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4" r:id="rId3"/>
  </p:sldMasterIdLst>
  <p:notesMasterIdLst>
    <p:notesMasterId r:id="rId19"/>
  </p:notesMasterIdLst>
  <p:handoutMasterIdLst>
    <p:handoutMasterId r:id="rId20"/>
  </p:handoutMasterIdLst>
  <p:sldIdLst>
    <p:sldId id="453" r:id="rId4"/>
    <p:sldId id="852" r:id="rId5"/>
    <p:sldId id="776" r:id="rId6"/>
    <p:sldId id="703" r:id="rId7"/>
    <p:sldId id="552" r:id="rId8"/>
    <p:sldId id="493" r:id="rId9"/>
    <p:sldId id="494" r:id="rId10"/>
    <p:sldId id="558" r:id="rId11"/>
    <p:sldId id="559" r:id="rId12"/>
    <p:sldId id="631" r:id="rId13"/>
    <p:sldId id="692" r:id="rId14"/>
    <p:sldId id="634" r:id="rId15"/>
    <p:sldId id="635" r:id="rId16"/>
    <p:sldId id="693" r:id="rId17"/>
    <p:sldId id="785" r:id="rId18"/>
  </p:sldIdLst>
  <p:sldSz cx="12190095"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B0F0"/>
    <a:srgbClr val="B4343F"/>
    <a:srgbClr val="A41D0E"/>
    <a:srgbClr val="001451"/>
    <a:srgbClr val="0070C0"/>
    <a:srgbClr val="DB2613"/>
    <a:srgbClr val="386990"/>
    <a:srgbClr val="325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0" autoAdjust="0"/>
    <p:restoredTop sz="86388" autoAdjust="0"/>
  </p:normalViewPr>
  <p:slideViewPr>
    <p:cSldViewPr>
      <p:cViewPr varScale="1">
        <p:scale>
          <a:sx n="59" d="100"/>
          <a:sy n="59" d="100"/>
        </p:scale>
        <p:origin x="1230" y="78"/>
      </p:cViewPr>
      <p:guideLst>
        <p:guide orient="horz" pos="4094"/>
        <p:guide pos="386"/>
        <p:guide pos="3835"/>
        <p:guide pos="7187"/>
      </p:guideLst>
    </p:cSldViewPr>
  </p:slideViewPr>
  <p:outlineViewPr>
    <p:cViewPr>
      <p:scale>
        <a:sx n="33" d="100"/>
        <a:sy n="33" d="100"/>
      </p:scale>
      <p:origin x="0" y="-282"/>
    </p:cViewPr>
  </p:outlineViewPr>
  <p:notesTextViewPr>
    <p:cViewPr>
      <p:scale>
        <a:sx n="100" d="100"/>
        <a:sy n="100" d="100"/>
      </p:scale>
      <p:origin x="0" y="0"/>
    </p:cViewPr>
  </p:notesTextViewPr>
  <p:sorterViewPr>
    <p:cViewPr>
      <p:scale>
        <a:sx n="50" d="100"/>
        <a:sy n="50" d="100"/>
      </p:scale>
      <p:origin x="0" y="-248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01C80C4-3C37-4B06-AC2A-25F05322FDE0}" type="doc">
      <dgm:prSet loTypeId="urn:microsoft.com/office/officeart/2005/8/layout/list1#1" loCatId="list" qsTypeId="urn:microsoft.com/office/officeart/2005/8/quickstyle/simple1#1" qsCatId="simple" csTypeId="urn:microsoft.com/office/officeart/2005/8/colors/accent1_2#2" csCatId="accent1" phldr="0"/>
      <dgm:spPr/>
      <dgm:t>
        <a:bodyPr/>
        <a:lstStyle/>
        <a:p>
          <a:endParaRPr lang="zh-CN" altLang="en-US"/>
        </a:p>
      </dgm:t>
    </dgm:pt>
    <dgm:pt modelId="{79F64CC5-B0A0-473A-A647-A8DB6562D23B}">
      <dgm:prSet phldrT="[文本]" phldr="0" custT="1"/>
      <dgm:spPr/>
      <dgm:t>
        <a:bodyPr vert="horz" wrap="square"/>
        <a:lstStyle/>
        <a:p>
          <a:pPr algn="l">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sym typeface="+mn-ea"/>
            </a:rPr>
            <a:t>（一）生产性服务业占比低，平台型总部经济缺失。</a:t>
          </a:r>
          <a:endParaRPr lang="zh-CN" altLang="en-US" sz="1800" b="1">
            <a:latin typeface="微软雅黑" panose="020B0503020204020204" pitchFamily="34" charset="-122"/>
            <a:ea typeface="微软雅黑" panose="020B0503020204020204" pitchFamily="34" charset="-122"/>
          </a:endParaRPr>
        </a:p>
      </dgm:t>
    </dgm:pt>
    <dgm:pt modelId="{702F6268-E14C-45D5-8115-297DAA4B759C}" cxnId="{AF94FC7D-6B48-4C08-B347-799BEFA5BF4A}" type="parTrans">
      <dgm:prSet/>
      <dgm:spPr/>
      <dgm:t>
        <a:bodyPr/>
        <a:lstStyle/>
        <a:p>
          <a:endParaRPr lang="zh-CN" altLang="en-US"/>
        </a:p>
      </dgm:t>
    </dgm:pt>
    <dgm:pt modelId="{981E424B-A63B-4DF7-BC97-1D5B2B7044B1}" cxnId="{AF94FC7D-6B48-4C08-B347-799BEFA5BF4A}" type="sibTrans">
      <dgm:prSet/>
      <dgm:spPr/>
      <dgm:t>
        <a:bodyPr/>
        <a:lstStyle/>
        <a:p>
          <a:endParaRPr lang="zh-CN" altLang="en-US"/>
        </a:p>
      </dgm:t>
    </dgm:pt>
    <dgm:pt modelId="{0062CDF8-1BCD-4DB5-A6AB-82E903FE2769}">
      <dgm:prSet phldr="0" custT="1"/>
      <dgm:spPr/>
      <dgm:t>
        <a:bodyPr vert="horz" wrap="square"/>
        <a:lstStyle/>
        <a:p>
          <a:pPr>
            <a:lnSpc>
              <a:spcPct val="100000"/>
            </a:lnSpc>
            <a:spcBef>
              <a:spcPct val="0"/>
            </a:spcBef>
            <a:spcAft>
              <a:spcPct val="15000"/>
            </a:spcAft>
          </a:pPr>
          <a:r>
            <a:rPr lang="zh-CN" altLang="en-US" sz="1800">
              <a:latin typeface="微软雅黑" panose="020B0503020204020204" pitchFamily="34" charset="-122"/>
              <a:ea typeface="微软雅黑" panose="020B0503020204020204" pitchFamily="34" charset="-122"/>
            </a:rPr>
            <a:t>第二产业与第三产业融合的生产性服务业占比低，尤其是产业互联网工具性业态太少，没有充分利用产业互联网工具来改造产业链，形成平台经济，未能实现国家平台经济战略目标。</a:t>
          </a:r>
        </a:p>
      </dgm:t>
    </dgm:pt>
    <dgm:pt modelId="{A48ED781-1CC9-4C65-BEE8-40D7E0ADD3ED}" cxnId="{BC2776B1-67A0-4991-8471-DDEF60EC5555}" type="parTrans">
      <dgm:prSet/>
      <dgm:spPr/>
    </dgm:pt>
    <dgm:pt modelId="{5479C89A-3043-4C81-AFDE-245CDDA141F5}" cxnId="{BC2776B1-67A0-4991-8471-DDEF60EC5555}" type="sibTrans">
      <dgm:prSet/>
      <dgm:spPr/>
    </dgm:pt>
    <dgm:pt modelId="{D4AB1542-9F74-4E45-B615-57F5DFDC43EE}">
      <dgm:prSet phldrT="[文本]" phldr="0" custT="1"/>
      <dgm:spPr/>
      <dgm:t>
        <a:bodyPr vert="horz" wrap="square"/>
        <a:lstStyle/>
        <a:p>
          <a:pPr>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sym typeface="+mn-ea"/>
            </a:rPr>
            <a:t>（二）制造业产业链不够完善，价值链的创造缺乏体系。</a:t>
          </a:r>
        </a:p>
      </dgm:t>
    </dgm:pt>
    <dgm:pt modelId="{DCA1BD93-FD98-4A06-8ECE-28E6935BECED}" cxnId="{92E621CC-8255-49C6-B261-372136C3E13D}" type="parTrans">
      <dgm:prSet/>
      <dgm:spPr/>
      <dgm:t>
        <a:bodyPr/>
        <a:lstStyle/>
        <a:p>
          <a:endParaRPr lang="zh-CN" altLang="en-US"/>
        </a:p>
      </dgm:t>
    </dgm:pt>
    <dgm:pt modelId="{69748832-ECC5-4F63-A6AC-8504A7E906B9}" cxnId="{92E621CC-8255-49C6-B261-372136C3E13D}" type="sibTrans">
      <dgm:prSet/>
      <dgm:spPr/>
      <dgm:t>
        <a:bodyPr/>
        <a:lstStyle/>
        <a:p>
          <a:endParaRPr lang="zh-CN" altLang="en-US"/>
        </a:p>
      </dgm:t>
    </dgm:pt>
    <dgm:pt modelId="{3401319C-1223-48D0-8EB7-CE7E1D0BA047}">
      <dgm:prSet phldr="0" custT="1"/>
      <dgm:spPr/>
      <dgm:t>
        <a:bodyPr vert="horz" wrap="square"/>
        <a:p>
          <a:pPr>
            <a:lnSpc>
              <a:spcPct val="100000"/>
            </a:lnSpc>
            <a:spcBef>
              <a:spcPct val="0"/>
            </a:spcBef>
            <a:spcAft>
              <a:spcPct val="15000"/>
            </a:spcAft>
          </a:pPr>
          <a:r>
            <a:rPr lang="zh-CN" sz="1800">
              <a:latin typeface="微软雅黑" panose="020B0503020204020204" pitchFamily="34" charset="-122"/>
              <a:ea typeface="微软雅黑" panose="020B0503020204020204" pitchFamily="34" charset="-122"/>
              <a:sym typeface="+mn-ea"/>
            </a:rPr>
            <a:t>长三角</a:t>
          </a:r>
          <a:r>
            <a:rPr lang="zh-CN" sz="1800">
              <a:latin typeface="微软雅黑" panose="020B0503020204020204" pitchFamily="34" charset="-122"/>
              <a:ea typeface="微软雅黑" panose="020B0503020204020204" pitchFamily="34" charset="-122"/>
              <a:sym typeface="+mn-ea"/>
            </a:rPr>
            <a:t>制造业上下游产业价值链还只停留在粗放型阶段，并未创造出金融价值、大数据价值、资本价值、人才价值。</a:t>
          </a:r>
          <a:r>
            <a:rPr lang="zh-CN" altLang="en-US" sz="1800">
              <a:latin typeface="微软雅黑" panose="020B0503020204020204" pitchFamily="34" charset="-122"/>
              <a:ea typeface="微软雅黑" panose="020B0503020204020204" pitchFamily="34" charset="-122"/>
            </a:rPr>
            <a:t/>
          </a:r>
          <a:endParaRPr lang="zh-CN" altLang="en-US" sz="1800">
            <a:latin typeface="微软雅黑" panose="020B0503020204020204" pitchFamily="34" charset="-122"/>
            <a:ea typeface="微软雅黑" panose="020B0503020204020204" pitchFamily="34" charset="-122"/>
          </a:endParaRPr>
        </a:p>
      </dgm:t>
    </dgm:pt>
    <dgm:pt modelId="{90E6BC4D-E474-4E0B-A9AD-E69ACFA285E5}" cxnId="{36B0988D-FD29-456F-9A9F-BFCDDA47C924}" type="parTrans">
      <dgm:prSet/>
      <dgm:spPr/>
    </dgm:pt>
    <dgm:pt modelId="{3BAC629B-2660-4803-AE32-23C8BC70F061}" cxnId="{36B0988D-FD29-456F-9A9F-BFCDDA47C924}" type="sibTrans">
      <dgm:prSet/>
      <dgm:spPr/>
    </dgm:pt>
    <dgm:pt modelId="{E484A0DB-ADE2-41BB-B1F9-A397557174FE}">
      <dgm:prSet phldrT="[文本]" phldr="0" custT="1"/>
      <dgm:spPr/>
      <dgm:t>
        <a:bodyPr vert="horz" wrap="square"/>
        <a:lstStyle/>
        <a:p>
          <a:pPr>
            <a:lnSpc>
              <a:spcPct val="100000"/>
            </a:lnSpc>
            <a:spcBef>
              <a:spcPct val="0"/>
            </a:spcBef>
            <a:spcAft>
              <a:spcPct val="35000"/>
            </a:spcAft>
          </a:pPr>
          <a:r>
            <a:rPr sz="1800" b="1">
              <a:latin typeface="微软雅黑" panose="020B0503020204020204" pitchFamily="34" charset="-122"/>
              <a:ea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sym typeface="+mn-ea"/>
            </a:rPr>
            <a:t>三）产业链和供应链创新能力弱，产业集群的集聚能力不够。</a:t>
          </a:r>
          <a:endParaRPr lang="zh-CN" altLang="en-US" sz="1800" b="1">
            <a:latin typeface="微软雅黑" panose="020B0503020204020204" pitchFamily="34" charset="-122"/>
            <a:ea typeface="微软雅黑" panose="020B0503020204020204" pitchFamily="34" charset="-122"/>
          </a:endParaRPr>
        </a:p>
      </dgm:t>
    </dgm:pt>
    <dgm:pt modelId="{0D3844BD-A934-4ADF-8CEC-4B7101CACCC9}" cxnId="{BE3A56AA-EEFF-43AC-9B2D-648EFEA48FAD}" type="parTrans">
      <dgm:prSet/>
      <dgm:spPr/>
      <dgm:t>
        <a:bodyPr/>
        <a:lstStyle/>
        <a:p>
          <a:endParaRPr lang="zh-CN" altLang="en-US"/>
        </a:p>
      </dgm:t>
    </dgm:pt>
    <dgm:pt modelId="{FC59B45A-A616-4E16-B98F-7EBC1D5DDF85}" cxnId="{BE3A56AA-EEFF-43AC-9B2D-648EFEA48FAD}" type="sibTrans">
      <dgm:prSet/>
      <dgm:spPr/>
      <dgm:t>
        <a:bodyPr/>
        <a:lstStyle/>
        <a:p>
          <a:endParaRPr lang="zh-CN" altLang="en-US"/>
        </a:p>
      </dgm:t>
    </dgm:pt>
    <dgm:pt modelId="{612375F0-276F-423F-8117-E42D77DCB44D}">
      <dgm:prSet phldr="0" custT="1"/>
      <dgm:spPr/>
      <dgm:t>
        <a:bodyPr vert="horz" wrap="square"/>
        <a:lstStyle/>
        <a:p>
          <a:pPr>
            <a:lnSpc>
              <a:spcPct val="100000"/>
            </a:lnSpc>
            <a:spcBef>
              <a:spcPct val="0"/>
            </a:spcBef>
            <a:spcAft>
              <a:spcPct val="15000"/>
            </a:spcAft>
          </a:pPr>
          <a:r>
            <a:rPr lang="zh-CN" altLang="en-US" sz="1800">
              <a:latin typeface="微软雅黑" panose="020B0503020204020204" pitchFamily="34" charset="-122"/>
              <a:ea typeface="微软雅黑" panose="020B0503020204020204" pitchFamily="34" charset="-122"/>
              <a:sym typeface="+mn-ea"/>
            </a:rPr>
            <a:t>只形成了产业集聚，缺乏产业集群的整合，尚未在研发、创新、物流、金融、设计等方面形成集群化、规模化、体系化的发展。</a:t>
          </a:r>
          <a:endParaRPr lang="zh-CN" altLang="en-US" sz="1800">
            <a:latin typeface="微软雅黑" panose="020B0503020204020204" pitchFamily="34" charset="-122"/>
            <a:ea typeface="微软雅黑" panose="020B0503020204020204" pitchFamily="34" charset="-122"/>
          </a:endParaRPr>
        </a:p>
      </dgm:t>
    </dgm:pt>
    <dgm:pt modelId="{342605D7-02F3-4E41-A5F0-2E5D23B1EE9B}" cxnId="{8AFFC9F4-2A37-42C3-B35B-60EFF1D69D0F}" type="parTrans">
      <dgm:prSet/>
      <dgm:spPr/>
    </dgm:pt>
    <dgm:pt modelId="{BB2AE8DE-61D1-4800-8AC6-B30EF4A6D92A}" cxnId="{8AFFC9F4-2A37-42C3-B35B-60EFF1D69D0F}" type="sibTrans">
      <dgm:prSet/>
      <dgm:spPr/>
    </dgm:pt>
    <dgm:pt modelId="{EE3CB678-3AF3-48EB-A9A3-4C9B3B638DF4}" type="pres">
      <dgm:prSet presAssocID="{501C80C4-3C37-4B06-AC2A-25F05322FDE0}" presName="linear" presStyleCnt="0">
        <dgm:presLayoutVars>
          <dgm:dir/>
          <dgm:animLvl val="lvl"/>
          <dgm:resizeHandles val="exact"/>
        </dgm:presLayoutVars>
      </dgm:prSet>
      <dgm:spPr/>
      <dgm:t>
        <a:bodyPr/>
        <a:lstStyle/>
        <a:p>
          <a:endParaRPr lang="zh-CN" altLang="en-US"/>
        </a:p>
      </dgm:t>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Cnt="0"/>
      <dgm:spPr/>
      <dgm:t>
        <a:bodyPr/>
        <a:lstStyle/>
        <a:p>
          <a:endParaRPr lang="zh-CN" altLang="en-US"/>
        </a:p>
      </dgm:t>
    </dgm:pt>
    <dgm:pt modelId="{2968AA41-C1D3-4EDF-9DB3-378F66B2FD39}" type="pres">
      <dgm:prSet presAssocID="{79F64CC5-B0A0-473A-A647-A8DB6562D23B}" presName="parentText" presStyleLbl="node1" presStyleIdx="0" presStyleCnt="3">
        <dgm:presLayoutVars>
          <dgm:chMax val="0"/>
          <dgm:bulletEnabled val="1"/>
        </dgm:presLayoutVars>
      </dgm:prSet>
      <dgm:spPr/>
      <dgm:t>
        <a:bodyPr/>
        <a:lstStyle/>
        <a:p>
          <a:endParaRPr lang="zh-CN" altLang="en-US"/>
        </a:p>
      </dgm:t>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3">
        <dgm:presLayoutVars>
          <dgm:bulletEnabled val="1"/>
        </dgm:presLayoutVars>
      </dgm:prSet>
      <dgm:spPr/>
      <dgm:t>
        <a:bodyPr/>
        <a:lstStyle/>
        <a:p>
          <a:endParaRPr lang="zh-CN" altLang="en-US"/>
        </a:p>
      </dgm:t>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Cnt="0"/>
      <dgm:spPr/>
      <dgm:t>
        <a:bodyPr/>
        <a:lstStyle/>
        <a:p>
          <a:endParaRPr lang="zh-CN" altLang="en-US"/>
        </a:p>
      </dgm:t>
    </dgm:pt>
    <dgm:pt modelId="{48FABA9F-C289-434B-8864-E8FC1B5C2F60}" type="pres">
      <dgm:prSet presAssocID="{D4AB1542-9F74-4E45-B615-57F5DFDC43EE}" presName="parentText" presStyleLbl="node1" presStyleIdx="1" presStyleCnt="3">
        <dgm:presLayoutVars>
          <dgm:chMax val="0"/>
          <dgm:bulletEnabled val="1"/>
        </dgm:presLayoutVars>
      </dgm:prSet>
      <dgm:spPr/>
      <dgm:t>
        <a:bodyPr/>
        <a:lstStyle/>
        <a:p>
          <a:endParaRPr lang="zh-CN" altLang="en-US"/>
        </a:p>
      </dgm:t>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3">
        <dgm:presLayoutVars>
          <dgm:bulletEnabled val="1"/>
        </dgm:presLayoutVars>
      </dgm:prSet>
      <dgm:spPr/>
      <dgm:t>
        <a:bodyPr/>
        <a:lstStyle/>
        <a:p>
          <a:endParaRPr lang="zh-CN" altLang="en-US"/>
        </a:p>
      </dgm:t>
    </dgm:pt>
    <dgm:pt modelId="{4CCA9E30-BEB2-4B5D-BA10-E5FCB43776E3}" type="pres">
      <dgm:prSet presAssocID="{69748832-ECC5-4F63-A6AC-8504A7E906B9}" presName="spaceBetweenRectangles" presStyleCnt="0"/>
      <dgm:spPr/>
    </dgm:pt>
    <dgm:pt modelId="{E366F1EF-FE80-457B-9C6A-8A0AC673FB1B}" type="pres">
      <dgm:prSet presAssocID="{E484A0DB-ADE2-41BB-B1F9-A397557174FE}" presName="parentLin" presStyleCnt="0"/>
      <dgm:spPr/>
    </dgm:pt>
    <dgm:pt modelId="{06AA40BB-9886-4B46-8ECB-F4B42996D2E4}" type="pres">
      <dgm:prSet presAssocID="{E484A0DB-ADE2-41BB-B1F9-A397557174FE}" presName="parentLeftMargin" presStyleCnt="0"/>
      <dgm:spPr/>
      <dgm:t>
        <a:bodyPr/>
        <a:lstStyle/>
        <a:p>
          <a:endParaRPr lang="zh-CN" altLang="en-US"/>
        </a:p>
      </dgm:t>
    </dgm:pt>
    <dgm:pt modelId="{E2F3FA2F-E1C7-4C05-8B05-C32B42A9A930}" type="pres">
      <dgm:prSet presAssocID="{E484A0DB-ADE2-41BB-B1F9-A397557174FE}" presName="parentText" presStyleLbl="node1" presStyleIdx="2" presStyleCnt="3">
        <dgm:presLayoutVars>
          <dgm:chMax val="0"/>
          <dgm:bulletEnabled val="1"/>
        </dgm:presLayoutVars>
      </dgm:prSet>
      <dgm:spPr/>
      <dgm:t>
        <a:bodyPr/>
        <a:lstStyle/>
        <a:p>
          <a:endParaRPr lang="zh-CN" altLang="en-US"/>
        </a:p>
      </dgm:t>
    </dgm:pt>
    <dgm:pt modelId="{C36A5161-621C-488B-95ED-161DD8C18700}" type="pres">
      <dgm:prSet presAssocID="{E484A0DB-ADE2-41BB-B1F9-A397557174FE}" presName="negativeSpace" presStyleCnt="0"/>
      <dgm:spPr/>
    </dgm:pt>
    <dgm:pt modelId="{F2D507D6-5CB7-4C81-896F-18FAF0126329}" type="pres">
      <dgm:prSet presAssocID="{E484A0DB-ADE2-41BB-B1F9-A397557174FE}" presName="childText" presStyleLbl="conFgAcc1" presStyleIdx="2" presStyleCnt="3">
        <dgm:presLayoutVars>
          <dgm:bulletEnabled val="1"/>
        </dgm:presLayoutVars>
      </dgm:prSet>
      <dgm:spPr/>
      <dgm:t>
        <a:bodyPr/>
        <a:lstStyle/>
        <a:p>
          <a:endParaRPr lang="zh-CN" altLang="en-US"/>
        </a:p>
      </dgm:t>
    </dgm:pt>
  </dgm:ptLst>
  <dgm:cxnLst>
    <dgm:cxn modelId="{AF94FC7D-6B48-4C08-B347-799BEFA5BF4A}" srcId="{501C80C4-3C37-4B06-AC2A-25F05322FDE0}" destId="{79F64CC5-B0A0-473A-A647-A8DB6562D23B}" srcOrd="0" destOrd="0" parTransId="{702F6268-E14C-45D5-8115-297DAA4B759C}" sibTransId="{981E424B-A63B-4DF7-BC97-1D5B2B7044B1}"/>
    <dgm:cxn modelId="{BC2776B1-67A0-4991-8471-DDEF60EC5555}" srcId="{79F64CC5-B0A0-473A-A647-A8DB6562D23B}" destId="{0062CDF8-1BCD-4DB5-A6AB-82E903FE2769}" srcOrd="0" destOrd="0" parTransId="{A48ED781-1CC9-4C65-BEE8-40D7E0ADD3ED}" sibTransId="{5479C89A-3043-4C81-AFDE-245CDDA141F5}"/>
    <dgm:cxn modelId="{92E621CC-8255-49C6-B261-372136C3E13D}" srcId="{501C80C4-3C37-4B06-AC2A-25F05322FDE0}" destId="{D4AB1542-9F74-4E45-B615-57F5DFDC43EE}" srcOrd="1" destOrd="0" parTransId="{DCA1BD93-FD98-4A06-8ECE-28E6935BECED}" sibTransId="{69748832-ECC5-4F63-A6AC-8504A7E906B9}"/>
    <dgm:cxn modelId="{36B0988D-FD29-456F-9A9F-BFCDDA47C924}" srcId="{D4AB1542-9F74-4E45-B615-57F5DFDC43EE}" destId="{3401319C-1223-48D0-8EB7-CE7E1D0BA047}" srcOrd="0" destOrd="1" parTransId="{90E6BC4D-E474-4E0B-A9AD-E69ACFA285E5}" sibTransId="{3BAC629B-2660-4803-AE32-23C8BC70F061}"/>
    <dgm:cxn modelId="{BE3A56AA-EEFF-43AC-9B2D-648EFEA48FAD}" srcId="{501C80C4-3C37-4B06-AC2A-25F05322FDE0}" destId="{E484A0DB-ADE2-41BB-B1F9-A397557174FE}" srcOrd="2" destOrd="0" parTransId="{0D3844BD-A934-4ADF-8CEC-4B7101CACCC9}" sibTransId="{FC59B45A-A616-4E16-B98F-7EBC1D5DDF85}"/>
    <dgm:cxn modelId="{8AFFC9F4-2A37-42C3-B35B-60EFF1D69D0F}" srcId="{E484A0DB-ADE2-41BB-B1F9-A397557174FE}" destId="{612375F0-276F-423F-8117-E42D77DCB44D}" srcOrd="0" destOrd="2" parTransId="{342605D7-02F3-4E41-A5F0-2E5D23B1EE9B}" sibTransId="{BB2AE8DE-61D1-4800-8AC6-B30EF4A6D92A}"/>
    <dgm:cxn modelId="{A03220AA-23A6-4833-8EC7-2391AE7C9B85}" type="presOf" srcId="{501C80C4-3C37-4B06-AC2A-25F05322FDE0}" destId="{EE3CB678-3AF3-48EB-A9A3-4C9B3B638DF4}" srcOrd="0" destOrd="0" presId="urn:microsoft.com/office/officeart/2005/8/layout/list1#1"/>
    <dgm:cxn modelId="{B04A5C7A-622C-40C9-A84D-0C16E6A714D6}" type="presParOf" srcId="{EE3CB678-3AF3-48EB-A9A3-4C9B3B638DF4}" destId="{A787D67B-DDA1-4988-8415-DCD48FC3EA83}" srcOrd="0" destOrd="0" presId="urn:microsoft.com/office/officeart/2005/8/layout/list1#1"/>
    <dgm:cxn modelId="{74D6F5DA-2F5A-4AE4-8244-5A5C982D3E20}" type="presParOf" srcId="{A787D67B-DDA1-4988-8415-DCD48FC3EA83}" destId="{0797CEA2-9F9D-4159-A8DC-2F0D60611F3B}" srcOrd="0" destOrd="0" presId="urn:microsoft.com/office/officeart/2005/8/layout/list1#1"/>
    <dgm:cxn modelId="{EAA645AD-0D5C-4034-B95F-C946844917A7}" type="presOf" srcId="{79F64CC5-B0A0-473A-A647-A8DB6562D23B}" destId="{0797CEA2-9F9D-4159-A8DC-2F0D60611F3B}" srcOrd="0" destOrd="0" presId="urn:microsoft.com/office/officeart/2005/8/layout/list1#1"/>
    <dgm:cxn modelId="{4CEA5AF9-BC4D-4D97-ACCB-B9D5EE21DCFF}" type="presParOf" srcId="{A787D67B-DDA1-4988-8415-DCD48FC3EA83}" destId="{2968AA41-C1D3-4EDF-9DB3-378F66B2FD39}" srcOrd="1" destOrd="0" presId="urn:microsoft.com/office/officeart/2005/8/layout/list1#1"/>
    <dgm:cxn modelId="{5DECC370-DC64-4268-98B6-77BF88B74AF7}" type="presOf" srcId="{79F64CC5-B0A0-473A-A647-A8DB6562D23B}" destId="{2968AA41-C1D3-4EDF-9DB3-378F66B2FD39}" srcOrd="0" destOrd="0" presId="urn:microsoft.com/office/officeart/2005/8/layout/list1#1"/>
    <dgm:cxn modelId="{8EA8B450-0588-436F-A355-592687A462A0}" type="presParOf" srcId="{EE3CB678-3AF3-48EB-A9A3-4C9B3B638DF4}" destId="{D61417B3-60F3-4BE3-8E8F-9CEC27ECBCDA}" srcOrd="1" destOrd="0" presId="urn:microsoft.com/office/officeart/2005/8/layout/list1#1"/>
    <dgm:cxn modelId="{D1DE8BA5-3F56-4123-93A3-6539CDC828A9}" type="presParOf" srcId="{EE3CB678-3AF3-48EB-A9A3-4C9B3B638DF4}" destId="{D167D85B-ED5F-4134-9F18-E6B4BAE0C614}" srcOrd="2" destOrd="0" presId="urn:microsoft.com/office/officeart/2005/8/layout/list1#1"/>
    <dgm:cxn modelId="{DF774DC9-534C-4703-98EC-554BBFC3E613}" type="presOf" srcId="{0062CDF8-1BCD-4DB5-A6AB-82E903FE2769}" destId="{D167D85B-ED5F-4134-9F18-E6B4BAE0C614}" srcOrd="0" destOrd="0" presId="urn:microsoft.com/office/officeart/2005/8/layout/list1#1"/>
    <dgm:cxn modelId="{6637A219-F587-41B6-9170-ACFA6512C087}" type="presParOf" srcId="{EE3CB678-3AF3-48EB-A9A3-4C9B3B638DF4}" destId="{6402558A-B637-4118-8793-2FA57B2393DA}" srcOrd="3" destOrd="0" presId="urn:microsoft.com/office/officeart/2005/8/layout/list1#1"/>
    <dgm:cxn modelId="{79E5D4BC-763E-430D-896B-91A98B9E7873}" type="presParOf" srcId="{EE3CB678-3AF3-48EB-A9A3-4C9B3B638DF4}" destId="{8E561E53-8519-43F2-B9E7-546C3EB01970}" srcOrd="4" destOrd="0" presId="urn:microsoft.com/office/officeart/2005/8/layout/list1#1"/>
    <dgm:cxn modelId="{4D0EC41D-973A-4476-90BD-FDBB9CC5316C}" type="presParOf" srcId="{8E561E53-8519-43F2-B9E7-546C3EB01970}" destId="{3559B5A5-3E91-49F5-A868-297DBB575668}" srcOrd="0" destOrd="4" presId="urn:microsoft.com/office/officeart/2005/8/layout/list1#1"/>
    <dgm:cxn modelId="{085A245A-7BF5-458D-B91A-CFB84974E61F}" type="presOf" srcId="{D4AB1542-9F74-4E45-B615-57F5DFDC43EE}" destId="{3559B5A5-3E91-49F5-A868-297DBB575668}" srcOrd="0" destOrd="0" presId="urn:microsoft.com/office/officeart/2005/8/layout/list1#1"/>
    <dgm:cxn modelId="{51F46AEC-B352-418F-B5FB-BDF9C24805CF}" type="presParOf" srcId="{8E561E53-8519-43F2-B9E7-546C3EB01970}" destId="{48FABA9F-C289-434B-8864-E8FC1B5C2F60}" srcOrd="1" destOrd="4" presId="urn:microsoft.com/office/officeart/2005/8/layout/list1#1"/>
    <dgm:cxn modelId="{239887D1-8D04-4869-931B-98CDF0706049}" type="presOf" srcId="{D4AB1542-9F74-4E45-B615-57F5DFDC43EE}" destId="{48FABA9F-C289-434B-8864-E8FC1B5C2F60}" srcOrd="0" destOrd="0" presId="urn:microsoft.com/office/officeart/2005/8/layout/list1#1"/>
    <dgm:cxn modelId="{83EEB177-B778-4AC7-B29E-818DED1F98C1}" type="presParOf" srcId="{EE3CB678-3AF3-48EB-A9A3-4C9B3B638DF4}" destId="{72F65D9D-7898-4EE1-ADBC-A6F5139DEC13}" srcOrd="5" destOrd="0" presId="urn:microsoft.com/office/officeart/2005/8/layout/list1#1"/>
    <dgm:cxn modelId="{50476F7F-70CA-48E6-B3E5-E546B7826F6F}" type="presParOf" srcId="{EE3CB678-3AF3-48EB-A9A3-4C9B3B638DF4}" destId="{6B4B0D2A-F76A-4881-A678-1599A9C1764F}" srcOrd="6" destOrd="0" presId="urn:microsoft.com/office/officeart/2005/8/layout/list1#1"/>
    <dgm:cxn modelId="{C9DF07F7-D7BD-4E4D-96EF-5AA81C23D86B}" type="presOf" srcId="{3401319C-1223-48D0-8EB7-CE7E1D0BA047}" destId="{6B4B0D2A-F76A-4881-A678-1599A9C1764F}" srcOrd="0" destOrd="0" presId="urn:microsoft.com/office/officeart/2005/8/layout/list1#1"/>
    <dgm:cxn modelId="{59A255FE-93C4-4E9E-84B4-5FB7BD04A20F}" type="presParOf" srcId="{EE3CB678-3AF3-48EB-A9A3-4C9B3B638DF4}" destId="{4CCA9E30-BEB2-4B5D-BA10-E5FCB43776E3}" srcOrd="7" destOrd="0" presId="urn:microsoft.com/office/officeart/2005/8/layout/list1#1"/>
    <dgm:cxn modelId="{D7258377-4599-4389-90BF-51F887EFD1B4}" type="presParOf" srcId="{EE3CB678-3AF3-48EB-A9A3-4C9B3B638DF4}" destId="{E366F1EF-FE80-457B-9C6A-8A0AC673FB1B}" srcOrd="8" destOrd="0" presId="urn:microsoft.com/office/officeart/2005/8/layout/list1#1"/>
    <dgm:cxn modelId="{9EC94972-48CF-4F88-AC23-0616307B82EF}" type="presParOf" srcId="{E366F1EF-FE80-457B-9C6A-8A0AC673FB1B}" destId="{06AA40BB-9886-4B46-8ECB-F4B42996D2E4}" srcOrd="0" destOrd="8" presId="urn:microsoft.com/office/officeart/2005/8/layout/list1#1"/>
    <dgm:cxn modelId="{FC3BADA1-E1B0-4F9C-B31A-100A687B07B1}" type="presOf" srcId="{E484A0DB-ADE2-41BB-B1F9-A397557174FE}" destId="{06AA40BB-9886-4B46-8ECB-F4B42996D2E4}" srcOrd="0" destOrd="0" presId="urn:microsoft.com/office/officeart/2005/8/layout/list1#1"/>
    <dgm:cxn modelId="{0D21A0C6-F2DF-434F-9089-668867DB7393}" type="presParOf" srcId="{E366F1EF-FE80-457B-9C6A-8A0AC673FB1B}" destId="{E2F3FA2F-E1C7-4C05-8B05-C32B42A9A930}" srcOrd="1" destOrd="8" presId="urn:microsoft.com/office/officeart/2005/8/layout/list1#1"/>
    <dgm:cxn modelId="{52535620-AE20-473A-8582-997971CE1118}" type="presOf" srcId="{E484A0DB-ADE2-41BB-B1F9-A397557174FE}" destId="{E2F3FA2F-E1C7-4C05-8B05-C32B42A9A930}" srcOrd="0" destOrd="0" presId="urn:microsoft.com/office/officeart/2005/8/layout/list1#1"/>
    <dgm:cxn modelId="{A91AB8C2-AF50-4941-9AFE-F487FA1B3DE1}" type="presParOf" srcId="{EE3CB678-3AF3-48EB-A9A3-4C9B3B638DF4}" destId="{C36A5161-621C-488B-95ED-161DD8C18700}" srcOrd="9" destOrd="0" presId="urn:microsoft.com/office/officeart/2005/8/layout/list1#1"/>
    <dgm:cxn modelId="{CC18102F-EA4C-4CD6-BF07-2EDF10A4AF60}" type="presParOf" srcId="{EE3CB678-3AF3-48EB-A9A3-4C9B3B638DF4}" destId="{F2D507D6-5CB7-4C81-896F-18FAF0126329}" srcOrd="10" destOrd="0" presId="urn:microsoft.com/office/officeart/2005/8/layout/list1#1"/>
    <dgm:cxn modelId="{F97A6D31-5042-45F6-A6E6-FBE190D61661}" type="presOf" srcId="{612375F0-276F-423F-8117-E42D77DCB44D}" destId="{F2D507D6-5CB7-4C81-896F-18FAF0126329}" srcOrd="0"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597515" cy="5002530"/>
        <a:chOff x="0" y="0"/>
        <a:chExt cx="10597515" cy="5002530"/>
      </a:xfrm>
    </dsp:grpSpPr>
    <dsp:sp modelId="{D167D85B-ED5F-4134-9F18-E6B4BAE0C614}">
      <dsp:nvSpPr>
        <dsp:cNvPr id="5" name="矩形 4"/>
        <dsp:cNvSpPr/>
      </dsp:nvSpPr>
      <dsp:spPr bwMode="white">
        <a:xfrm>
          <a:off x="0" y="352252"/>
          <a:ext cx="10597515" cy="1428115"/>
        </a:xfrm>
        <a:prstGeom prst="rect">
          <a:avLst/>
        </a:prstGeom>
      </dsp:spPr>
      <dsp:style>
        <a:lnRef idx="2">
          <a:schemeClr val="accent1"/>
        </a:lnRef>
        <a:fillRef idx="1">
          <a:schemeClr val="lt1">
            <a:alpha val="90000"/>
          </a:schemeClr>
        </a:fillRef>
        <a:effectRef idx="0">
          <a:scrgbClr r="0" g="0" b="0"/>
        </a:effectRef>
        <a:fontRef idx="minor"/>
      </dsp:style>
      <dsp:txBody>
        <a:bodyPr vert="horz" wrap="square" lIns="822484" tIns="458216" rIns="822484" bIns="128016" anchor="t"/>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marL="171450" lvl="1" indent="-171450">
            <a:lnSpc>
              <a:spcPct val="100000"/>
            </a:lnSpc>
            <a:spcBef>
              <a:spcPct val="0"/>
            </a:spcBef>
            <a:spcAft>
              <a:spcPct val="15000"/>
            </a:spcAft>
            <a:buChar char="•"/>
          </a:pPr>
          <a:r>
            <a:rPr lang="zh-CN" altLang="en-US" sz="1800">
              <a:solidFill>
                <a:schemeClr val="dk1"/>
              </a:solidFill>
              <a:latin typeface="微软雅黑" panose="020B0503020204020204" pitchFamily="34" charset="-122"/>
              <a:ea typeface="微软雅黑" panose="020B0503020204020204" pitchFamily="34" charset="-122"/>
            </a:rPr>
            <a:t>第二产业与第三产业融合的生产性服务业占比低，尤其是产业互联网工具性业态太少，没有充分利用产业互联网工具来改造产业链，形成平台经济，未能实现国家平台经济战略目标。</a:t>
          </a:r>
          <a:endParaRPr>
            <a:solidFill>
              <a:schemeClr val="dk1"/>
            </a:solidFill>
          </a:endParaRPr>
        </a:p>
      </dsp:txBody>
      <dsp:txXfrm>
        <a:off x="0" y="352252"/>
        <a:ext cx="10597515" cy="1428115"/>
      </dsp:txXfrm>
    </dsp:sp>
    <dsp:sp modelId="{2968AA41-C1D3-4EDF-9DB3-378F66B2FD39}">
      <dsp:nvSpPr>
        <dsp:cNvPr id="4" name="圆角矩形 3"/>
        <dsp:cNvSpPr/>
      </dsp:nvSpPr>
      <dsp:spPr bwMode="white">
        <a:xfrm>
          <a:off x="529876" y="27532"/>
          <a:ext cx="7418261" cy="64944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280392" tIns="0" rIns="280392" bIns="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gn="l">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sym typeface="+mn-ea"/>
            </a:rPr>
            <a:t>（一）生产性服务业占比低，平台型总部经济缺失。</a:t>
          </a:r>
          <a:endParaRPr lang="zh-CN" altLang="en-US" sz="1800" b="1">
            <a:latin typeface="微软雅黑" panose="020B0503020204020204" pitchFamily="34" charset="-122"/>
            <a:ea typeface="微软雅黑" panose="020B0503020204020204" pitchFamily="34" charset="-122"/>
          </a:endParaRPr>
        </a:p>
      </dsp:txBody>
      <dsp:txXfrm>
        <a:off x="529876" y="27532"/>
        <a:ext cx="7418261" cy="649440"/>
      </dsp:txXfrm>
    </dsp:sp>
    <dsp:sp modelId="{6B4B0D2A-F76A-4881-A678-1599A9C1764F}">
      <dsp:nvSpPr>
        <dsp:cNvPr id="8" name="矩形 7"/>
        <dsp:cNvSpPr/>
      </dsp:nvSpPr>
      <dsp:spPr bwMode="white">
        <a:xfrm>
          <a:off x="0" y="2223888"/>
          <a:ext cx="10597515" cy="1153795"/>
        </a:xfrm>
        <a:prstGeom prst="rect">
          <a:avLst/>
        </a:prstGeom>
      </dsp:spPr>
      <dsp:style>
        <a:lnRef idx="2">
          <a:schemeClr val="accent1"/>
        </a:lnRef>
        <a:fillRef idx="1">
          <a:schemeClr val="lt1">
            <a:alpha val="90000"/>
          </a:schemeClr>
        </a:fillRef>
        <a:effectRef idx="0">
          <a:scrgbClr r="0" g="0" b="0"/>
        </a:effectRef>
        <a:fontRef idx="minor"/>
      </dsp:style>
      <dsp:txBody>
        <a:bodyPr vert="horz" wrap="square" lIns="822484" tIns="458216" rIns="822484" bIns="128016" anchor="t"/>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marL="171450" lvl="1" indent="-171450">
            <a:lnSpc>
              <a:spcPct val="100000"/>
            </a:lnSpc>
            <a:spcBef>
              <a:spcPct val="0"/>
            </a:spcBef>
            <a:spcAft>
              <a:spcPct val="15000"/>
            </a:spcAft>
            <a:buChar char="•"/>
          </a:pPr>
          <a:r>
            <a:rPr lang="zh-CN" sz="1800">
              <a:solidFill>
                <a:schemeClr val="dk1"/>
              </a:solidFill>
              <a:latin typeface="微软雅黑" panose="020B0503020204020204" pitchFamily="34" charset="-122"/>
              <a:ea typeface="微软雅黑" panose="020B0503020204020204" pitchFamily="34" charset="-122"/>
              <a:sym typeface="+mn-ea"/>
            </a:rPr>
            <a:t>长三角</a:t>
          </a:r>
          <a:r>
            <a:rPr lang="zh-CN" sz="1800">
              <a:solidFill>
                <a:schemeClr val="dk1"/>
              </a:solidFill>
              <a:latin typeface="微软雅黑" panose="020B0503020204020204" pitchFamily="34" charset="-122"/>
              <a:ea typeface="微软雅黑" panose="020B0503020204020204" pitchFamily="34" charset="-122"/>
              <a:sym typeface="+mn-ea"/>
            </a:rPr>
            <a:t>制造业上下游产业价值链还只停留在粗放型阶段，并未创造出金融价值、大数据价值、资本价值、人才价值。</a:t>
          </a:r>
          <a:endParaRPr lang="zh-CN" altLang="en-US" sz="1800">
            <a:solidFill>
              <a:schemeClr val="dk1"/>
            </a:solidFill>
            <a:latin typeface="微软雅黑" panose="020B0503020204020204" pitchFamily="34" charset="-122"/>
            <a:ea typeface="微软雅黑" panose="020B0503020204020204" pitchFamily="34" charset="-122"/>
          </a:endParaRPr>
        </a:p>
      </dsp:txBody>
      <dsp:txXfrm>
        <a:off x="0" y="2223888"/>
        <a:ext cx="10597515" cy="1153795"/>
      </dsp:txXfrm>
    </dsp:sp>
    <dsp:sp modelId="{48FABA9F-C289-434B-8864-E8FC1B5C2F60}">
      <dsp:nvSpPr>
        <dsp:cNvPr id="7" name="圆角矩形 6"/>
        <dsp:cNvSpPr/>
      </dsp:nvSpPr>
      <dsp:spPr bwMode="white">
        <a:xfrm>
          <a:off x="529876" y="1899168"/>
          <a:ext cx="7418261" cy="64944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280392" tIns="0" rIns="280392" bIns="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sym typeface="+mn-ea"/>
            </a:rPr>
            <a:t>（二）制造业产业链不够完善，价值链的创造缺乏体系。</a:t>
          </a:r>
        </a:p>
      </dsp:txBody>
      <dsp:txXfrm>
        <a:off x="529876" y="1899168"/>
        <a:ext cx="7418261" cy="649440"/>
      </dsp:txXfrm>
    </dsp:sp>
    <dsp:sp modelId="{F2D507D6-5CB7-4C81-896F-18FAF0126329}">
      <dsp:nvSpPr>
        <dsp:cNvPr id="11" name="矩形 10"/>
        <dsp:cNvSpPr/>
      </dsp:nvSpPr>
      <dsp:spPr bwMode="white">
        <a:xfrm>
          <a:off x="0" y="3821203"/>
          <a:ext cx="10597515" cy="1153795"/>
        </a:xfrm>
        <a:prstGeom prst="rect">
          <a:avLst/>
        </a:prstGeom>
      </dsp:spPr>
      <dsp:style>
        <a:lnRef idx="2">
          <a:schemeClr val="accent1"/>
        </a:lnRef>
        <a:fillRef idx="1">
          <a:schemeClr val="lt1">
            <a:alpha val="90000"/>
          </a:schemeClr>
        </a:fillRef>
        <a:effectRef idx="0">
          <a:scrgbClr r="0" g="0" b="0"/>
        </a:effectRef>
        <a:fontRef idx="minor"/>
      </dsp:style>
      <dsp:txBody>
        <a:bodyPr vert="horz" wrap="square" lIns="822484" tIns="458216" rIns="822484" bIns="128016" anchor="t"/>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marL="171450" lvl="1" indent="-171450">
            <a:lnSpc>
              <a:spcPct val="100000"/>
            </a:lnSpc>
            <a:spcBef>
              <a:spcPct val="0"/>
            </a:spcBef>
            <a:spcAft>
              <a:spcPct val="15000"/>
            </a:spcAft>
            <a:buChar char="•"/>
          </a:pPr>
          <a:r>
            <a:rPr lang="zh-CN" altLang="en-US" sz="1800">
              <a:solidFill>
                <a:schemeClr val="dk1"/>
              </a:solidFill>
              <a:latin typeface="微软雅黑" panose="020B0503020204020204" pitchFamily="34" charset="-122"/>
              <a:ea typeface="微软雅黑" panose="020B0503020204020204" pitchFamily="34" charset="-122"/>
              <a:sym typeface="+mn-ea"/>
            </a:rPr>
            <a:t>只形成了产业集聚，缺乏产业集群的整合，尚未在研发、创新、物流、金融、设计等方面形成集群化、规模化、体系化的发展。</a:t>
          </a:r>
          <a:endParaRPr lang="zh-CN" altLang="en-US" sz="1800">
            <a:solidFill>
              <a:schemeClr val="dk1"/>
            </a:solidFill>
            <a:latin typeface="微软雅黑" panose="020B0503020204020204" pitchFamily="34" charset="-122"/>
            <a:ea typeface="微软雅黑" panose="020B0503020204020204" pitchFamily="34" charset="-122"/>
          </a:endParaRPr>
        </a:p>
      </dsp:txBody>
      <dsp:txXfrm>
        <a:off x="0" y="3821203"/>
        <a:ext cx="10597515" cy="1153795"/>
      </dsp:txXfrm>
    </dsp:sp>
    <dsp:sp modelId="{E2F3FA2F-E1C7-4C05-8B05-C32B42A9A930}">
      <dsp:nvSpPr>
        <dsp:cNvPr id="10" name="圆角矩形 9"/>
        <dsp:cNvSpPr/>
      </dsp:nvSpPr>
      <dsp:spPr bwMode="white">
        <a:xfrm>
          <a:off x="529876" y="3496483"/>
          <a:ext cx="7418261" cy="64944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280392" tIns="0" rIns="280392" bIns="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sz="1800" b="1">
              <a:latin typeface="微软雅黑" panose="020B0503020204020204" pitchFamily="34" charset="-122"/>
              <a:ea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sym typeface="+mn-ea"/>
            </a:rPr>
            <a:t>三）产业链和供应链创新能力弱，产业集群的集聚能力不够。</a:t>
          </a:r>
          <a:endParaRPr lang="zh-CN" altLang="en-US" sz="1800" b="1">
            <a:latin typeface="微软雅黑" panose="020B0503020204020204" pitchFamily="34" charset="-122"/>
            <a:ea typeface="微软雅黑" panose="020B0503020204020204" pitchFamily="34" charset="-122"/>
          </a:endParaRPr>
        </a:p>
      </dsp:txBody>
      <dsp:txXfrm>
        <a:off x="529876" y="3496483"/>
        <a:ext cx="7418261" cy="649440"/>
      </dsp:txXfrm>
    </dsp:sp>
    <dsp:sp modelId="{0797CEA2-9F9D-4159-A8DC-2F0D60611F3B}">
      <dsp:nvSpPr>
        <dsp:cNvPr id="3" name="矩形 2" hidden="1"/>
        <dsp:cNvSpPr/>
      </dsp:nvSpPr>
      <dsp:spPr>
        <a:xfrm>
          <a:off x="0" y="27532"/>
          <a:ext cx="529876" cy="649440"/>
        </a:xfrm>
        <a:prstGeom prst="rect">
          <a:avLst/>
        </a:prstGeom>
      </dsp:spPr>
      <dsp:txXfrm>
        <a:off x="0" y="27532"/>
        <a:ext cx="529876" cy="649440"/>
      </dsp:txXfrm>
    </dsp:sp>
    <dsp:sp modelId="{3559B5A5-3E91-49F5-A868-297DBB575668}">
      <dsp:nvSpPr>
        <dsp:cNvPr id="6" name="矩形 5" hidden="1"/>
        <dsp:cNvSpPr/>
      </dsp:nvSpPr>
      <dsp:spPr>
        <a:xfrm>
          <a:off x="0" y="1899168"/>
          <a:ext cx="529876" cy="649440"/>
        </a:xfrm>
        <a:prstGeom prst="rect">
          <a:avLst/>
        </a:prstGeom>
      </dsp:spPr>
      <dsp:txXfrm>
        <a:off x="0" y="1899168"/>
        <a:ext cx="529876" cy="649440"/>
      </dsp:txXfrm>
    </dsp:sp>
    <dsp:sp modelId="{06AA40BB-9886-4B46-8ECB-F4B42996D2E4}">
      <dsp:nvSpPr>
        <dsp:cNvPr id="9" name="矩形 8" hidden="1"/>
        <dsp:cNvSpPr/>
      </dsp:nvSpPr>
      <dsp:spPr>
        <a:xfrm>
          <a:off x="0" y="3496483"/>
          <a:ext cx="529876" cy="649440"/>
        </a:xfrm>
        <a:prstGeom prst="rect">
          <a:avLst/>
        </a:prstGeom>
      </dsp:spPr>
      <dsp:txXfrm>
        <a:off x="0" y="3496483"/>
        <a:ext cx="529876" cy="64944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E4E3D5F0-3CBE-446F-91A3-916D4FA387C7}"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3BD54EA-BEF7-4ED1-B5C2-9BE06F490BF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stretch>
            <a:fillRect/>
          </a:stretch>
        </p:blipFill>
        <p:spPr>
          <a:xfrm>
            <a:off x="-1" y="0"/>
            <a:ext cx="5807175" cy="6858000"/>
          </a:xfrm>
          <a:prstGeom prst="rect">
            <a:avLst/>
          </a:prstGeom>
        </p:spPr>
      </p:pic>
      <p:sp>
        <p:nvSpPr>
          <p:cNvPr id="7" name="矩形 2"/>
          <p:cNvSpPr/>
          <p:nvPr userDrawn="1"/>
        </p:nvSpPr>
        <p:spPr>
          <a:xfrm>
            <a:off x="2494806" y="-12934"/>
            <a:ext cx="9752222" cy="68940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1821819 w 2736219"/>
              <a:gd name="connsiteY0-2" fmla="*/ 0 h 5172293"/>
              <a:gd name="connsiteX1-3" fmla="*/ 2736219 w 2736219"/>
              <a:gd name="connsiteY1-4" fmla="*/ 0 h 5172293"/>
              <a:gd name="connsiteX2-5" fmla="*/ 2736219 w 2736219"/>
              <a:gd name="connsiteY2-6" fmla="*/ 914400 h 5172293"/>
              <a:gd name="connsiteX3-7" fmla="*/ 0 w 2736219"/>
              <a:gd name="connsiteY3-8" fmla="*/ 5172293 h 5172293"/>
              <a:gd name="connsiteX4-9" fmla="*/ 1821819 w 2736219"/>
              <a:gd name="connsiteY4-10" fmla="*/ 0 h 5172293"/>
              <a:gd name="connsiteX0-11" fmla="*/ 1821819 w 7273318"/>
              <a:gd name="connsiteY0-12" fmla="*/ 0 h 5172293"/>
              <a:gd name="connsiteX1-13" fmla="*/ 2736219 w 7273318"/>
              <a:gd name="connsiteY1-14" fmla="*/ 0 h 5172293"/>
              <a:gd name="connsiteX2-15" fmla="*/ 7273318 w 7273318"/>
              <a:gd name="connsiteY2-16" fmla="*/ 5151353 h 5172293"/>
              <a:gd name="connsiteX3-17" fmla="*/ 0 w 7273318"/>
              <a:gd name="connsiteY3-18" fmla="*/ 5172293 h 5172293"/>
              <a:gd name="connsiteX4-19" fmla="*/ 1821819 w 7273318"/>
              <a:gd name="connsiteY4-20" fmla="*/ 0 h 5172293"/>
              <a:gd name="connsiteX0-21" fmla="*/ 1821819 w 7273318"/>
              <a:gd name="connsiteY0-22" fmla="*/ 0 h 5172293"/>
              <a:gd name="connsiteX1-23" fmla="*/ 7266338 w 7273318"/>
              <a:gd name="connsiteY1-24" fmla="*/ 0 h 5172293"/>
              <a:gd name="connsiteX2-25" fmla="*/ 7273318 w 7273318"/>
              <a:gd name="connsiteY2-26" fmla="*/ 5151353 h 5172293"/>
              <a:gd name="connsiteX3-27" fmla="*/ 0 w 7273318"/>
              <a:gd name="connsiteY3-28" fmla="*/ 5172293 h 5172293"/>
              <a:gd name="connsiteX4-29" fmla="*/ 1821819 w 7273318"/>
              <a:gd name="connsiteY4-30" fmla="*/ 0 h 5172293"/>
              <a:gd name="connsiteX0-31" fmla="*/ 2606758 w 7273318"/>
              <a:gd name="connsiteY0-32" fmla="*/ 7640 h 5172293"/>
              <a:gd name="connsiteX1-33" fmla="*/ 7266338 w 7273318"/>
              <a:gd name="connsiteY1-34" fmla="*/ 0 h 5172293"/>
              <a:gd name="connsiteX2-35" fmla="*/ 7273318 w 7273318"/>
              <a:gd name="connsiteY2-36" fmla="*/ 5151353 h 5172293"/>
              <a:gd name="connsiteX3-37" fmla="*/ 0 w 7273318"/>
              <a:gd name="connsiteY3-38" fmla="*/ 5172293 h 5172293"/>
              <a:gd name="connsiteX4-39" fmla="*/ 2606758 w 7273318"/>
              <a:gd name="connsiteY4-40" fmla="*/ 7640 h 5172293"/>
              <a:gd name="connsiteX0-41" fmla="*/ 2355273 w 7021833"/>
              <a:gd name="connsiteY0-42" fmla="*/ 7640 h 5172293"/>
              <a:gd name="connsiteX1-43" fmla="*/ 7014853 w 7021833"/>
              <a:gd name="connsiteY1-44" fmla="*/ 0 h 5172293"/>
              <a:gd name="connsiteX2-45" fmla="*/ 7021833 w 7021833"/>
              <a:gd name="connsiteY2-46" fmla="*/ 5151353 h 5172293"/>
              <a:gd name="connsiteX3-47" fmla="*/ 0 w 7021833"/>
              <a:gd name="connsiteY3-48" fmla="*/ 5172293 h 5172293"/>
              <a:gd name="connsiteX4-49" fmla="*/ 2355273 w 7021833"/>
              <a:gd name="connsiteY4-50" fmla="*/ 7640 h 5172293"/>
              <a:gd name="connsiteX0-51" fmla="*/ 2370514 w 7021833"/>
              <a:gd name="connsiteY0-52" fmla="*/ 7640 h 5172293"/>
              <a:gd name="connsiteX1-53" fmla="*/ 7014853 w 7021833"/>
              <a:gd name="connsiteY1-54" fmla="*/ 0 h 5172293"/>
              <a:gd name="connsiteX2-55" fmla="*/ 7021833 w 7021833"/>
              <a:gd name="connsiteY2-56" fmla="*/ 5151353 h 5172293"/>
              <a:gd name="connsiteX3-57" fmla="*/ 0 w 7021833"/>
              <a:gd name="connsiteY3-58" fmla="*/ 5172293 h 5172293"/>
              <a:gd name="connsiteX4-59" fmla="*/ 2370514 w 7021833"/>
              <a:gd name="connsiteY4-60" fmla="*/ 7640 h 51722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1833" h="5172293">
                <a:moveTo>
                  <a:pt x="2370514" y="7640"/>
                </a:moveTo>
                <a:lnTo>
                  <a:pt x="7014853" y="0"/>
                </a:lnTo>
                <a:cubicBezTo>
                  <a:pt x="7017180" y="1717118"/>
                  <a:pt x="7019506" y="3434235"/>
                  <a:pt x="7021833" y="5151353"/>
                </a:cubicBezTo>
                <a:lnTo>
                  <a:pt x="0" y="5172293"/>
                </a:lnTo>
                <a:lnTo>
                  <a:pt x="2370514" y="7640"/>
                </a:lnTo>
                <a:close/>
              </a:path>
            </a:pathLst>
          </a:cu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5"/>
          <p:cNvSpPr/>
          <p:nvPr userDrawn="1"/>
        </p:nvSpPr>
        <p:spPr>
          <a:xfrm>
            <a:off x="4150990" y="1854025"/>
            <a:ext cx="8096037" cy="1574975"/>
          </a:xfrm>
          <a:custGeom>
            <a:avLst/>
            <a:gdLst>
              <a:gd name="connsiteX0" fmla="*/ 0 w 6490139"/>
              <a:gd name="connsiteY0" fmla="*/ 0 h 1769281"/>
              <a:gd name="connsiteX1" fmla="*/ 6490139 w 6490139"/>
              <a:gd name="connsiteY1" fmla="*/ 0 h 1769281"/>
              <a:gd name="connsiteX2" fmla="*/ 6490139 w 6490139"/>
              <a:gd name="connsiteY2" fmla="*/ 1769281 h 1769281"/>
              <a:gd name="connsiteX3" fmla="*/ 0 w 6490139"/>
              <a:gd name="connsiteY3" fmla="*/ 1769281 h 1769281"/>
              <a:gd name="connsiteX4" fmla="*/ 0 w 6490139"/>
              <a:gd name="connsiteY4" fmla="*/ 0 h 1769281"/>
              <a:gd name="connsiteX0-1" fmla="*/ 784860 w 6490139"/>
              <a:gd name="connsiteY0-2" fmla="*/ 15240 h 1769281"/>
              <a:gd name="connsiteX1-3" fmla="*/ 6490139 w 6490139"/>
              <a:gd name="connsiteY1-4" fmla="*/ 0 h 1769281"/>
              <a:gd name="connsiteX2-5" fmla="*/ 6490139 w 6490139"/>
              <a:gd name="connsiteY2-6" fmla="*/ 1769281 h 1769281"/>
              <a:gd name="connsiteX3-7" fmla="*/ 0 w 6490139"/>
              <a:gd name="connsiteY3-8" fmla="*/ 1769281 h 1769281"/>
              <a:gd name="connsiteX4-9" fmla="*/ 784860 w 6490139"/>
              <a:gd name="connsiteY4-10" fmla="*/ 15240 h 1769281"/>
              <a:gd name="connsiteX0-11" fmla="*/ 792480 w 6490139"/>
              <a:gd name="connsiteY0-12" fmla="*/ 15240 h 1769281"/>
              <a:gd name="connsiteX1-13" fmla="*/ 6490139 w 6490139"/>
              <a:gd name="connsiteY1-14" fmla="*/ 0 h 1769281"/>
              <a:gd name="connsiteX2-15" fmla="*/ 6490139 w 6490139"/>
              <a:gd name="connsiteY2-16" fmla="*/ 1769281 h 1769281"/>
              <a:gd name="connsiteX3-17" fmla="*/ 0 w 6490139"/>
              <a:gd name="connsiteY3-18" fmla="*/ 1769281 h 1769281"/>
              <a:gd name="connsiteX4-19" fmla="*/ 792480 w 6490139"/>
              <a:gd name="connsiteY4-20" fmla="*/ 15240 h 1769281"/>
              <a:gd name="connsiteX0-21" fmla="*/ 744785 w 6442444"/>
              <a:gd name="connsiteY0-22" fmla="*/ 15240 h 1779584"/>
              <a:gd name="connsiteX1-23" fmla="*/ 6442444 w 6442444"/>
              <a:gd name="connsiteY1-24" fmla="*/ 0 h 1779584"/>
              <a:gd name="connsiteX2-25" fmla="*/ 6442444 w 6442444"/>
              <a:gd name="connsiteY2-26" fmla="*/ 1769281 h 1779584"/>
              <a:gd name="connsiteX3-27" fmla="*/ 0 w 6442444"/>
              <a:gd name="connsiteY3-28" fmla="*/ 1779584 h 1779584"/>
              <a:gd name="connsiteX4-29" fmla="*/ 744785 w 6442444"/>
              <a:gd name="connsiteY4-30" fmla="*/ 15240 h 1779584"/>
              <a:gd name="connsiteX0-31" fmla="*/ 1221735 w 6442444"/>
              <a:gd name="connsiteY0-32" fmla="*/ 53429 h 1779584"/>
              <a:gd name="connsiteX1-33" fmla="*/ 6442444 w 6442444"/>
              <a:gd name="connsiteY1-34" fmla="*/ 0 h 1779584"/>
              <a:gd name="connsiteX2-35" fmla="*/ 6442444 w 6442444"/>
              <a:gd name="connsiteY2-36" fmla="*/ 1769281 h 1779584"/>
              <a:gd name="connsiteX3-37" fmla="*/ 0 w 6442444"/>
              <a:gd name="connsiteY3-38" fmla="*/ 1779584 h 1779584"/>
              <a:gd name="connsiteX4-39" fmla="*/ 1221735 w 6442444"/>
              <a:gd name="connsiteY4-40" fmla="*/ 53429 h 1779584"/>
              <a:gd name="connsiteX0-41" fmla="*/ 592161 w 5812870"/>
              <a:gd name="connsiteY0-42" fmla="*/ 53429 h 1779584"/>
              <a:gd name="connsiteX1-43" fmla="*/ 5812870 w 5812870"/>
              <a:gd name="connsiteY1-44" fmla="*/ 0 h 1779584"/>
              <a:gd name="connsiteX2-45" fmla="*/ 5812870 w 5812870"/>
              <a:gd name="connsiteY2-46" fmla="*/ 1769281 h 1779584"/>
              <a:gd name="connsiteX3-47" fmla="*/ 0 w 5812870"/>
              <a:gd name="connsiteY3-48" fmla="*/ 1779584 h 1779584"/>
              <a:gd name="connsiteX4-49" fmla="*/ 592161 w 5812870"/>
              <a:gd name="connsiteY4-50" fmla="*/ 53429 h 1779584"/>
              <a:gd name="connsiteX0-51" fmla="*/ 483068 w 5812870"/>
              <a:gd name="connsiteY0-52" fmla="*/ 53429 h 1779584"/>
              <a:gd name="connsiteX1-53" fmla="*/ 5812870 w 5812870"/>
              <a:gd name="connsiteY1-54" fmla="*/ 0 h 1779584"/>
              <a:gd name="connsiteX2-55" fmla="*/ 5812870 w 5812870"/>
              <a:gd name="connsiteY2-56" fmla="*/ 1769281 h 1779584"/>
              <a:gd name="connsiteX3-57" fmla="*/ 0 w 5812870"/>
              <a:gd name="connsiteY3-58" fmla="*/ 1779584 h 1779584"/>
              <a:gd name="connsiteX4-59" fmla="*/ 483068 w 5812870"/>
              <a:gd name="connsiteY4-60" fmla="*/ 53429 h 1779584"/>
              <a:gd name="connsiteX0-61" fmla="*/ 515796 w 5845598"/>
              <a:gd name="connsiteY0-62" fmla="*/ 53429 h 1779584"/>
              <a:gd name="connsiteX1-63" fmla="*/ 5845598 w 5845598"/>
              <a:gd name="connsiteY1-64" fmla="*/ 0 h 1779584"/>
              <a:gd name="connsiteX2-65" fmla="*/ 5845598 w 5845598"/>
              <a:gd name="connsiteY2-66" fmla="*/ 1769281 h 1779584"/>
              <a:gd name="connsiteX3-67" fmla="*/ 0 w 5845598"/>
              <a:gd name="connsiteY3-68" fmla="*/ 1779584 h 1779584"/>
              <a:gd name="connsiteX4-69" fmla="*/ 515796 w 5845598"/>
              <a:gd name="connsiteY4-70" fmla="*/ 53429 h 1779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45598" h="1779584">
                <a:moveTo>
                  <a:pt x="515796" y="53429"/>
                </a:moveTo>
                <a:lnTo>
                  <a:pt x="5845598" y="0"/>
                </a:lnTo>
                <a:lnTo>
                  <a:pt x="5845598" y="1769281"/>
                </a:lnTo>
                <a:lnTo>
                  <a:pt x="0" y="1779584"/>
                </a:lnTo>
                <a:lnTo>
                  <a:pt x="515796" y="53429"/>
                </a:lnTo>
                <a:close/>
              </a:path>
            </a:pathLst>
          </a:cu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8" name="标题 17"/>
          <p:cNvSpPr>
            <a:spLocks noGrp="1"/>
          </p:cNvSpPr>
          <p:nvPr>
            <p:ph type="title"/>
          </p:nvPr>
        </p:nvSpPr>
        <p:spPr>
          <a:xfrm>
            <a:off x="982638" y="114206"/>
            <a:ext cx="9084130" cy="576000"/>
          </a:xfrm>
        </p:spPr>
        <p:txBody>
          <a:bodyPr>
            <a:normAutofit/>
          </a:bodyPr>
          <a:lstStyle>
            <a:lvl1pPr algn="l">
              <a:defRPr kumimoji="0" lang="zh-CN" altLang="en-US" sz="2800"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cs typeface="+mn-cs"/>
              </a:defRPr>
            </a:lvl1p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dirty="0"/>
              <a:t>单击此处编辑母版标题样式</a:t>
            </a:r>
            <a:endParaRPr lang="zh-CN" altLang="en-US" dirty="0"/>
          </a:p>
        </p:txBody>
      </p:sp>
      <p:sp>
        <p:nvSpPr>
          <p:cNvPr id="19" name="文本框 25"/>
          <p:cNvSpPr txBox="1"/>
          <p:nvPr userDrawn="1"/>
        </p:nvSpPr>
        <p:spPr>
          <a:xfrm>
            <a:off x="4473464" y="6503322"/>
            <a:ext cx="3565958" cy="318549"/>
          </a:xfrm>
          <a:prstGeom prst="rect">
            <a:avLst/>
          </a:prstGeom>
          <a:noFill/>
        </p:spPr>
        <p:txBody>
          <a:bodyPr wrap="square" rtlCol="0">
            <a:spAutoFit/>
          </a:bodyPr>
          <a:lstStyle/>
          <a:p>
            <a:r>
              <a:rPr lang="zh-CN" altLang="en-US" sz="1400" b="1" spc="600" dirty="0">
                <a:solidFill>
                  <a:srgbClr val="C00000"/>
                </a:solidFill>
                <a:latin typeface="微软雅黑" panose="020B0503020204020204" pitchFamily="34" charset="-122"/>
                <a:ea typeface="微软雅黑" panose="020B0503020204020204" pitchFamily="34" charset="-122"/>
              </a:rPr>
              <a:t>共享      共创      共赢</a:t>
            </a:r>
            <a:endParaRPr lang="zh-CN" altLang="en-US" sz="1400" b="1" spc="600" dirty="0">
              <a:solidFill>
                <a:srgbClr val="C00000"/>
              </a:solidFill>
              <a:latin typeface="微软雅黑" panose="020B0503020204020204" pitchFamily="34" charset="-122"/>
              <a:ea typeface="微软雅黑" panose="020B0503020204020204" pitchFamily="34" charset="-122"/>
            </a:endParaRPr>
          </a:p>
        </p:txBody>
      </p:sp>
      <p:grpSp>
        <p:nvGrpSpPr>
          <p:cNvPr id="17" name="组合 17"/>
          <p:cNvGrpSpPr/>
          <p:nvPr userDrawn="1"/>
        </p:nvGrpSpPr>
        <p:grpSpPr>
          <a:xfrm>
            <a:off x="-1" y="705533"/>
            <a:ext cx="12190413" cy="90000"/>
            <a:chOff x="0" y="908720"/>
            <a:chExt cx="12187238" cy="144016"/>
          </a:xfrm>
        </p:grpSpPr>
        <p:sp>
          <p:nvSpPr>
            <p:cNvPr id="20" name="矩形 40"/>
            <p:cNvSpPr/>
            <p:nvPr/>
          </p:nvSpPr>
          <p:spPr>
            <a:xfrm>
              <a:off x="2709243" y="908720"/>
              <a:ext cx="9477995" cy="144016"/>
            </a:xfrm>
            <a:prstGeom prst="rect">
              <a:avLst/>
            </a:prstGeom>
            <a:solidFill>
              <a:srgbClr val="B5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ea typeface="微软雅黑" panose="020B0503020204020204" pitchFamily="34" charset="-122"/>
              </a:endParaRPr>
            </a:p>
          </p:txBody>
        </p:sp>
        <p:sp>
          <p:nvSpPr>
            <p:cNvPr id="21" name="矩形 41"/>
            <p:cNvSpPr/>
            <p:nvPr/>
          </p:nvSpPr>
          <p:spPr>
            <a:xfrm>
              <a:off x="0" y="908720"/>
              <a:ext cx="2709243" cy="1440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ea typeface="微软雅黑" panose="020B0503020204020204" pitchFamily="34" charset="-122"/>
              </a:endParaRPr>
            </a:p>
          </p:txBody>
        </p:sp>
      </p:grpSp>
      <p:sp>
        <p:nvSpPr>
          <p:cNvPr id="2" name="椭圆 1"/>
          <p:cNvSpPr/>
          <p:nvPr userDrawn="1"/>
        </p:nvSpPr>
        <p:spPr>
          <a:xfrm>
            <a:off x="288386" y="132890"/>
            <a:ext cx="538632" cy="538632"/>
          </a:xfrm>
          <a:prstGeom prst="ellipse">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日期占位符 3"/>
          <p:cNvSpPr>
            <a:spLocks noGrp="1"/>
          </p:cNvSpPr>
          <p:nvPr>
            <p:ph type="dt" sz="half" idx="2"/>
          </p:nvPr>
        </p:nvSpPr>
        <p:spPr>
          <a:xfrm>
            <a:off x="334566" y="655122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A4B9E775-0501-43D8-A0E7-8717075D56EF}" type="datetime5">
              <a:rPr lang="zh-CN" altLang="en-US" smtClean="0"/>
            </a:fld>
            <a:endParaRPr lang="zh-CN" altLang="en-US" dirty="0"/>
          </a:p>
        </p:txBody>
      </p:sp>
      <p:sp>
        <p:nvSpPr>
          <p:cNvPr id="14" name="灯片编号占位符 5"/>
          <p:cNvSpPr>
            <a:spLocks noGrp="1"/>
          </p:cNvSpPr>
          <p:nvPr>
            <p:ph type="sldNum" sz="quarter" idx="4"/>
          </p:nvPr>
        </p:nvSpPr>
        <p:spPr>
          <a:xfrm>
            <a:off x="9011414" y="649910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6768" y="213885"/>
            <a:ext cx="1960129" cy="43426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8" name="标题 17"/>
          <p:cNvSpPr>
            <a:spLocks noGrp="1"/>
          </p:cNvSpPr>
          <p:nvPr>
            <p:ph type="title"/>
          </p:nvPr>
        </p:nvSpPr>
        <p:spPr>
          <a:xfrm>
            <a:off x="129664" y="111717"/>
            <a:ext cx="9937104" cy="576000"/>
          </a:xfrm>
        </p:spPr>
        <p:txBody>
          <a:bodyPr>
            <a:normAutofit/>
          </a:bodyPr>
          <a:lstStyle>
            <a:lvl1pPr algn="l">
              <a:defRPr kumimoji="0" lang="zh-CN" altLang="en-US" sz="3200"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cs typeface="+mn-cs"/>
              </a:defRPr>
            </a:lvl1p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dirty="0"/>
              <a:t>单击此处编辑母版标题样式</a:t>
            </a:r>
            <a:endParaRPr lang="zh-CN" altLang="en-US" dirty="0"/>
          </a:p>
        </p:txBody>
      </p:sp>
      <p:sp>
        <p:nvSpPr>
          <p:cNvPr id="19" name="文本框 25"/>
          <p:cNvSpPr txBox="1"/>
          <p:nvPr userDrawn="1"/>
        </p:nvSpPr>
        <p:spPr>
          <a:xfrm>
            <a:off x="4473464" y="6387046"/>
            <a:ext cx="3565958" cy="318549"/>
          </a:xfrm>
          <a:prstGeom prst="rect">
            <a:avLst/>
          </a:prstGeom>
          <a:noFill/>
        </p:spPr>
        <p:txBody>
          <a:bodyPr wrap="square" rtlCol="0">
            <a:spAutoFit/>
          </a:bodyPr>
          <a:lstStyle/>
          <a:p>
            <a:r>
              <a:rPr lang="zh-CN" altLang="en-US" sz="1400" spc="600" dirty="0">
                <a:solidFill>
                  <a:srgbClr val="C00000"/>
                </a:solidFill>
                <a:latin typeface="微软雅黑" panose="020B0503020204020204" pitchFamily="34" charset="-122"/>
                <a:ea typeface="微软雅黑" panose="020B0503020204020204" pitchFamily="34" charset="-122"/>
              </a:rPr>
              <a:t>共享      共创      共赢</a:t>
            </a:r>
            <a:endParaRPr lang="zh-CN" altLang="en-US" sz="1400" spc="600" dirty="0">
              <a:solidFill>
                <a:srgbClr val="C00000"/>
              </a:solidFill>
              <a:latin typeface="微软雅黑" panose="020B0503020204020204" pitchFamily="34" charset="-122"/>
              <a:ea typeface="微软雅黑" panose="020B0503020204020204" pitchFamily="34" charset="-122"/>
            </a:endParaRPr>
          </a:p>
        </p:txBody>
      </p:sp>
      <p:sp>
        <p:nvSpPr>
          <p:cNvPr id="11" name="日期占位符 3"/>
          <p:cNvSpPr>
            <a:spLocks noGrp="1"/>
          </p:cNvSpPr>
          <p:nvPr>
            <p:ph type="dt" sz="half" idx="2"/>
          </p:nvPr>
        </p:nvSpPr>
        <p:spPr>
          <a:xfrm>
            <a:off x="334566" y="655122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A757FEC0-9C1B-4B85-B36C-E5FF6F010401}" type="datetime5">
              <a:rPr lang="zh-CN" altLang="en-US" smtClean="0"/>
            </a:fld>
            <a:endParaRPr lang="zh-CN" altLang="en-US" dirty="0"/>
          </a:p>
        </p:txBody>
      </p:sp>
      <p:sp>
        <p:nvSpPr>
          <p:cNvPr id="12" name="灯片编号占位符 5"/>
          <p:cNvSpPr>
            <a:spLocks noGrp="1"/>
          </p:cNvSpPr>
          <p:nvPr>
            <p:ph type="sldNum" sz="quarter" idx="4"/>
          </p:nvPr>
        </p:nvSpPr>
        <p:spPr>
          <a:xfrm>
            <a:off x="9011414" y="649910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6768" y="213885"/>
            <a:ext cx="1960129" cy="434262"/>
          </a:xfrm>
          <a:prstGeom prst="rect">
            <a:avLst/>
          </a:prstGeom>
        </p:spPr>
      </p:pic>
      <p:grpSp>
        <p:nvGrpSpPr>
          <p:cNvPr id="17" name="组合 17"/>
          <p:cNvGrpSpPr/>
          <p:nvPr userDrawn="1"/>
        </p:nvGrpSpPr>
        <p:grpSpPr>
          <a:xfrm>
            <a:off x="-14606" y="687753"/>
            <a:ext cx="12213948" cy="144145"/>
            <a:chOff x="0" y="908720"/>
            <a:chExt cx="12210767" cy="230658"/>
          </a:xfrm>
        </p:grpSpPr>
        <p:sp>
          <p:nvSpPr>
            <p:cNvPr id="20" name="矩形 40"/>
            <p:cNvSpPr/>
            <p:nvPr/>
          </p:nvSpPr>
          <p:spPr>
            <a:xfrm>
              <a:off x="2709243" y="908720"/>
              <a:ext cx="9501524" cy="23042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ea typeface="微软雅黑" panose="020B0503020204020204" pitchFamily="34" charset="-122"/>
              </a:endParaRPr>
            </a:p>
          </p:txBody>
        </p:sp>
        <p:sp>
          <p:nvSpPr>
            <p:cNvPr id="21" name="矩形 41"/>
            <p:cNvSpPr/>
            <p:nvPr/>
          </p:nvSpPr>
          <p:spPr>
            <a:xfrm>
              <a:off x="0" y="908720"/>
              <a:ext cx="4177212" cy="230658"/>
            </a:xfrm>
            <a:prstGeom prst="rect">
              <a:avLst/>
            </a:prstGeom>
            <a:solidFill>
              <a:srgbClr val="0070C0">
                <a:alpha val="86000"/>
              </a:srgbClr>
            </a:solidFill>
            <a:ln w="28575"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ea typeface="微软雅黑" panose="020B0503020204020204" pitchFamily="34" charset="-122"/>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D0DD5F-7A2B-414A-A272-717561B9FF9C}" type="datetime5">
              <a:rPr lang="zh-CN" altLang="en-US" smtClean="0"/>
            </a:fld>
            <a:endParaRPr lang="zh-CN" altLang="en-US" dirty="0"/>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6E24C920-23A3-4416-AB8F-D33AD14DD175}"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标题 3"/>
          <p:cNvSpPr>
            <a:spLocks noGrp="1"/>
          </p:cNvSpPr>
          <p:nvPr>
            <p:ph type="title"/>
          </p:nvPr>
        </p:nvSpPr>
        <p:spPr>
          <a:xfrm>
            <a:off x="850767" y="276225"/>
            <a:ext cx="10513957" cy="1325563"/>
          </a:xfrm>
          <a:prstGeom prst="rect">
            <a:avLst/>
          </a:prstGeom>
        </p:spPr>
        <p:txBody>
          <a:bodyPr/>
          <a:lstStyle>
            <a:lvl1pPr>
              <a:defRPr>
                <a:latin typeface="+mn-ea"/>
                <a:ea typeface="+mn-ea"/>
              </a:defRPr>
            </a:lvl1p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圆角矩形 4"/>
          <p:cNvSpPr/>
          <p:nvPr userDrawn="1"/>
        </p:nvSpPr>
        <p:spPr>
          <a:xfrm>
            <a:off x="1139486" y="1031257"/>
            <a:ext cx="9911444"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sp>
        <p:nvSpPr>
          <p:cNvPr id="6" name="圆角矩形 5"/>
          <p:cNvSpPr/>
          <p:nvPr userDrawn="1"/>
        </p:nvSpPr>
        <p:spPr>
          <a:xfrm>
            <a:off x="5899289" y="6451897"/>
            <a:ext cx="391838"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sp>
        <p:nvSpPr>
          <p:cNvPr id="2" name="标题 1"/>
          <p:cNvSpPr>
            <a:spLocks noGrp="1"/>
          </p:cNvSpPr>
          <p:nvPr>
            <p:ph type="title"/>
          </p:nvPr>
        </p:nvSpPr>
        <p:spPr>
          <a:xfrm>
            <a:off x="705728" y="405663"/>
            <a:ext cx="1429038" cy="668485"/>
          </a:xfrm>
        </p:spPr>
        <p:txBody>
          <a:bodyPr>
            <a:noAutofit/>
          </a:bodyPr>
          <a:lstStyle>
            <a:lvl1pPr>
              <a:defRPr sz="4000" b="1">
                <a:solidFill>
                  <a:schemeClr val="bg1"/>
                </a:solidFill>
              </a:defRPr>
            </a:lvl1pPr>
          </a:lstStyle>
          <a:p>
            <a:r>
              <a:rPr lang="zh-CN" altLang="en-US" dirty="0"/>
              <a:t>单击此处编辑母版标题样式</a:t>
            </a:r>
            <a:endParaRPr lang="zh-CN" altLang="en-US" dirty="0"/>
          </a:p>
        </p:txBody>
      </p:sp>
      <p:sp>
        <p:nvSpPr>
          <p:cNvPr id="8" name="日期占位符 3"/>
          <p:cNvSpPr>
            <a:spLocks noGrp="1"/>
          </p:cNvSpPr>
          <p:nvPr>
            <p:ph type="dt" sz="half" idx="2"/>
          </p:nvPr>
        </p:nvSpPr>
        <p:spPr>
          <a:xfrm>
            <a:off x="334566" y="655122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93647EE6-9F24-4FB2-B498-85284F50553B}" type="datetime5">
              <a:rPr lang="zh-CN" altLang="en-US" smtClean="0"/>
            </a:fld>
            <a:endParaRPr lang="zh-CN" altLang="en-US" dirty="0"/>
          </a:p>
        </p:txBody>
      </p:sp>
      <p:sp>
        <p:nvSpPr>
          <p:cNvPr id="9" name="灯片编号占位符 5"/>
          <p:cNvSpPr>
            <a:spLocks noGrp="1"/>
          </p:cNvSpPr>
          <p:nvPr>
            <p:ph type="sldNum" sz="quarter" idx="4"/>
          </p:nvPr>
        </p:nvSpPr>
        <p:spPr>
          <a:xfrm>
            <a:off x="9011414" y="649910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4" y="274638"/>
            <a:ext cx="10971374" cy="1143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524" y="1600202"/>
            <a:ext cx="10971374" cy="452596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334566" y="635635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74D0DD5F-7A2B-414A-A272-717561B9FF9C}" type="datetime5">
              <a:rPr lang="zh-CN" altLang="en-US" smtClean="0"/>
            </a:fld>
            <a:endParaRPr lang="zh-CN" altLang="en-US" dirty="0"/>
          </a:p>
        </p:txBody>
      </p:sp>
      <p:sp>
        <p:nvSpPr>
          <p:cNvPr id="5" name="页脚占位符 4"/>
          <p:cNvSpPr>
            <a:spLocks noGrp="1"/>
          </p:cNvSpPr>
          <p:nvPr>
            <p:ph type="ftr" sz="quarter" idx="3"/>
          </p:nvPr>
        </p:nvSpPr>
        <p:spPr>
          <a:xfrm>
            <a:off x="4165062" y="6356352"/>
            <a:ext cx="3860298" cy="365125"/>
          </a:xfrm>
          <a:prstGeom prst="rect">
            <a:avLst/>
          </a:prstGeom>
        </p:spPr>
        <p:txBody>
          <a:bodyPr vert="horz" lIns="91440" tIns="45720" rIns="91440" bIns="45720" rtlCol="0" anchor="ctr"/>
          <a:lstStyle>
            <a:lvl1pPr algn="ctr">
              <a:defRPr sz="14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9011414" y="630423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DnDiag">
          <a:fgClr>
            <a:schemeClr val="bg1">
              <a:lumMod val="9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9"/>
            <a:ext cx="10971372" cy="1143000"/>
          </a:xfrm>
          <a:prstGeom prst="rect">
            <a:avLst/>
          </a:prstGeom>
        </p:spPr>
        <p:txBody>
          <a:bodyPr vert="horz" lIns="68580" tIns="34290" rIns="68580" bIns="3429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201"/>
            <a:ext cx="10971372" cy="4525963"/>
          </a:xfrm>
          <a:prstGeom prst="rect">
            <a:avLst/>
          </a:prstGeom>
        </p:spPr>
        <p:txBody>
          <a:bodyPr vert="horz" lIns="68580" tIns="34290" rIns="68580" bIns="3429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6352"/>
            <a:ext cx="2844430" cy="365125"/>
          </a:xfrm>
          <a:prstGeom prst="rect">
            <a:avLst/>
          </a:prstGeom>
        </p:spPr>
        <p:txBody>
          <a:bodyPr vert="horz" lIns="68580" tIns="34290" rIns="68580" bIns="34290"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F425CB-F405-435D-BE19-093D3B61B169}" type="datetime5">
              <a:rPr kumimoji="0" lang="zh-CN" altLang="en-US" sz="1600" b="0" i="0" u="none" strike="noStrike" kern="1200" cap="none" spc="0" normalizeH="0" baseline="0" noProof="0" smtClean="0">
                <a:ln>
                  <a:noFill/>
                </a:ln>
                <a:solidFill>
                  <a:prstClr val="black">
                    <a:tint val="75000"/>
                  </a:prstClr>
                </a:solidFill>
                <a:effectLst/>
                <a:uLnTx/>
                <a:uFillTx/>
                <a:latin typeface="Verdana" panose="020B0604030504040204"/>
                <a:ea typeface="+mn-ea"/>
                <a:cs typeface="+mn-cs"/>
              </a:rPr>
            </a:fld>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
        <p:nvSpPr>
          <p:cNvPr id="5" name="Footer Placeholder 4"/>
          <p:cNvSpPr>
            <a:spLocks noGrp="1"/>
          </p:cNvSpPr>
          <p:nvPr>
            <p:ph type="ftr" sz="quarter" idx="3"/>
          </p:nvPr>
        </p:nvSpPr>
        <p:spPr>
          <a:xfrm>
            <a:off x="4165058" y="6356352"/>
            <a:ext cx="3860297" cy="365125"/>
          </a:xfrm>
          <a:prstGeom prst="rect">
            <a:avLst/>
          </a:prstGeom>
        </p:spPr>
        <p:txBody>
          <a:bodyPr vert="horz" lIns="68580" tIns="34290" rIns="68580" bIns="34290"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
        <p:nvSpPr>
          <p:cNvPr id="6" name="Slide Number Placeholder 5"/>
          <p:cNvSpPr>
            <a:spLocks noGrp="1"/>
          </p:cNvSpPr>
          <p:nvPr>
            <p:ph type="sldNum" sz="quarter" idx="4"/>
          </p:nvPr>
        </p:nvSpPr>
        <p:spPr>
          <a:xfrm>
            <a:off x="8736463" y="6356352"/>
            <a:ext cx="2844430" cy="365125"/>
          </a:xfrm>
          <a:prstGeom prst="rect">
            <a:avLst/>
          </a:prstGeom>
        </p:spPr>
        <p:txBody>
          <a:bodyPr vert="horz" lIns="68580" tIns="34290" rIns="68580" bIns="34290"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Verdana" panose="020B0604030504040204"/>
                <a:ea typeface="+mn-ea"/>
                <a:cs typeface="+mn-cs"/>
              </a:rPr>
            </a:fld>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Tree>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hf hdr="0" ftr="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8" Type="http://schemas.openxmlformats.org/officeDocument/2006/relationships/slideLayout" Target="../slideLayouts/slideLayout3.xml"/><Relationship Id="rId17" Type="http://schemas.openxmlformats.org/officeDocument/2006/relationships/image" Target="../media/image45.png"/><Relationship Id="rId16" Type="http://schemas.openxmlformats.org/officeDocument/2006/relationships/image" Target="../media/image44.png"/><Relationship Id="rId15" Type="http://schemas.openxmlformats.org/officeDocument/2006/relationships/image" Target="../media/image43.png"/><Relationship Id="rId14" Type="http://schemas.openxmlformats.org/officeDocument/2006/relationships/image" Target="../media/image42.png"/><Relationship Id="rId13" Type="http://schemas.openxmlformats.org/officeDocument/2006/relationships/image" Target="../media/image41.png"/><Relationship Id="rId12" Type="http://schemas.openxmlformats.org/officeDocument/2006/relationships/image" Target="../media/image40.png"/><Relationship Id="rId11" Type="http://schemas.openxmlformats.org/officeDocument/2006/relationships/image" Target="../media/image39.png"/><Relationship Id="rId10" Type="http://schemas.openxmlformats.org/officeDocument/2006/relationships/image" Target="../media/image38.pn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 Id="rId3" Type="http://schemas.openxmlformats.org/officeDocument/2006/relationships/image" Target="../media/image47.jpeg"/><Relationship Id="rId2" Type="http://schemas.openxmlformats.org/officeDocument/2006/relationships/tags" Target="../tags/tag1.xml"/><Relationship Id="rId1" Type="http://schemas.openxmlformats.org/officeDocument/2006/relationships/image" Target="../media/image46.png"/></Relationships>
</file>

<file path=ppt/slides/_rels/slide14.xml.rels><?xml version="1.0" encoding="UTF-8" standalone="yes"?>
<Relationships xmlns="http://schemas.openxmlformats.org/package/2006/relationships"><Relationship Id="rId9" Type="http://schemas.openxmlformats.org/officeDocument/2006/relationships/image" Target="../media/image57.png"/><Relationship Id="rId8" Type="http://schemas.openxmlformats.org/officeDocument/2006/relationships/image" Target="../media/image56.png"/><Relationship Id="rId7" Type="http://schemas.openxmlformats.org/officeDocument/2006/relationships/image" Target="../media/image55.png"/><Relationship Id="rId6" Type="http://schemas.openxmlformats.org/officeDocument/2006/relationships/hyperlink" Target="https://www.ufa.hk/mall" TargetMode="External"/><Relationship Id="rId5" Type="http://schemas.openxmlformats.org/officeDocument/2006/relationships/image" Target="../media/image54.emf"/><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0" Type="http://schemas.openxmlformats.org/officeDocument/2006/relationships/slideLayout" Target="../slideLayouts/slideLayout3.xml"/><Relationship Id="rId1"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12"/>
          </p:nvPr>
        </p:nvSpPr>
        <p:spPr>
          <a:xfrm>
            <a:off x="9040624" y="6356305"/>
            <a:ext cx="2844432" cy="365125"/>
          </a:xfrm>
        </p:spPr>
        <p:txBody>
          <a:bodyPr/>
          <a:lstStyle/>
          <a:p>
            <a:fld id="{6E24C920-23A3-4416-AB8F-D33AD14DD175}" type="slidenum">
              <a:rPr lang="zh-CN" altLang="en-US" smtClean="0"/>
            </a:fld>
            <a:endParaRPr lang="zh-CN" altLang="en-US" dirty="0"/>
          </a:p>
        </p:txBody>
      </p:sp>
      <p:pic>
        <p:nvPicPr>
          <p:cNvPr id="4" name="图片 3"/>
          <p:cNvPicPr>
            <a:picLocks noChangeAspect="1"/>
          </p:cNvPicPr>
          <p:nvPr/>
        </p:nvPicPr>
        <p:blipFill>
          <a:blip r:embed="rId1"/>
          <a:stretch>
            <a:fillRect/>
          </a:stretch>
        </p:blipFill>
        <p:spPr>
          <a:xfrm>
            <a:off x="-5080" y="666750"/>
            <a:ext cx="12199620" cy="2674620"/>
          </a:xfrm>
          <a:prstGeom prst="rect">
            <a:avLst/>
          </a:prstGeom>
        </p:spPr>
      </p:pic>
      <p:sp>
        <p:nvSpPr>
          <p:cNvPr id="5" name="矩形 4"/>
          <p:cNvSpPr/>
          <p:nvPr/>
        </p:nvSpPr>
        <p:spPr>
          <a:xfrm>
            <a:off x="-4445" y="3341370"/>
            <a:ext cx="12198985" cy="1602740"/>
          </a:xfrm>
          <a:prstGeom prst="rect">
            <a:avLst/>
          </a:prstGeom>
          <a:solidFill>
            <a:srgbClr val="2869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logo"/>
          <p:cNvPicPr>
            <a:picLocks noChangeAspect="1"/>
          </p:cNvPicPr>
          <p:nvPr/>
        </p:nvPicPr>
        <p:blipFill>
          <a:blip r:embed="rId2"/>
          <a:stretch>
            <a:fillRect/>
          </a:stretch>
        </p:blipFill>
        <p:spPr>
          <a:xfrm>
            <a:off x="10038715" y="188595"/>
            <a:ext cx="2155825" cy="478155"/>
          </a:xfrm>
          <a:prstGeom prst="rect">
            <a:avLst/>
          </a:prstGeom>
        </p:spPr>
      </p:pic>
      <p:sp>
        <p:nvSpPr>
          <p:cNvPr id="7" name="文本框 6"/>
          <p:cNvSpPr txBox="1"/>
          <p:nvPr/>
        </p:nvSpPr>
        <p:spPr>
          <a:xfrm>
            <a:off x="803275" y="3465830"/>
            <a:ext cx="10957560" cy="1445260"/>
          </a:xfrm>
          <a:prstGeom prst="rect">
            <a:avLst/>
          </a:prstGeom>
          <a:noFill/>
        </p:spPr>
        <p:txBody>
          <a:bodyPr wrap="square" rtlCol="0">
            <a:spAutoFit/>
          </a:bodyPr>
          <a:lstStyle/>
          <a:p>
            <a:pPr algn="ctr"/>
            <a:r>
              <a:rPr lang="zh-CN" altLang="en-US" sz="3200" b="1" kern="1500" spc="600" dirty="0" smtClean="0">
                <a:solidFill>
                  <a:schemeClr val="bg1"/>
                </a:solidFill>
                <a:latin typeface="黑体" panose="02010609060101010101" charset="-122"/>
                <a:ea typeface="黑体" panose="02010609060101010101" charset="-122"/>
                <a:cs typeface="黑体" panose="02010609060101010101" charset="-122"/>
                <a:sym typeface="+mn-ea"/>
              </a:rPr>
              <a:t>蓝源产业互联网总部基地</a:t>
            </a:r>
            <a:endParaRPr lang="zh-CN" alt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charset="-122"/>
              <a:ea typeface="黑体" panose="02010609060101010101" charset="-122"/>
            </a:endParaRPr>
          </a:p>
          <a:p>
            <a:pPr algn="l">
              <a:buClrTx/>
              <a:buSzTx/>
              <a:buFontTx/>
            </a:pPr>
            <a:r>
              <a:rPr lang="zh-CN" altLang="en-US" sz="3200" b="1" kern="1500" spc="600" dirty="0" smtClean="0">
                <a:solidFill>
                  <a:srgbClr val="C00000"/>
                </a:solidFill>
                <a:latin typeface="隶书" panose="02010509060101010101" pitchFamily="49" charset="-122"/>
                <a:ea typeface="隶书" panose="02010509060101010101" pitchFamily="49" charset="-122"/>
                <a:sym typeface="+mn-ea"/>
              </a:rPr>
              <a:t>       </a:t>
            </a:r>
            <a:r>
              <a:rPr lang="zh-CN" altLang="en-US" sz="3200" b="1" kern="1500" spc="600" dirty="0" smtClean="0">
                <a:solidFill>
                  <a:schemeClr val="bg1"/>
                </a:solidFill>
                <a:latin typeface="隶书" panose="02010509060101010101" pitchFamily="49" charset="-122"/>
                <a:ea typeface="隶书" panose="02010509060101010101" pitchFamily="49" charset="-122"/>
                <a:sym typeface="+mn-ea"/>
              </a:rPr>
              <a:t>         </a:t>
            </a:r>
            <a:r>
              <a:rPr lang="en-US" altLang="zh-CN" sz="3200" b="1" kern="1500" spc="600" dirty="0" smtClean="0">
                <a:solidFill>
                  <a:schemeClr val="bg1"/>
                </a:solidFill>
                <a:latin typeface="隶书" panose="02010509060101010101" pitchFamily="49" charset="-122"/>
                <a:ea typeface="隶书" panose="02010509060101010101" pitchFamily="49" charset="-122"/>
                <a:sym typeface="+mn-ea"/>
              </a:rPr>
              <a:t>--</a:t>
            </a:r>
            <a:r>
              <a:rPr lang="zh-CN" altLang="en-US" sz="2000" b="1" kern="1500" spc="600" dirty="0" smtClean="0">
                <a:solidFill>
                  <a:schemeClr val="bg1"/>
                </a:solidFill>
                <a:latin typeface="黑体" panose="02010609060101010101" charset="-122"/>
                <a:ea typeface="黑体" panose="02010609060101010101" charset="-122"/>
                <a:cs typeface="黑体" panose="02010609060101010101" charset="-122"/>
                <a:sym typeface="+mn-ea"/>
              </a:rPr>
              <a:t>打造长三角产业集群新增长极</a:t>
            </a:r>
            <a:endPar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charset="-122"/>
              <a:ea typeface="黑体" panose="02010609060101010101" charset="-122"/>
            </a:endParaRPr>
          </a:p>
          <a:p>
            <a:endParaRPr lang="en-US" altLang="zh-CN" sz="2400" b="1" kern="1500" spc="600" dirty="0" smtClean="0">
              <a:solidFill>
                <a:schemeClr val="bg1"/>
              </a:solidFill>
              <a:latin typeface="隶书" panose="02010509060101010101" pitchFamily="49" charset="-122"/>
              <a:ea typeface="隶书" panose="02010509060101010101" pitchFamily="49" charset="-122"/>
              <a:sym typeface="+mn-ea"/>
            </a:endParaRPr>
          </a:p>
        </p:txBody>
      </p:sp>
      <p:sp>
        <p:nvSpPr>
          <p:cNvPr id="8" name="文本框 7"/>
          <p:cNvSpPr txBox="1"/>
          <p:nvPr/>
        </p:nvSpPr>
        <p:spPr>
          <a:xfrm>
            <a:off x="8496935" y="5961380"/>
            <a:ext cx="3697605" cy="306705"/>
          </a:xfrm>
          <a:prstGeom prst="rect">
            <a:avLst/>
          </a:prstGeom>
          <a:noFill/>
        </p:spPr>
        <p:txBody>
          <a:bodyPr wrap="square" rtlCol="0">
            <a:spAutoFit/>
          </a:bodyPr>
          <a:lstStyle/>
          <a:p>
            <a:r>
              <a:rPr lang="en-US" altLang="zh-CN" sz="1400" b="1">
                <a:solidFill>
                  <a:schemeClr val="tx1"/>
                </a:solidFill>
                <a:effectLst/>
              </a:rPr>
              <a:t> </a:t>
            </a:r>
            <a:r>
              <a:rPr lang="zh-CN" altLang="en-US" sz="1400" b="1">
                <a:solidFill>
                  <a:schemeClr val="tx1"/>
                </a:solidFill>
                <a:effectLst/>
              </a:rPr>
              <a:t>出品：蓝源产城集团产业规划研究院</a:t>
            </a:r>
            <a:endParaRPr lang="zh-CN" altLang="en-US" sz="1400" b="1">
              <a:solidFill>
                <a:schemeClr val="tx1"/>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en-US" altLang="zh-CN" dirty="0" smtClean="0"/>
              <a:t>4.3.1 </a:t>
            </a:r>
            <a:r>
              <a:rPr dirty="0"/>
              <a:t>产业链运营能力</a:t>
            </a:r>
            <a:endParaRPr dirty="0"/>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grpSp>
        <p:nvGrpSpPr>
          <p:cNvPr id="470" name="组合 469"/>
          <p:cNvGrpSpPr/>
          <p:nvPr/>
        </p:nvGrpSpPr>
        <p:grpSpPr>
          <a:xfrm>
            <a:off x="130175" y="1097915"/>
            <a:ext cx="11851953" cy="5226052"/>
            <a:chOff x="697" y="1755"/>
            <a:chExt cx="16672" cy="8204"/>
          </a:xfrm>
        </p:grpSpPr>
        <p:sp>
          <p:nvSpPr>
            <p:cNvPr id="471" name="标题 1"/>
            <p:cNvSpPr txBox="1"/>
            <p:nvPr/>
          </p:nvSpPr>
          <p:spPr>
            <a:xfrm>
              <a:off x="697" y="1755"/>
              <a:ext cx="14250" cy="908"/>
            </a:xfrm>
            <a:prstGeom prst="rect">
              <a:avLst/>
            </a:prstGeom>
          </p:spPr>
          <p:txBody>
            <a:bodyPr/>
            <a:lstStyle>
              <a:lvl1pPr algn="l" rtl="0" eaLnBrk="1" fontAlgn="base" hangingPunct="1">
                <a:lnSpc>
                  <a:spcPct val="110000"/>
                </a:lnSpc>
                <a:spcBef>
                  <a:spcPct val="0"/>
                </a:spcBef>
                <a:spcAft>
                  <a:spcPct val="0"/>
                </a:spcAft>
                <a:defRPr sz="1500" b="1">
                  <a:solidFill>
                    <a:schemeClr val="tx2"/>
                  </a:solidFill>
                  <a:latin typeface="+mj-lt"/>
                  <a:ea typeface="+mj-ea"/>
                  <a:cs typeface="+mj-cs"/>
                </a:defRPr>
              </a:lvl1pPr>
              <a:lvl2pPr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微软雅黑" panose="020B0503020204020204" pitchFamily="34" charset="-122"/>
                </a:defRPr>
              </a:lvl2pPr>
              <a:lvl3pPr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微软雅黑" panose="020B0503020204020204" pitchFamily="34" charset="-122"/>
                </a:defRPr>
              </a:lvl3pPr>
              <a:lvl4pPr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微软雅黑" panose="020B0503020204020204" pitchFamily="34" charset="-122"/>
                </a:defRPr>
              </a:lvl4pPr>
              <a:lvl5pPr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微软雅黑" panose="020B0503020204020204" pitchFamily="34" charset="-122"/>
                </a:defRPr>
              </a:lvl5pPr>
              <a:lvl6pPr marL="342900"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宋体" panose="02010600030101010101" pitchFamily="2" charset="-122"/>
                </a:defRPr>
              </a:lvl6pPr>
              <a:lvl7pPr marL="685800"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宋体" panose="02010600030101010101" pitchFamily="2" charset="-122"/>
                </a:defRPr>
              </a:lvl7pPr>
              <a:lvl8pPr marL="1028700"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宋体" panose="02010600030101010101" pitchFamily="2" charset="-122"/>
                </a:defRPr>
              </a:lvl8pPr>
              <a:lvl9pPr marL="1371600"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宋体" panose="02010600030101010101" pitchFamily="2" charset="-122"/>
                </a:defRPr>
              </a:lvl9pPr>
            </a:lstStyle>
            <a:p>
              <a:r>
                <a:rPr lang="zh-CN" altLang="en-US" sz="2000" kern="0" dirty="0">
                  <a:solidFill>
                    <a:srgbClr val="E94F35"/>
                  </a:solidFill>
                  <a:latin typeface="Arial" panose="020B0604020202020204" pitchFamily="34" charset="0"/>
                  <a:ea typeface="微软雅黑" panose="020B0503020204020204" pitchFamily="34" charset="-122"/>
                  <a:sym typeface="Arial" panose="020B0604020202020204" pitchFamily="34" charset="0"/>
                </a:rPr>
                <a:t>运营能力：专业化的运营，确保产业稳定健康发展</a:t>
              </a:r>
              <a:endParaRPr lang="zh-CN" altLang="en-US" sz="2000" kern="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2" name="组合 471"/>
            <p:cNvGrpSpPr/>
            <p:nvPr/>
          </p:nvGrpSpPr>
          <p:grpSpPr>
            <a:xfrm>
              <a:off x="986" y="2496"/>
              <a:ext cx="16383" cy="7463"/>
              <a:chOff x="374827" y="1484784"/>
              <a:chExt cx="10403542" cy="4493016"/>
            </a:xfrm>
          </p:grpSpPr>
          <p:grpSp>
            <p:nvGrpSpPr>
              <p:cNvPr id="473" name="组合 472"/>
              <p:cNvGrpSpPr/>
              <p:nvPr/>
            </p:nvGrpSpPr>
            <p:grpSpPr>
              <a:xfrm>
                <a:off x="996950" y="2254955"/>
                <a:ext cx="9781139" cy="3722845"/>
                <a:chOff x="996950" y="2707417"/>
                <a:chExt cx="9781139" cy="3270383"/>
              </a:xfrm>
            </p:grpSpPr>
            <p:pic>
              <p:nvPicPr>
                <p:cNvPr id="474" name="图片 473"/>
                <p:cNvPicPr>
                  <a:picLocks noChangeAspect="1"/>
                </p:cNvPicPr>
                <p:nvPr/>
              </p:nvPicPr>
              <p:blipFill rotWithShape="1">
                <a:blip r:embed="rId1" cstate="print">
                  <a:extLst>
                    <a:ext uri="{28A0092B-C50C-407E-A947-70E740481C1C}">
                      <a14:useLocalDpi xmlns:a14="http://schemas.microsoft.com/office/drawing/2010/main" val="0"/>
                    </a:ext>
                  </a:extLst>
                </a:blip>
                <a:srcRect l="16834"/>
                <a:stretch>
                  <a:fillRect/>
                </a:stretch>
              </p:blipFill>
              <p:spPr>
                <a:xfrm>
                  <a:off x="996950" y="2709307"/>
                  <a:ext cx="2140004" cy="1589091"/>
                </a:xfrm>
                <a:prstGeom prst="rect">
                  <a:avLst/>
                </a:prstGeom>
              </p:spPr>
            </p:pic>
            <p:pic>
              <p:nvPicPr>
                <p:cNvPr id="478" name="图片 477"/>
                <p:cNvPicPr>
                  <a:picLocks noChangeAspect="1"/>
                </p:cNvPicPr>
                <p:nvPr/>
              </p:nvPicPr>
              <p:blipFill rotWithShape="1">
                <a:blip r:embed="rId2">
                  <a:extLst>
                    <a:ext uri="{28A0092B-C50C-407E-A947-70E740481C1C}">
                      <a14:useLocalDpi xmlns:a14="http://schemas.microsoft.com/office/drawing/2010/main" val="0"/>
                    </a:ext>
                  </a:extLst>
                </a:blip>
                <a:srcRect r="9129"/>
                <a:stretch>
                  <a:fillRect/>
                </a:stretch>
              </p:blipFill>
              <p:spPr>
                <a:xfrm>
                  <a:off x="5958172" y="2707417"/>
                  <a:ext cx="2159163" cy="1590980"/>
                </a:xfrm>
                <a:prstGeom prst="rect">
                  <a:avLst/>
                </a:prstGeom>
              </p:spPr>
            </p:pic>
            <p:pic>
              <p:nvPicPr>
                <p:cNvPr id="479" name="图片 4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8926" y="2707417"/>
                  <a:ext cx="2159163" cy="1590980"/>
                </a:xfrm>
                <a:prstGeom prst="rect">
                  <a:avLst/>
                </a:prstGeom>
              </p:spPr>
            </p:pic>
            <p:pic>
              <p:nvPicPr>
                <p:cNvPr id="480" name="图片 4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8171" y="4502777"/>
                  <a:ext cx="2159163" cy="1475022"/>
                </a:xfrm>
                <a:prstGeom prst="rect">
                  <a:avLst/>
                </a:prstGeom>
              </p:spPr>
            </p:pic>
            <p:pic>
              <p:nvPicPr>
                <p:cNvPr id="481" name="图片 480"/>
                <p:cNvPicPr>
                  <a:picLocks noChangeAspect="1"/>
                </p:cNvPicPr>
                <p:nvPr/>
              </p:nvPicPr>
              <p:blipFill>
                <a:blip r:embed="rId5"/>
                <a:stretch>
                  <a:fillRect/>
                </a:stretch>
              </p:blipFill>
              <p:spPr>
                <a:xfrm>
                  <a:off x="8618926" y="4502778"/>
                  <a:ext cx="2159163" cy="1475022"/>
                </a:xfrm>
                <a:prstGeom prst="rect">
                  <a:avLst/>
                </a:prstGeom>
              </p:spPr>
            </p:pic>
          </p:grpSp>
          <p:sp>
            <p:nvSpPr>
              <p:cNvPr id="482" name="矩形 481"/>
              <p:cNvSpPr/>
              <p:nvPr/>
            </p:nvSpPr>
            <p:spPr>
              <a:xfrm>
                <a:off x="374827" y="1484784"/>
                <a:ext cx="10403542" cy="643947"/>
              </a:xfrm>
              <a:prstGeom prst="rect">
                <a:avLst/>
              </a:prstGeom>
            </p:spPr>
            <p:txBody>
              <a:bodyPr wrap="square">
                <a:spAutoFit/>
              </a:bodyPr>
              <a:lstStyle/>
              <a:p>
                <a:pPr marL="285750" lvl="0" indent="-285750" eaLnBrk="1" fontAlgn="auto" hangingPunct="1">
                  <a:lnSpc>
                    <a:spcPct val="120000"/>
                  </a:lnSpc>
                  <a:spcBef>
                    <a:spcPts val="0"/>
                  </a:spcBef>
                  <a:spcAft>
                    <a:spcPts val="0"/>
                  </a:spcAft>
                  <a:buFont typeface="Arial" panose="020B0604020202020204" pitchFamily="34" charset="0"/>
                  <a:buChar char="•"/>
                </a:pPr>
                <a:r>
                  <a:rPr lang="zh-CN" altLang="en-US" sz="1600" dirty="0">
                    <a:solidFill>
                      <a:prstClr val="black"/>
                    </a:solidFill>
                    <a:latin typeface="微软雅黑" panose="020B0503020204020204" pitchFamily="34" charset="-122"/>
                    <a:ea typeface="微软雅黑" panose="020B0503020204020204" pitchFamily="34" charset="-122"/>
                  </a:rPr>
                  <a:t>联合大型专业运营团队</a:t>
                </a:r>
                <a:r>
                  <a:rPr lang="zh-CN" altLang="en-US" sz="1600" dirty="0">
                    <a:solidFill>
                      <a:prstClr val="black"/>
                    </a:solidFill>
                    <a:latin typeface="微软雅黑" panose="020B0503020204020204" pitchFamily="34" charset="-122"/>
                    <a:ea typeface="微软雅黑" panose="020B0503020204020204" pitchFamily="34" charset="-122"/>
                    <a:sym typeface="+mn-ea"/>
                  </a:rPr>
                  <a:t>进行总部基地开发，</a:t>
                </a:r>
                <a:r>
                  <a:rPr lang="zh-CN" altLang="en-US" sz="1600" dirty="0">
                    <a:solidFill>
                      <a:prstClr val="black"/>
                    </a:solidFill>
                    <a:latin typeface="微软雅黑" panose="020B0503020204020204" pitchFamily="34" charset="-122"/>
                    <a:ea typeface="微软雅黑" panose="020B0503020204020204" pitchFamily="34" charset="-122"/>
                  </a:rPr>
                  <a:t>有选择地引入互联网产业的优秀企业，改善存量、优化增量，根据产业发展趋势和格局优化产业结构，为互联网产业的健康发展保驾护航。</a:t>
                </a:r>
                <a:endParaRPr lang="zh-CN" altLang="en-US" sz="1600" dirty="0">
                  <a:solidFill>
                    <a:prstClr val="black"/>
                  </a:solidFill>
                  <a:latin typeface="微软雅黑" panose="020B0503020204020204" pitchFamily="34" charset="-122"/>
                  <a:ea typeface="微软雅黑" panose="020B0503020204020204" pitchFamily="34" charset="-122"/>
                </a:endParaRPr>
              </a:p>
            </p:txBody>
          </p:sp>
        </p:grpSp>
      </p:grpSp>
      <p:pic>
        <p:nvPicPr>
          <p:cNvPr id="484" name="图片 483"/>
          <p:cNvPicPr>
            <a:picLocks noChangeAspect="1"/>
          </p:cNvPicPr>
          <p:nvPr/>
        </p:nvPicPr>
        <p:blipFill>
          <a:blip r:embed="rId6"/>
          <a:stretch>
            <a:fillRect/>
          </a:stretch>
        </p:blipFill>
        <p:spPr>
          <a:xfrm>
            <a:off x="3806190" y="4547235"/>
            <a:ext cx="2409825" cy="1756410"/>
          </a:xfrm>
          <a:prstGeom prst="rect">
            <a:avLst/>
          </a:prstGeom>
        </p:spPr>
      </p:pic>
      <p:pic>
        <p:nvPicPr>
          <p:cNvPr id="485" name="图片 484"/>
          <p:cNvPicPr>
            <a:picLocks noChangeAspect="1"/>
          </p:cNvPicPr>
          <p:nvPr/>
        </p:nvPicPr>
        <p:blipFill>
          <a:blip r:embed="rId7"/>
          <a:stretch>
            <a:fillRect/>
          </a:stretch>
        </p:blipFill>
        <p:spPr>
          <a:xfrm>
            <a:off x="3752215" y="2385060"/>
            <a:ext cx="2464435" cy="1915795"/>
          </a:xfrm>
          <a:prstGeom prst="rect">
            <a:avLst/>
          </a:prstGeom>
        </p:spPr>
      </p:pic>
      <p:pic>
        <p:nvPicPr>
          <p:cNvPr id="486" name="图片 485"/>
          <p:cNvPicPr>
            <a:picLocks noChangeAspect="1"/>
          </p:cNvPicPr>
          <p:nvPr/>
        </p:nvPicPr>
        <p:blipFill>
          <a:blip r:embed="rId8"/>
          <a:stretch>
            <a:fillRect/>
          </a:stretch>
        </p:blipFill>
        <p:spPr>
          <a:xfrm>
            <a:off x="1031875" y="4547235"/>
            <a:ext cx="2395855" cy="17564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5147945" y="2758440"/>
            <a:ext cx="6856095" cy="2694305"/>
          </a:xfrm>
          <a:prstGeom prst="rect">
            <a:avLst/>
          </a:prstGeom>
        </p:spPr>
      </p:pic>
      <p:sp>
        <p:nvSpPr>
          <p:cNvPr id="4" name="标题 3"/>
          <p:cNvSpPr>
            <a:spLocks noGrp="1"/>
          </p:cNvSpPr>
          <p:nvPr>
            <p:ph type="title"/>
          </p:nvPr>
        </p:nvSpPr>
        <p:spPr/>
        <p:txBody>
          <a:bodyPr>
            <a:normAutofit fontScale="90000"/>
          </a:bodyPr>
          <a:lstStyle/>
          <a:p>
            <a:r>
              <a:rPr lang="en-US" altLang="zh-CN" dirty="0" smtClean="0"/>
              <a:t>4.3.3 </a:t>
            </a:r>
            <a:r>
              <a:rPr lang="zh-CN" altLang="en-US" dirty="0"/>
              <a:t>产业体系规划能力</a:t>
            </a:r>
            <a:endParaRPr lang="zh-CN" altLang="en-US" dirty="0"/>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sp>
        <p:nvSpPr>
          <p:cNvPr id="6" name="内容占位符 5"/>
          <p:cNvSpPr>
            <a:spLocks noGrp="1"/>
          </p:cNvSpPr>
          <p:nvPr>
            <p:ph sz="quarter" idx="4294967295"/>
          </p:nvPr>
        </p:nvSpPr>
        <p:spPr>
          <a:xfrm>
            <a:off x="5590540" y="5634355"/>
            <a:ext cx="6118225" cy="391160"/>
          </a:xfrm>
          <a:solidFill>
            <a:schemeClr val="tx2">
              <a:lumMod val="60000"/>
              <a:lumOff val="40000"/>
            </a:schemeClr>
          </a:solidFill>
        </p:spPr>
        <p:txBody>
          <a:bodyPr>
            <a:noAutofit/>
          </a:bodyPr>
          <a:lstStyle/>
          <a:p>
            <a:pPr marL="0" indent="0" algn="l">
              <a:buNone/>
            </a:pPr>
            <a:r>
              <a:rPr lang="zh-CN" altLang="en-US" sz="1800" b="1" spc="300" dirty="0" smtClean="0">
                <a:solidFill>
                  <a:schemeClr val="bg1"/>
                </a:solidFill>
                <a:latin typeface="微软雅黑" panose="020B0503020204020204" pitchFamily="34" charset="-122"/>
                <a:cs typeface="微软雅黑" panose="020B0503020204020204" pitchFamily="34" charset="-122"/>
              </a:rPr>
              <a:t>四大子平台</a:t>
            </a:r>
            <a:r>
              <a:rPr lang="en-US" altLang="zh-CN" sz="1800" b="1" spc="300" dirty="0" smtClean="0">
                <a:solidFill>
                  <a:schemeClr val="bg1"/>
                </a:solidFill>
                <a:latin typeface="微软雅黑" panose="020B0503020204020204" pitchFamily="34" charset="-122"/>
                <a:cs typeface="微软雅黑" panose="020B0503020204020204" pitchFamily="34" charset="-122"/>
              </a:rPr>
              <a:t>+</a:t>
            </a:r>
            <a:r>
              <a:rPr lang="zh-CN" altLang="en-US" sz="1800" b="1" spc="300" dirty="0" smtClean="0">
                <a:solidFill>
                  <a:schemeClr val="bg1"/>
                </a:solidFill>
                <a:latin typeface="微软雅黑" panose="020B0503020204020204" pitchFamily="34" charset="-122"/>
                <a:cs typeface="微软雅黑" panose="020B0503020204020204" pitchFamily="34" charset="-122"/>
              </a:rPr>
              <a:t>五大赋能中心 </a:t>
            </a:r>
            <a:r>
              <a:rPr lang="zh-CN" altLang="en-US" sz="2000" b="1" spc="300" dirty="0" smtClean="0">
                <a:solidFill>
                  <a:srgbClr val="C00000"/>
                </a:solidFill>
                <a:latin typeface="微软雅黑" panose="020B0503020204020204" pitchFamily="34" charset="-122"/>
                <a:cs typeface="微软雅黑" panose="020B0503020204020204" pitchFamily="34" charset="-122"/>
              </a:rPr>
              <a:t>直击各产业现存痛点</a:t>
            </a:r>
            <a:endParaRPr lang="zh-CN" altLang="en-US" sz="2000" b="1" spc="300" dirty="0" smtClean="0">
              <a:solidFill>
                <a:srgbClr val="C00000"/>
              </a:solidFill>
              <a:latin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930275" y="1030605"/>
            <a:ext cx="2946400" cy="2051685"/>
          </a:xfrm>
          <a:prstGeom prst="rect">
            <a:avLst/>
          </a:prstGeom>
        </p:spPr>
      </p:pic>
      <p:sp>
        <p:nvSpPr>
          <p:cNvPr id="9" name="文本框 8"/>
          <p:cNvSpPr txBox="1"/>
          <p:nvPr/>
        </p:nvSpPr>
        <p:spPr>
          <a:xfrm>
            <a:off x="4979035" y="1030605"/>
            <a:ext cx="6811645" cy="1871345"/>
          </a:xfrm>
          <a:prstGeom prst="rect">
            <a:avLst/>
          </a:prstGeom>
          <a:noFill/>
        </p:spPr>
        <p:txBody>
          <a:bodyPr wrap="square" rtlCol="0">
            <a:spAutoFit/>
          </a:bodyPr>
          <a:lstStyle/>
          <a:p>
            <a:pPr indent="406400" algn="just" fontAlgn="auto">
              <a:lnSpc>
                <a:spcPts val="2200"/>
              </a:lnSpc>
              <a:extLst>
                <a:ext uri="{35155182-B16C-46BC-9424-99874614C6A1}">
                  <wpsdc:indentchars xmlns:wpsdc="http://www.wps.cn/officeDocument/2017/drawingmlCustomData" val="200" checksum="1740828767"/>
                </a:ext>
              </a:extLst>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立足解决现有产业痛点，借助互联网的开放性与电子商务平台的便捷性，充分整合集聚产业链上中下游各类资源，</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创建集行业商流、物流、数据流、资金流、人才流等多元合一的供应链整体规划方案，</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进一步优化产业生态和价值链，充分发挥行业的人才集聚、资源集聚优势，实现行业提质增效，推动产业转型升级。</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p:cNvPicPr>
            <a:picLocks noChangeAspect="1"/>
          </p:cNvPicPr>
          <p:nvPr/>
        </p:nvPicPr>
        <p:blipFill>
          <a:blip r:embed="rId3"/>
          <a:stretch>
            <a:fillRect/>
          </a:stretch>
        </p:blipFill>
        <p:spPr>
          <a:xfrm>
            <a:off x="207010" y="4650740"/>
            <a:ext cx="4863465" cy="1616710"/>
          </a:xfrm>
          <a:prstGeom prst="rect">
            <a:avLst/>
          </a:prstGeom>
        </p:spPr>
      </p:pic>
      <p:sp>
        <p:nvSpPr>
          <p:cNvPr id="12" name="文本框 11"/>
          <p:cNvSpPr txBox="1"/>
          <p:nvPr/>
        </p:nvSpPr>
        <p:spPr>
          <a:xfrm>
            <a:off x="334645" y="3082290"/>
            <a:ext cx="4380865" cy="368300"/>
          </a:xfrm>
          <a:prstGeom prst="rect">
            <a:avLst/>
          </a:prstGeom>
          <a:noFill/>
        </p:spPr>
        <p:txBody>
          <a:bodyPr wrap="square" rtlCol="0">
            <a:spAutoFit/>
          </a:bodyPr>
          <a:lstStyle/>
          <a:p>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未来细分市场当中会产生无数个阿里巴巴</a:t>
            </a:r>
            <a:endPar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494030" y="3581400"/>
            <a:ext cx="4653915" cy="1168400"/>
          </a:xfrm>
          <a:prstGeom prst="rect">
            <a:avLst/>
          </a:prstGeom>
          <a:noFill/>
        </p:spPr>
        <p:txBody>
          <a:bodyPr wrap="square" rtlCol="0">
            <a:spAutoFit/>
          </a:bodyPr>
          <a:lstStyle/>
          <a:p>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产业互联网共享服务平台的搭建</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以</a:t>
            </a: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不改变现有企业体系和不损害现有企业利益为原则，旨在顺应新经济的五大新业态</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--平台经济、数字经济、流量经济、总部经济、共享经济，</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为行业利益共同体创造一个“共协、共享、共赢、共创”生态环境，打造新增量经济体。</a:t>
            </a:r>
            <a:endParaRPr lang="zh-CN" altLang="en-US" sz="14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150610" y="1180465"/>
            <a:ext cx="6068060" cy="4672330"/>
          </a:xfrm>
          <a:prstGeom prst="rect">
            <a:avLst/>
          </a:prstGeom>
        </p:spPr>
      </p:pic>
      <p:sp>
        <p:nvSpPr>
          <p:cNvPr id="4" name="标题 3"/>
          <p:cNvSpPr>
            <a:spLocks noGrp="1"/>
          </p:cNvSpPr>
          <p:nvPr>
            <p:ph type="title"/>
          </p:nvPr>
        </p:nvSpPr>
        <p:spPr/>
        <p:txBody>
          <a:bodyPr>
            <a:normAutofit fontScale="90000"/>
          </a:bodyPr>
          <a:lstStyle/>
          <a:p>
            <a:r>
              <a:rPr lang="en-US" altLang="zh-CN" dirty="0" smtClean="0"/>
              <a:t>4.3.5 </a:t>
            </a:r>
            <a:r>
              <a:rPr dirty="0"/>
              <a:t>专业投资并购能力</a:t>
            </a:r>
            <a:endParaRPr dirty="0"/>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sp>
        <p:nvSpPr>
          <p:cNvPr id="103" name="标题 1"/>
          <p:cNvSpPr txBox="1"/>
          <p:nvPr/>
        </p:nvSpPr>
        <p:spPr>
          <a:xfrm>
            <a:off x="182669" y="830723"/>
            <a:ext cx="9048749" cy="576263"/>
          </a:xfrm>
          <a:prstGeom prst="rect">
            <a:avLst/>
          </a:prstGeom>
        </p:spPr>
        <p:txBody>
          <a:bodyPr/>
          <a:lstStyle>
            <a:lvl1pPr algn="l" rtl="0" eaLnBrk="1" fontAlgn="base" hangingPunct="1">
              <a:lnSpc>
                <a:spcPct val="110000"/>
              </a:lnSpc>
              <a:spcBef>
                <a:spcPct val="0"/>
              </a:spcBef>
              <a:spcAft>
                <a:spcPct val="0"/>
              </a:spcAft>
              <a:defRPr sz="1500" b="1">
                <a:solidFill>
                  <a:schemeClr val="tx2"/>
                </a:solidFill>
                <a:latin typeface="+mj-lt"/>
                <a:ea typeface="+mj-ea"/>
                <a:cs typeface="+mj-cs"/>
              </a:defRPr>
            </a:lvl1pPr>
            <a:lvl2pPr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微软雅黑" panose="020B0503020204020204" pitchFamily="34" charset="-122"/>
              </a:defRPr>
            </a:lvl2pPr>
            <a:lvl3pPr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微软雅黑" panose="020B0503020204020204" pitchFamily="34" charset="-122"/>
              </a:defRPr>
            </a:lvl3pPr>
            <a:lvl4pPr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微软雅黑" panose="020B0503020204020204" pitchFamily="34" charset="-122"/>
              </a:defRPr>
            </a:lvl4pPr>
            <a:lvl5pPr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微软雅黑" panose="020B0503020204020204" pitchFamily="34" charset="-122"/>
              </a:defRPr>
            </a:lvl5pPr>
            <a:lvl6pPr marL="342900"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宋体" panose="02010600030101010101" pitchFamily="2" charset="-122"/>
              </a:defRPr>
            </a:lvl6pPr>
            <a:lvl7pPr marL="685800"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宋体" panose="02010600030101010101" pitchFamily="2" charset="-122"/>
              </a:defRPr>
            </a:lvl7pPr>
            <a:lvl8pPr marL="1028700"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宋体" panose="02010600030101010101" pitchFamily="2" charset="-122"/>
              </a:defRPr>
            </a:lvl8pPr>
            <a:lvl9pPr marL="1371600" algn="l" rtl="0" eaLnBrk="1" fontAlgn="base" hangingPunct="1">
              <a:lnSpc>
                <a:spcPct val="110000"/>
              </a:lnSpc>
              <a:spcBef>
                <a:spcPct val="0"/>
              </a:spcBef>
              <a:spcAft>
                <a:spcPct val="0"/>
              </a:spcAft>
              <a:defRPr sz="1500" b="1">
                <a:solidFill>
                  <a:schemeClr val="tx2"/>
                </a:solidFill>
                <a:latin typeface="Arial" panose="020B0604020202020204" pitchFamily="34" charset="0"/>
                <a:ea typeface="宋体" panose="02010600030101010101" pitchFamily="2" charset="-122"/>
              </a:defRPr>
            </a:lvl9pPr>
          </a:lstStyle>
          <a:p>
            <a:r>
              <a:rPr lang="zh-CN" altLang="en-US" sz="2000" kern="0" dirty="0">
                <a:solidFill>
                  <a:srgbClr val="E94F35"/>
                </a:solidFill>
                <a:latin typeface="Arial" panose="020B0604020202020204" pitchFamily="34" charset="0"/>
                <a:ea typeface="微软雅黑" panose="020B0503020204020204" pitchFamily="34" charset="-122"/>
                <a:sym typeface="Arial" panose="020B0604020202020204" pitchFamily="34" charset="0"/>
              </a:rPr>
              <a:t>投资</a:t>
            </a:r>
            <a:r>
              <a:rPr lang="zh-CN" altLang="en-US" sz="2000" kern="0" dirty="0" smtClean="0">
                <a:solidFill>
                  <a:srgbClr val="E94F35"/>
                </a:solidFill>
                <a:latin typeface="Arial" panose="020B0604020202020204" pitchFamily="34" charset="0"/>
                <a:ea typeface="微软雅黑" panose="020B0503020204020204" pitchFamily="34" charset="-122"/>
                <a:sym typeface="Arial" panose="020B0604020202020204" pitchFamily="34" charset="0"/>
              </a:rPr>
              <a:t>能力：主力基金，产融结合</a:t>
            </a:r>
            <a:endParaRPr lang="zh-CN" altLang="en-US" sz="2000" kern="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9876" name="组合 2"/>
          <p:cNvGrpSpPr/>
          <p:nvPr/>
        </p:nvGrpSpPr>
        <p:grpSpPr bwMode="auto">
          <a:xfrm>
            <a:off x="129540" y="949325"/>
            <a:ext cx="7271385" cy="3554095"/>
            <a:chOff x="744737" y="1136678"/>
            <a:chExt cx="10728325" cy="4248150"/>
          </a:xfrm>
        </p:grpSpPr>
        <p:pic>
          <p:nvPicPr>
            <p:cNvPr id="79878" name="Picture 4" descr="66"/>
            <p:cNvPicPr>
              <a:picLocks noChangeAspect="1" noChangeArrowheads="1"/>
            </p:cNvPicPr>
            <p:nvPr/>
          </p:nvPicPr>
          <p:blipFill>
            <a:blip r:embed="rId2" cstate="print">
              <a:grayscl/>
              <a:lum bright="4000" contrast="18000"/>
            </a:blip>
            <a:srcRect/>
            <a:stretch>
              <a:fillRect/>
            </a:stretch>
          </p:blipFill>
          <p:spPr bwMode="auto">
            <a:xfrm>
              <a:off x="744737" y="2165972"/>
              <a:ext cx="10728325" cy="3218856"/>
            </a:xfrm>
            <a:prstGeom prst="rect">
              <a:avLst/>
            </a:prstGeom>
            <a:noFill/>
            <a:ln w="9525">
              <a:noFill/>
              <a:miter lim="800000"/>
              <a:headEnd/>
              <a:tailEnd/>
            </a:ln>
          </p:spPr>
        </p:pic>
        <p:pic>
          <p:nvPicPr>
            <p:cNvPr id="79879" name="Picture 8" descr="light_shadow"/>
            <p:cNvPicPr>
              <a:picLocks noChangeAspect="1" noChangeArrowheads="1"/>
            </p:cNvPicPr>
            <p:nvPr/>
          </p:nvPicPr>
          <p:blipFill>
            <a:blip r:embed="rId3" cstate="print">
              <a:lum bright="-78000" contrast="-78000"/>
            </a:blip>
            <a:srcRect/>
            <a:stretch>
              <a:fillRect/>
            </a:stretch>
          </p:blipFill>
          <p:spPr bwMode="auto">
            <a:xfrm>
              <a:off x="6127808" y="3025677"/>
              <a:ext cx="1777340" cy="372763"/>
            </a:xfrm>
            <a:prstGeom prst="rect">
              <a:avLst/>
            </a:prstGeom>
            <a:noFill/>
            <a:ln w="9525">
              <a:noFill/>
              <a:miter lim="800000"/>
              <a:headEnd/>
              <a:tailEnd/>
            </a:ln>
          </p:spPr>
        </p:pic>
        <p:pic>
          <p:nvPicPr>
            <p:cNvPr id="79880" name="Picture 8" descr="light_shadow"/>
            <p:cNvPicPr>
              <a:picLocks noChangeAspect="1" noChangeArrowheads="1"/>
            </p:cNvPicPr>
            <p:nvPr/>
          </p:nvPicPr>
          <p:blipFill>
            <a:blip r:embed="rId4" cstate="print">
              <a:lum bright="-78000" contrast="-78000"/>
            </a:blip>
            <a:srcRect/>
            <a:stretch>
              <a:fillRect/>
            </a:stretch>
          </p:blipFill>
          <p:spPr bwMode="auto">
            <a:xfrm>
              <a:off x="6006798" y="3086125"/>
              <a:ext cx="1777340" cy="376121"/>
            </a:xfrm>
            <a:prstGeom prst="rect">
              <a:avLst/>
            </a:prstGeom>
            <a:noFill/>
            <a:ln w="9525">
              <a:noFill/>
              <a:miter lim="800000"/>
              <a:headEnd/>
              <a:tailEnd/>
            </a:ln>
          </p:spPr>
        </p:pic>
        <p:grpSp>
          <p:nvGrpSpPr>
            <p:cNvPr id="79881" name="Group 5"/>
            <p:cNvGrpSpPr/>
            <p:nvPr/>
          </p:nvGrpSpPr>
          <p:grpSpPr bwMode="auto">
            <a:xfrm>
              <a:off x="6171295" y="2115599"/>
              <a:ext cx="1406745" cy="1570651"/>
              <a:chOff x="0" y="0"/>
              <a:chExt cx="1200" cy="1509"/>
            </a:xfrm>
          </p:grpSpPr>
          <p:pic>
            <p:nvPicPr>
              <p:cNvPr id="79993" name="Picture 22" descr="circuler_1"/>
              <p:cNvPicPr>
                <a:picLocks noChangeAspect="1" noChangeArrowheads="1"/>
              </p:cNvPicPr>
              <p:nvPr/>
            </p:nvPicPr>
            <p:blipFill>
              <a:blip r:embed="rId5" cstate="print"/>
              <a:srcRect/>
              <a:stretch>
                <a:fillRect/>
              </a:stretch>
            </p:blipFill>
            <p:spPr bwMode="auto">
              <a:xfrm>
                <a:off x="10" y="48"/>
                <a:ext cx="1182" cy="1196"/>
              </a:xfrm>
              <a:prstGeom prst="rect">
                <a:avLst/>
              </a:prstGeom>
              <a:noFill/>
              <a:ln w="9525">
                <a:noFill/>
                <a:miter lim="800000"/>
                <a:headEnd/>
                <a:tailEnd/>
              </a:ln>
            </p:spPr>
          </p:pic>
          <p:sp>
            <p:nvSpPr>
              <p:cNvPr id="79994" name="Oval 23"/>
              <p:cNvSpPr>
                <a:spLocks noChangeArrowheads="1"/>
              </p:cNvSpPr>
              <p:nvPr/>
            </p:nvSpPr>
            <p:spPr bwMode="auto">
              <a:xfrm>
                <a:off x="10" y="48"/>
                <a:ext cx="1190" cy="1199"/>
              </a:xfrm>
              <a:prstGeom prst="ellipse">
                <a:avLst/>
              </a:prstGeom>
              <a:solidFill>
                <a:srgbClr val="65B737">
                  <a:alpha val="50195"/>
                </a:srgbClr>
              </a:solidFill>
              <a:ln w="9525">
                <a:noFill/>
                <a:round/>
              </a:ln>
            </p:spPr>
            <p:txBody>
              <a:bodyPr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9995" name="Picture 24" descr="light_shadow1"/>
              <p:cNvPicPr>
                <a:picLocks noChangeAspect="1" noChangeArrowheads="1"/>
              </p:cNvPicPr>
              <p:nvPr/>
            </p:nvPicPr>
            <p:blipFill>
              <a:blip r:embed="rId6" cstate="print"/>
              <a:srcRect/>
              <a:stretch>
                <a:fillRect/>
              </a:stretch>
            </p:blipFill>
            <p:spPr bwMode="auto">
              <a:xfrm>
                <a:off x="0" y="0"/>
                <a:ext cx="871" cy="748"/>
              </a:xfrm>
              <a:prstGeom prst="rect">
                <a:avLst/>
              </a:prstGeom>
              <a:noFill/>
              <a:ln w="9525">
                <a:noFill/>
                <a:miter lim="800000"/>
                <a:headEnd/>
                <a:tailEnd/>
              </a:ln>
            </p:spPr>
          </p:pic>
          <p:grpSp>
            <p:nvGrpSpPr>
              <p:cNvPr id="79996" name="Group 9"/>
              <p:cNvGrpSpPr/>
              <p:nvPr/>
            </p:nvGrpSpPr>
            <p:grpSpPr bwMode="auto">
              <a:xfrm rot="-3733502" flipH="1" flipV="1">
                <a:off x="343" y="849"/>
                <a:ext cx="1067" cy="253"/>
                <a:chOff x="-15" y="-9"/>
                <a:chExt cx="909" cy="244"/>
              </a:xfrm>
            </p:grpSpPr>
            <p:grpSp>
              <p:nvGrpSpPr>
                <p:cNvPr id="79997" name="Group 10"/>
                <p:cNvGrpSpPr/>
                <p:nvPr/>
              </p:nvGrpSpPr>
              <p:grpSpPr bwMode="auto">
                <a:xfrm>
                  <a:off x="-15" y="-9"/>
                  <a:ext cx="740" cy="196"/>
                  <a:chOff x="-23" y="-14"/>
                  <a:chExt cx="1115" cy="294"/>
                </a:xfrm>
              </p:grpSpPr>
              <p:sp>
                <p:nvSpPr>
                  <p:cNvPr id="80003" name="AutoShape 27"/>
                  <p:cNvSpPr>
                    <a:spLocks noChangeArrowheads="1"/>
                  </p:cNvSpPr>
                  <p:nvPr/>
                </p:nvSpPr>
                <p:spPr bwMode="auto">
                  <a:xfrm rot="5263130">
                    <a:off x="272" y="-308"/>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004" name="AutoShape 2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005" name="AutoShape 2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006" name="AutoShape 3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9998" name="Group 15"/>
                <p:cNvGrpSpPr/>
                <p:nvPr/>
              </p:nvGrpSpPr>
              <p:grpSpPr bwMode="auto">
                <a:xfrm rot="1353540">
                  <a:off x="152" y="49"/>
                  <a:ext cx="742" cy="186"/>
                  <a:chOff x="0" y="0"/>
                  <a:chExt cx="1118" cy="279"/>
                </a:xfrm>
              </p:grpSpPr>
              <p:sp>
                <p:nvSpPr>
                  <p:cNvPr id="79999" name="AutoShape 3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000" name="AutoShape 3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001" name="AutoShape 3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002" name="AutoShape 3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79882" name="Rectangle 47"/>
            <p:cNvSpPr>
              <a:spLocks noChangeArrowheads="1"/>
            </p:cNvSpPr>
            <p:nvPr/>
          </p:nvSpPr>
          <p:spPr bwMode="auto">
            <a:xfrm>
              <a:off x="2665777" y="3702359"/>
              <a:ext cx="1157525" cy="762041"/>
            </a:xfrm>
            <a:prstGeom prst="rect">
              <a:avLst/>
            </a:prstGeom>
            <a:noFill/>
            <a:ln w="9525">
              <a:noFill/>
              <a:miter lim="800000"/>
            </a:ln>
          </p:spPr>
          <p:txBody>
            <a:bodyPr wrap="square" lIns="84353" tIns="42177" rIns="84353" bIns="42177">
              <a:spAutoFit/>
            </a:bodyPr>
            <a:lstStyle/>
            <a:p>
              <a:pPr>
                <a:buClr>
                  <a:srgbClr val="FF0066"/>
                </a:buClr>
                <a:buSzPct val="75000"/>
                <a:buFont typeface="Arial" panose="020B0604020202020204" pitchFamily="34" charset="0"/>
                <a:buNone/>
              </a:pPr>
              <a:r>
                <a:rPr lang="en-US" altLang="zh-CN" b="1">
                  <a:solidFill>
                    <a:srgbClr val="FEFFFF"/>
                  </a:solidFill>
                  <a:latin typeface="微软雅黑" panose="020B0503020204020204" pitchFamily="34" charset="-122"/>
                  <a:ea typeface="微软雅黑" panose="020B0503020204020204" pitchFamily="34" charset="-122"/>
                  <a:sym typeface="微软雅黑" panose="020B0503020204020204" pitchFamily="34" charset="-122"/>
                </a:rPr>
                <a:t>2011</a:t>
              </a:r>
              <a:r>
                <a:rPr lang="zh-CN" altLang="en-US" b="1">
                  <a:solidFill>
                    <a:srgbClr val="FEFFFF"/>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79883" name="Picture 8" descr="light_shadow"/>
            <p:cNvPicPr>
              <a:picLocks noChangeAspect="1" noChangeArrowheads="1"/>
            </p:cNvPicPr>
            <p:nvPr/>
          </p:nvPicPr>
          <p:blipFill>
            <a:blip r:embed="rId4" cstate="print">
              <a:lum bright="-78000" contrast="-78000"/>
            </a:blip>
            <a:srcRect/>
            <a:stretch>
              <a:fillRect/>
            </a:stretch>
          </p:blipFill>
          <p:spPr bwMode="auto">
            <a:xfrm>
              <a:off x="2253585" y="3898815"/>
              <a:ext cx="1779231" cy="376121"/>
            </a:xfrm>
            <a:prstGeom prst="rect">
              <a:avLst/>
            </a:prstGeom>
            <a:noFill/>
            <a:ln w="9525">
              <a:noFill/>
              <a:miter lim="800000"/>
              <a:headEnd/>
              <a:tailEnd/>
            </a:ln>
          </p:spPr>
        </p:pic>
        <p:pic>
          <p:nvPicPr>
            <p:cNvPr id="79884" name="Picture 8" descr="light_shadow"/>
            <p:cNvPicPr>
              <a:picLocks noChangeAspect="1" noChangeArrowheads="1"/>
            </p:cNvPicPr>
            <p:nvPr/>
          </p:nvPicPr>
          <p:blipFill>
            <a:blip r:embed="rId7" cstate="print">
              <a:lum bright="-78000" contrast="-78000"/>
            </a:blip>
            <a:srcRect/>
            <a:stretch>
              <a:fillRect/>
            </a:stretch>
          </p:blipFill>
          <p:spPr bwMode="auto">
            <a:xfrm>
              <a:off x="1345257" y="4437864"/>
              <a:ext cx="1338677" cy="282091"/>
            </a:xfrm>
            <a:prstGeom prst="rect">
              <a:avLst/>
            </a:prstGeom>
            <a:noFill/>
            <a:ln w="9525">
              <a:noFill/>
              <a:miter lim="800000"/>
              <a:headEnd/>
              <a:tailEnd/>
            </a:ln>
          </p:spPr>
        </p:pic>
        <p:sp>
          <p:nvSpPr>
            <p:cNvPr id="79885" name="Text Box 19"/>
            <p:cNvSpPr>
              <a:spLocks noChangeArrowheads="1"/>
            </p:cNvSpPr>
            <p:nvPr/>
          </p:nvSpPr>
          <p:spPr bwMode="auto">
            <a:xfrm>
              <a:off x="1060587" y="3002756"/>
              <a:ext cx="1314376" cy="431115"/>
            </a:xfrm>
            <a:prstGeom prst="rect">
              <a:avLst/>
            </a:prstGeom>
            <a:noFill/>
            <a:ln w="9525">
              <a:noFill/>
              <a:miter lim="800000"/>
            </a:ln>
          </p:spPr>
          <p:txBody>
            <a:bodyPr wrap="square" lIns="84353" tIns="42177" rIns="84353" bIns="42177">
              <a:spAutoFit/>
            </a:bodyPr>
            <a:lstStyle/>
            <a:p>
              <a:pPr algn="ctr" latinLnBrk="1">
                <a:buFont typeface="Arial" panose="020B0604020202020204" pitchFamily="34" charset="0"/>
                <a:buNone/>
              </a:pPr>
              <a:r>
                <a:rPr lang="zh-CN" altLang="en-US" b="1">
                  <a:latin typeface="微软雅黑" panose="020B0503020204020204" pitchFamily="34" charset="-122"/>
                  <a:ea typeface="微软雅黑" panose="020B0503020204020204" pitchFamily="34" charset="-122"/>
                  <a:sym typeface="黑体" panose="02010609060101010101" charset="-122"/>
                </a:rPr>
                <a:t>种子期</a:t>
              </a:r>
              <a:endParaRPr lang="zh-CN" altLang="en-US">
                <a:latin typeface="微软雅黑" panose="020B0503020204020204" pitchFamily="34" charset="-122"/>
                <a:ea typeface="微软雅黑" panose="020B0503020204020204" pitchFamily="34" charset="-122"/>
                <a:sym typeface="Cambria" panose="02040503050406030204" pitchFamily="18" charset="0"/>
              </a:endParaRPr>
            </a:p>
          </p:txBody>
        </p:sp>
        <p:sp>
          <p:nvSpPr>
            <p:cNvPr id="79886" name="Rectangle 493"/>
            <p:cNvSpPr>
              <a:spLocks noChangeArrowheads="1"/>
            </p:cNvSpPr>
            <p:nvPr/>
          </p:nvSpPr>
          <p:spPr bwMode="auto">
            <a:xfrm>
              <a:off x="6122135" y="1537985"/>
              <a:ext cx="1319769" cy="431115"/>
            </a:xfrm>
            <a:prstGeom prst="rect">
              <a:avLst/>
            </a:prstGeom>
            <a:noFill/>
            <a:ln w="9525">
              <a:noFill/>
              <a:miter lim="800000"/>
            </a:ln>
          </p:spPr>
          <p:txBody>
            <a:bodyPr lIns="84353" tIns="42177" rIns="84353" bIns="42177">
              <a:spAutoFit/>
            </a:bodyPr>
            <a:lstStyle/>
            <a:p>
              <a:pPr algn="ctr" latinLnBrk="1">
                <a:buFont typeface="Arial" panose="020B0604020202020204" pitchFamily="34" charset="0"/>
                <a:buNone/>
              </a:pPr>
              <a:r>
                <a:rPr lang="zh-CN" altLang="en-US" b="1">
                  <a:latin typeface="微软雅黑" panose="020B0503020204020204" pitchFamily="34" charset="-122"/>
                  <a:ea typeface="微软雅黑" panose="020B0503020204020204" pitchFamily="34" charset="-122"/>
                  <a:sym typeface="黑体" panose="02010609060101010101" charset="-122"/>
                </a:rPr>
                <a:t>量化 </a:t>
              </a:r>
              <a:endParaRPr lang="zh-CN" altLang="en-US">
                <a:latin typeface="微软雅黑" panose="020B0503020204020204" pitchFamily="34" charset="-122"/>
                <a:ea typeface="微软雅黑" panose="020B0503020204020204" pitchFamily="34" charset="-122"/>
                <a:sym typeface="Cambria" panose="02040503050406030204" pitchFamily="18" charset="0"/>
              </a:endParaRPr>
            </a:p>
          </p:txBody>
        </p:sp>
        <p:sp>
          <p:nvSpPr>
            <p:cNvPr id="79887" name="Rectangle 494"/>
            <p:cNvSpPr>
              <a:spLocks noChangeArrowheads="1"/>
            </p:cNvSpPr>
            <p:nvPr/>
          </p:nvSpPr>
          <p:spPr bwMode="auto">
            <a:xfrm>
              <a:off x="7704724" y="1326417"/>
              <a:ext cx="1109891" cy="431115"/>
            </a:xfrm>
            <a:prstGeom prst="rect">
              <a:avLst/>
            </a:prstGeom>
            <a:noFill/>
            <a:ln w="9525">
              <a:noFill/>
              <a:miter lim="800000"/>
            </a:ln>
          </p:spPr>
          <p:txBody>
            <a:bodyPr lIns="84353" tIns="42177" rIns="84353" bIns="42177">
              <a:spAutoFit/>
            </a:bodyPr>
            <a:lstStyle/>
            <a:p>
              <a:pPr algn="ctr">
                <a:buFont typeface="Arial" panose="020B0604020202020204" pitchFamily="34" charset="0"/>
                <a:buNone/>
              </a:pPr>
              <a:r>
                <a:rPr lang="zh-CN" altLang="en-US" b="1">
                  <a:latin typeface="微软雅黑" panose="020B0503020204020204" pitchFamily="34" charset="-122"/>
                  <a:ea typeface="微软雅黑" panose="020B0503020204020204" pitchFamily="34" charset="-122"/>
                  <a:sym typeface="黑体" panose="02010609060101010101" charset="-122"/>
                </a:rPr>
                <a:t>产业</a:t>
              </a:r>
              <a:endParaRPr lang="zh-CN" altLang="en-US">
                <a:latin typeface="微软雅黑" panose="020B0503020204020204" pitchFamily="34" charset="-122"/>
                <a:ea typeface="微软雅黑" panose="020B0503020204020204" pitchFamily="34" charset="-122"/>
                <a:sym typeface="Cambria" panose="02040503050406030204" pitchFamily="18" charset="0"/>
              </a:endParaRPr>
            </a:p>
          </p:txBody>
        </p:sp>
        <p:pic>
          <p:nvPicPr>
            <p:cNvPr id="79888" name="Picture 8" descr="light_shadow"/>
            <p:cNvPicPr>
              <a:picLocks noChangeAspect="1" noChangeArrowheads="1"/>
            </p:cNvPicPr>
            <p:nvPr/>
          </p:nvPicPr>
          <p:blipFill>
            <a:blip r:embed="rId4" cstate="print">
              <a:lum bright="-78000" contrast="-78000"/>
            </a:blip>
            <a:srcRect/>
            <a:stretch>
              <a:fillRect/>
            </a:stretch>
          </p:blipFill>
          <p:spPr bwMode="auto">
            <a:xfrm>
              <a:off x="7445686" y="2782206"/>
              <a:ext cx="1777340" cy="374441"/>
            </a:xfrm>
            <a:prstGeom prst="rect">
              <a:avLst/>
            </a:prstGeom>
            <a:noFill/>
            <a:ln w="9525">
              <a:noFill/>
              <a:miter lim="800000"/>
              <a:headEnd/>
              <a:tailEnd/>
            </a:ln>
          </p:spPr>
        </p:pic>
        <p:grpSp>
          <p:nvGrpSpPr>
            <p:cNvPr id="79889" name="Group 31"/>
            <p:cNvGrpSpPr/>
            <p:nvPr/>
          </p:nvGrpSpPr>
          <p:grpSpPr bwMode="auto">
            <a:xfrm>
              <a:off x="7572369" y="1747685"/>
              <a:ext cx="1563679" cy="1654727"/>
              <a:chOff x="0" y="-54"/>
              <a:chExt cx="1200" cy="1560"/>
            </a:xfrm>
          </p:grpSpPr>
          <p:pic>
            <p:nvPicPr>
              <p:cNvPr id="79979" name="Picture 37" descr="circuler_1"/>
              <p:cNvPicPr>
                <a:picLocks noChangeAspect="1" noChangeArrowheads="1"/>
              </p:cNvPicPr>
              <p:nvPr/>
            </p:nvPicPr>
            <p:blipFill>
              <a:blip r:embed="rId8" cstate="print"/>
              <a:srcRect/>
              <a:stretch>
                <a:fillRect/>
              </a:stretch>
            </p:blipFill>
            <p:spPr bwMode="auto">
              <a:xfrm>
                <a:off x="5" y="-54"/>
                <a:ext cx="1182" cy="1196"/>
              </a:xfrm>
              <a:prstGeom prst="rect">
                <a:avLst/>
              </a:prstGeom>
              <a:noFill/>
              <a:ln w="9525">
                <a:noFill/>
                <a:miter lim="800000"/>
                <a:headEnd/>
                <a:tailEnd/>
              </a:ln>
            </p:spPr>
          </p:pic>
          <p:pic>
            <p:nvPicPr>
              <p:cNvPr id="79980" name="Picture 39" descr="light_shadow1"/>
              <p:cNvPicPr>
                <a:picLocks noChangeAspect="1" noChangeArrowheads="1"/>
              </p:cNvPicPr>
              <p:nvPr/>
            </p:nvPicPr>
            <p:blipFill>
              <a:blip r:embed="rId9" cstate="print"/>
              <a:srcRect/>
              <a:stretch>
                <a:fillRect/>
              </a:stretch>
            </p:blipFill>
            <p:spPr bwMode="auto">
              <a:xfrm>
                <a:off x="0" y="0"/>
                <a:ext cx="871" cy="748"/>
              </a:xfrm>
              <a:prstGeom prst="rect">
                <a:avLst/>
              </a:prstGeom>
              <a:noFill/>
              <a:ln w="9525">
                <a:noFill/>
                <a:miter lim="800000"/>
                <a:headEnd/>
                <a:tailEnd/>
              </a:ln>
            </p:spPr>
          </p:pic>
          <p:grpSp>
            <p:nvGrpSpPr>
              <p:cNvPr id="79981" name="Group 35"/>
              <p:cNvGrpSpPr/>
              <p:nvPr/>
            </p:nvGrpSpPr>
            <p:grpSpPr bwMode="auto">
              <a:xfrm rot="-3733502" flipH="1" flipV="1">
                <a:off x="344" y="860"/>
                <a:ext cx="1049" cy="243"/>
                <a:chOff x="0" y="0"/>
                <a:chExt cx="894" cy="235"/>
              </a:xfrm>
            </p:grpSpPr>
            <p:grpSp>
              <p:nvGrpSpPr>
                <p:cNvPr id="79983" name="Group 36"/>
                <p:cNvGrpSpPr/>
                <p:nvPr/>
              </p:nvGrpSpPr>
              <p:grpSpPr bwMode="auto">
                <a:xfrm>
                  <a:off x="0" y="0"/>
                  <a:ext cx="742" cy="186"/>
                  <a:chOff x="0" y="0"/>
                  <a:chExt cx="1118" cy="279"/>
                </a:xfrm>
              </p:grpSpPr>
              <p:sp>
                <p:nvSpPr>
                  <p:cNvPr id="79989" name="AutoShape 4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90" name="AutoShape 4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91" name="AutoShape 4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92" name="AutoShape 4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9984" name="Group 41"/>
                <p:cNvGrpSpPr/>
                <p:nvPr/>
              </p:nvGrpSpPr>
              <p:grpSpPr bwMode="auto">
                <a:xfrm rot="1353540">
                  <a:off x="152" y="49"/>
                  <a:ext cx="742" cy="186"/>
                  <a:chOff x="0" y="0"/>
                  <a:chExt cx="1118" cy="279"/>
                </a:xfrm>
              </p:grpSpPr>
              <p:sp>
                <p:nvSpPr>
                  <p:cNvPr id="79985" name="AutoShape 4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86" name="AutoShape 4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87" name="AutoShape 4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88" name="AutoShape 5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79982" name="Oval 38"/>
              <p:cNvSpPr>
                <a:spLocks noChangeArrowheads="1"/>
              </p:cNvSpPr>
              <p:nvPr/>
            </p:nvSpPr>
            <p:spPr bwMode="auto">
              <a:xfrm>
                <a:off x="10" y="-50"/>
                <a:ext cx="1190" cy="1199"/>
              </a:xfrm>
              <a:prstGeom prst="ellipse">
                <a:avLst/>
              </a:prstGeom>
              <a:solidFill>
                <a:srgbClr val="4B93D5">
                  <a:alpha val="50195"/>
                </a:srgbClr>
              </a:solidFill>
              <a:ln w="9525">
                <a:noFill/>
                <a:round/>
              </a:ln>
            </p:spPr>
            <p:txBody>
              <a:bodyPr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9890" name="Text Box 21"/>
            <p:cNvSpPr>
              <a:spLocks noChangeArrowheads="1"/>
            </p:cNvSpPr>
            <p:nvPr/>
          </p:nvSpPr>
          <p:spPr bwMode="auto">
            <a:xfrm>
              <a:off x="7817469" y="2043979"/>
              <a:ext cx="1119341" cy="762041"/>
            </a:xfrm>
            <a:prstGeom prst="rect">
              <a:avLst/>
            </a:prstGeom>
            <a:noFill/>
            <a:ln w="9525">
              <a:noFill/>
              <a:miter lim="800000"/>
            </a:ln>
          </p:spPr>
          <p:txBody>
            <a:bodyPr wrap="square" lIns="84353" tIns="42177" rIns="84353" bIns="42177">
              <a:spAutoFit/>
            </a:bodyPr>
            <a:lstStyle/>
            <a:p>
              <a:pPr algn="ctr" latinLnBrk="1">
                <a:buFont typeface="Arial" panose="020B0604020202020204" pitchFamily="34" charset="0"/>
                <a:buNone/>
              </a:pPr>
              <a:r>
                <a:rPr lang="zh-CN" altLang="en-US"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产业基金</a:t>
              </a:r>
              <a:endPar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79891" name="Group 47"/>
            <p:cNvGrpSpPr/>
            <p:nvPr/>
          </p:nvGrpSpPr>
          <p:grpSpPr bwMode="auto">
            <a:xfrm>
              <a:off x="2512623" y="2983700"/>
              <a:ext cx="1297080" cy="1462505"/>
              <a:chOff x="0" y="0"/>
              <a:chExt cx="1200" cy="1526"/>
            </a:xfrm>
          </p:grpSpPr>
          <p:pic>
            <p:nvPicPr>
              <p:cNvPr id="79965" name="Picture 22" descr="circuler_1"/>
              <p:cNvPicPr>
                <a:picLocks noChangeAspect="1" noChangeArrowheads="1"/>
              </p:cNvPicPr>
              <p:nvPr/>
            </p:nvPicPr>
            <p:blipFill>
              <a:blip r:embed="rId10" cstate="print"/>
              <a:srcRect/>
              <a:stretch>
                <a:fillRect/>
              </a:stretch>
            </p:blipFill>
            <p:spPr bwMode="auto">
              <a:xfrm>
                <a:off x="10" y="48"/>
                <a:ext cx="1182" cy="1196"/>
              </a:xfrm>
              <a:prstGeom prst="rect">
                <a:avLst/>
              </a:prstGeom>
              <a:noFill/>
              <a:ln w="9525">
                <a:noFill/>
                <a:miter lim="800000"/>
                <a:headEnd/>
                <a:tailEnd/>
              </a:ln>
            </p:spPr>
          </p:pic>
          <p:sp>
            <p:nvSpPr>
              <p:cNvPr id="79966" name="Oval 23"/>
              <p:cNvSpPr>
                <a:spLocks noChangeArrowheads="1"/>
              </p:cNvSpPr>
              <p:nvPr/>
            </p:nvSpPr>
            <p:spPr bwMode="auto">
              <a:xfrm>
                <a:off x="10" y="48"/>
                <a:ext cx="1190" cy="1199"/>
              </a:xfrm>
              <a:prstGeom prst="ellipse">
                <a:avLst/>
              </a:prstGeom>
              <a:solidFill>
                <a:srgbClr val="65B737">
                  <a:alpha val="50195"/>
                </a:srgbClr>
              </a:solidFill>
              <a:ln w="9525">
                <a:noFill/>
                <a:round/>
              </a:ln>
            </p:spPr>
            <p:txBody>
              <a:bodyPr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9967" name="Picture 24" descr="light_shadow1"/>
              <p:cNvPicPr>
                <a:picLocks noChangeAspect="1" noChangeArrowheads="1"/>
              </p:cNvPicPr>
              <p:nvPr/>
            </p:nvPicPr>
            <p:blipFill>
              <a:blip r:embed="rId11" cstate="print"/>
              <a:srcRect/>
              <a:stretch>
                <a:fillRect/>
              </a:stretch>
            </p:blipFill>
            <p:spPr bwMode="auto">
              <a:xfrm>
                <a:off x="0" y="0"/>
                <a:ext cx="871" cy="748"/>
              </a:xfrm>
              <a:prstGeom prst="rect">
                <a:avLst/>
              </a:prstGeom>
              <a:noFill/>
              <a:ln w="9525">
                <a:noFill/>
                <a:miter lim="800000"/>
                <a:headEnd/>
                <a:tailEnd/>
              </a:ln>
            </p:spPr>
          </p:pic>
          <p:grpSp>
            <p:nvGrpSpPr>
              <p:cNvPr id="79968" name="Group 51"/>
              <p:cNvGrpSpPr/>
              <p:nvPr/>
            </p:nvGrpSpPr>
            <p:grpSpPr bwMode="auto">
              <a:xfrm rot="-3733502" flipH="1" flipV="1">
                <a:off x="344" y="860"/>
                <a:ext cx="1049" cy="243"/>
                <a:chOff x="0" y="0"/>
                <a:chExt cx="894" cy="235"/>
              </a:xfrm>
            </p:grpSpPr>
            <p:grpSp>
              <p:nvGrpSpPr>
                <p:cNvPr id="79969" name="Group 52"/>
                <p:cNvGrpSpPr/>
                <p:nvPr/>
              </p:nvGrpSpPr>
              <p:grpSpPr bwMode="auto">
                <a:xfrm>
                  <a:off x="0" y="0"/>
                  <a:ext cx="742" cy="186"/>
                  <a:chOff x="0" y="0"/>
                  <a:chExt cx="1118" cy="279"/>
                </a:xfrm>
              </p:grpSpPr>
              <p:sp>
                <p:nvSpPr>
                  <p:cNvPr id="79975" name="AutoShape 2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76" name="AutoShape 2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77" name="AutoShape 2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78" name="AutoShape 3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9970" name="Group 57"/>
                <p:cNvGrpSpPr/>
                <p:nvPr/>
              </p:nvGrpSpPr>
              <p:grpSpPr bwMode="auto">
                <a:xfrm rot="1353540">
                  <a:off x="152" y="49"/>
                  <a:ext cx="742" cy="186"/>
                  <a:chOff x="0" y="0"/>
                  <a:chExt cx="1118" cy="279"/>
                </a:xfrm>
              </p:grpSpPr>
              <p:sp>
                <p:nvSpPr>
                  <p:cNvPr id="79971" name="AutoShape 3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72" name="AutoShape 3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73" name="AutoShape 3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74" name="AutoShape 3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grpSp>
          <p:nvGrpSpPr>
            <p:cNvPr id="79892" name="Group 62"/>
            <p:cNvGrpSpPr/>
            <p:nvPr/>
          </p:nvGrpSpPr>
          <p:grpSpPr bwMode="auto">
            <a:xfrm>
              <a:off x="1431093" y="3537806"/>
              <a:ext cx="1193086" cy="1267728"/>
              <a:chOff x="0" y="0"/>
              <a:chExt cx="1200" cy="1526"/>
            </a:xfrm>
          </p:grpSpPr>
          <p:pic>
            <p:nvPicPr>
              <p:cNvPr id="79951" name="Picture 52" descr="circuler_1"/>
              <p:cNvPicPr>
                <a:picLocks noChangeAspect="1" noChangeArrowheads="1"/>
              </p:cNvPicPr>
              <p:nvPr/>
            </p:nvPicPr>
            <p:blipFill>
              <a:blip r:embed="rId12" cstate="print"/>
              <a:srcRect/>
              <a:stretch>
                <a:fillRect/>
              </a:stretch>
            </p:blipFill>
            <p:spPr bwMode="auto">
              <a:xfrm>
                <a:off x="10" y="48"/>
                <a:ext cx="1182" cy="1196"/>
              </a:xfrm>
              <a:prstGeom prst="rect">
                <a:avLst/>
              </a:prstGeom>
              <a:noFill/>
              <a:ln w="9525">
                <a:noFill/>
                <a:miter lim="800000"/>
                <a:headEnd/>
                <a:tailEnd/>
              </a:ln>
            </p:spPr>
          </p:pic>
          <p:sp>
            <p:nvSpPr>
              <p:cNvPr id="79952" name="Oval 53"/>
              <p:cNvSpPr>
                <a:spLocks noChangeArrowheads="1"/>
              </p:cNvSpPr>
              <p:nvPr/>
            </p:nvSpPr>
            <p:spPr bwMode="auto">
              <a:xfrm>
                <a:off x="10" y="48"/>
                <a:ext cx="1190" cy="1199"/>
              </a:xfrm>
              <a:prstGeom prst="ellipse">
                <a:avLst/>
              </a:prstGeom>
              <a:solidFill>
                <a:srgbClr val="CF9F49">
                  <a:alpha val="50195"/>
                </a:srgbClr>
              </a:solidFill>
              <a:ln w="9525">
                <a:noFill/>
                <a:round/>
              </a:ln>
            </p:spPr>
            <p:txBody>
              <a:bodyPr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79953" name="Picture 54" descr="light_shadow1"/>
              <p:cNvPicPr>
                <a:picLocks noChangeAspect="1" noChangeArrowheads="1"/>
              </p:cNvPicPr>
              <p:nvPr/>
            </p:nvPicPr>
            <p:blipFill>
              <a:blip r:embed="rId13" cstate="print"/>
              <a:srcRect/>
              <a:stretch>
                <a:fillRect/>
              </a:stretch>
            </p:blipFill>
            <p:spPr bwMode="auto">
              <a:xfrm>
                <a:off x="0" y="0"/>
                <a:ext cx="871" cy="748"/>
              </a:xfrm>
              <a:prstGeom prst="rect">
                <a:avLst/>
              </a:prstGeom>
              <a:noFill/>
              <a:ln w="9525">
                <a:noFill/>
                <a:miter lim="800000"/>
                <a:headEnd/>
                <a:tailEnd/>
              </a:ln>
            </p:spPr>
          </p:pic>
          <p:grpSp>
            <p:nvGrpSpPr>
              <p:cNvPr id="79954" name="Group 66"/>
              <p:cNvGrpSpPr/>
              <p:nvPr/>
            </p:nvGrpSpPr>
            <p:grpSpPr bwMode="auto">
              <a:xfrm rot="-3733502" flipH="1" flipV="1">
                <a:off x="344" y="860"/>
                <a:ext cx="1049" cy="243"/>
                <a:chOff x="0" y="0"/>
                <a:chExt cx="894" cy="235"/>
              </a:xfrm>
            </p:grpSpPr>
            <p:grpSp>
              <p:nvGrpSpPr>
                <p:cNvPr id="79955" name="Group 67"/>
                <p:cNvGrpSpPr/>
                <p:nvPr/>
              </p:nvGrpSpPr>
              <p:grpSpPr bwMode="auto">
                <a:xfrm>
                  <a:off x="0" y="0"/>
                  <a:ext cx="742" cy="186"/>
                  <a:chOff x="0" y="0"/>
                  <a:chExt cx="1118" cy="279"/>
                </a:xfrm>
              </p:grpSpPr>
              <p:sp>
                <p:nvSpPr>
                  <p:cNvPr id="79961" name="AutoShape 5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962" name="AutoShape 5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963" name="AutoShape 5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964" name="AutoShape 6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9956" name="Group 72"/>
                <p:cNvGrpSpPr/>
                <p:nvPr/>
              </p:nvGrpSpPr>
              <p:grpSpPr bwMode="auto">
                <a:xfrm rot="1353540">
                  <a:off x="152" y="49"/>
                  <a:ext cx="742" cy="186"/>
                  <a:chOff x="0" y="0"/>
                  <a:chExt cx="1118" cy="279"/>
                </a:xfrm>
              </p:grpSpPr>
              <p:sp>
                <p:nvSpPr>
                  <p:cNvPr id="79957" name="AutoShape 6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958" name="AutoShape 6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959" name="AutoShape 6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960" name="AutoShape 6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sp>
          <p:nvSpPr>
            <p:cNvPr id="79893" name="Text Box 21"/>
            <p:cNvSpPr>
              <a:spLocks noChangeArrowheads="1"/>
            </p:cNvSpPr>
            <p:nvPr/>
          </p:nvSpPr>
          <p:spPr bwMode="auto">
            <a:xfrm>
              <a:off x="2662333" y="3273314"/>
              <a:ext cx="975153" cy="762041"/>
            </a:xfrm>
            <a:prstGeom prst="rect">
              <a:avLst/>
            </a:prstGeom>
            <a:noFill/>
            <a:ln w="9525">
              <a:noFill/>
              <a:miter lim="800000"/>
            </a:ln>
          </p:spPr>
          <p:txBody>
            <a:bodyPr wrap="square" lIns="84353" tIns="42177" rIns="84353" bIns="42177">
              <a:spAutoFit/>
            </a:bodyPr>
            <a:lstStyle/>
            <a:p>
              <a:pPr algn="ctr" latinLnBrk="1">
                <a:buFont typeface="Arial" panose="020B0604020202020204" pitchFamily="34" charset="0"/>
                <a:buNone/>
              </a:pPr>
              <a:r>
                <a:rPr lang="en-US" altLang="zh-CN"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VC</a:t>
              </a:r>
              <a:r>
                <a:rPr lang="zh-CN" altLang="en-US"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基金</a:t>
              </a:r>
              <a:endPar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9894" name="Text Box 21"/>
            <p:cNvSpPr>
              <a:spLocks noChangeArrowheads="1"/>
            </p:cNvSpPr>
            <p:nvPr/>
          </p:nvSpPr>
          <p:spPr bwMode="auto">
            <a:xfrm>
              <a:off x="1060899" y="3717205"/>
              <a:ext cx="1875661" cy="762041"/>
            </a:xfrm>
            <a:prstGeom prst="rect">
              <a:avLst/>
            </a:prstGeom>
            <a:noFill/>
            <a:ln w="9525">
              <a:noFill/>
              <a:miter lim="800000"/>
            </a:ln>
          </p:spPr>
          <p:txBody>
            <a:bodyPr lIns="84353" tIns="42177" rIns="84353" bIns="42177">
              <a:spAutoFit/>
            </a:bodyPr>
            <a:lstStyle/>
            <a:p>
              <a:pPr algn="ctr" latinLnBrk="1">
                <a:buFont typeface="Arial" panose="020B0604020202020204" pitchFamily="34" charset="0"/>
                <a:buNone/>
              </a:pPr>
              <a:r>
                <a:rPr lang="zh-CN" altLang="en-US"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天使</a:t>
              </a:r>
              <a:endParaRPr lang="zh-CN" altLang="en-US"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a:p>
              <a:pPr algn="ctr" latinLnBrk="1">
                <a:buFont typeface="Arial" panose="020B0604020202020204" pitchFamily="34" charset="0"/>
                <a:buNone/>
              </a:pPr>
              <a:r>
                <a:rPr lang="zh-CN" altLang="en-US"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基金</a:t>
              </a:r>
              <a:endPar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79895" name="Picture 8" descr="light_shadow"/>
            <p:cNvPicPr>
              <a:picLocks noChangeAspect="1" noChangeArrowheads="1"/>
            </p:cNvPicPr>
            <p:nvPr/>
          </p:nvPicPr>
          <p:blipFill>
            <a:blip r:embed="rId4" cstate="print">
              <a:lum bright="-78000" contrast="-78000"/>
            </a:blip>
            <a:srcRect/>
            <a:stretch>
              <a:fillRect/>
            </a:stretch>
          </p:blipFill>
          <p:spPr bwMode="auto">
            <a:xfrm>
              <a:off x="3505286" y="3559634"/>
              <a:ext cx="1777340" cy="376121"/>
            </a:xfrm>
            <a:prstGeom prst="rect">
              <a:avLst/>
            </a:prstGeom>
            <a:noFill/>
            <a:ln w="9525">
              <a:noFill/>
              <a:miter lim="800000"/>
              <a:headEnd/>
              <a:tailEnd/>
            </a:ln>
          </p:spPr>
        </p:pic>
        <p:grpSp>
          <p:nvGrpSpPr>
            <p:cNvPr id="79896" name="Group 80"/>
            <p:cNvGrpSpPr/>
            <p:nvPr/>
          </p:nvGrpSpPr>
          <p:grpSpPr bwMode="auto">
            <a:xfrm>
              <a:off x="3717054" y="2661310"/>
              <a:ext cx="1261155" cy="1438997"/>
              <a:chOff x="0" y="0"/>
              <a:chExt cx="1200" cy="1526"/>
            </a:xfrm>
          </p:grpSpPr>
          <p:pic>
            <p:nvPicPr>
              <p:cNvPr id="79937" name="Picture 37" descr="circuler_1"/>
              <p:cNvPicPr>
                <a:picLocks noChangeAspect="1" noChangeArrowheads="1"/>
              </p:cNvPicPr>
              <p:nvPr/>
            </p:nvPicPr>
            <p:blipFill>
              <a:blip r:embed="rId14" cstate="print"/>
              <a:srcRect/>
              <a:stretch>
                <a:fillRect/>
              </a:stretch>
            </p:blipFill>
            <p:spPr bwMode="auto">
              <a:xfrm>
                <a:off x="10" y="48"/>
                <a:ext cx="1182" cy="1196"/>
              </a:xfrm>
              <a:prstGeom prst="rect">
                <a:avLst/>
              </a:prstGeom>
              <a:noFill/>
              <a:ln w="9525">
                <a:noFill/>
                <a:miter lim="800000"/>
                <a:headEnd/>
                <a:tailEnd/>
              </a:ln>
            </p:spPr>
          </p:pic>
          <p:sp>
            <p:nvSpPr>
              <p:cNvPr id="79938" name="Oval 38"/>
              <p:cNvSpPr>
                <a:spLocks noChangeArrowheads="1"/>
              </p:cNvSpPr>
              <p:nvPr/>
            </p:nvSpPr>
            <p:spPr bwMode="auto">
              <a:xfrm>
                <a:off x="10" y="48"/>
                <a:ext cx="1190" cy="1199"/>
              </a:xfrm>
              <a:prstGeom prst="ellipse">
                <a:avLst/>
              </a:prstGeom>
              <a:solidFill>
                <a:srgbClr val="4B93D5">
                  <a:alpha val="50195"/>
                </a:srgbClr>
              </a:solidFill>
              <a:ln w="9525">
                <a:noFill/>
                <a:round/>
              </a:ln>
            </p:spPr>
            <p:txBody>
              <a:bodyPr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9939" name="Picture 39" descr="light_shadow1"/>
              <p:cNvPicPr>
                <a:picLocks noChangeAspect="1" noChangeArrowheads="1"/>
              </p:cNvPicPr>
              <p:nvPr/>
            </p:nvPicPr>
            <p:blipFill>
              <a:blip r:embed="rId15" cstate="print"/>
              <a:srcRect/>
              <a:stretch>
                <a:fillRect/>
              </a:stretch>
            </p:blipFill>
            <p:spPr bwMode="auto">
              <a:xfrm>
                <a:off x="0" y="0"/>
                <a:ext cx="871" cy="748"/>
              </a:xfrm>
              <a:prstGeom prst="rect">
                <a:avLst/>
              </a:prstGeom>
              <a:noFill/>
              <a:ln w="9525">
                <a:noFill/>
                <a:miter lim="800000"/>
                <a:headEnd/>
                <a:tailEnd/>
              </a:ln>
            </p:spPr>
          </p:pic>
          <p:grpSp>
            <p:nvGrpSpPr>
              <p:cNvPr id="79940" name="Group 84"/>
              <p:cNvGrpSpPr/>
              <p:nvPr/>
            </p:nvGrpSpPr>
            <p:grpSpPr bwMode="auto">
              <a:xfrm rot="-3733502" flipH="1" flipV="1">
                <a:off x="344" y="860"/>
                <a:ext cx="1049" cy="243"/>
                <a:chOff x="0" y="0"/>
                <a:chExt cx="894" cy="235"/>
              </a:xfrm>
            </p:grpSpPr>
            <p:grpSp>
              <p:nvGrpSpPr>
                <p:cNvPr id="79941" name="Group 85"/>
                <p:cNvGrpSpPr/>
                <p:nvPr/>
              </p:nvGrpSpPr>
              <p:grpSpPr bwMode="auto">
                <a:xfrm>
                  <a:off x="0" y="0"/>
                  <a:ext cx="742" cy="186"/>
                  <a:chOff x="0" y="0"/>
                  <a:chExt cx="1118" cy="279"/>
                </a:xfrm>
              </p:grpSpPr>
              <p:sp>
                <p:nvSpPr>
                  <p:cNvPr id="79947" name="AutoShape 4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48" name="AutoShape 4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49" name="AutoShape 4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50" name="AutoShape 4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9942" name="Group 90"/>
                <p:cNvGrpSpPr/>
                <p:nvPr/>
              </p:nvGrpSpPr>
              <p:grpSpPr bwMode="auto">
                <a:xfrm rot="1353540">
                  <a:off x="152" y="49"/>
                  <a:ext cx="742" cy="186"/>
                  <a:chOff x="0" y="0"/>
                  <a:chExt cx="1118" cy="279"/>
                </a:xfrm>
              </p:grpSpPr>
              <p:sp>
                <p:nvSpPr>
                  <p:cNvPr id="79943" name="AutoShape 4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44" name="AutoShape 4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45" name="AutoShape 4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46" name="AutoShape 5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79897" name="Text Box 21"/>
            <p:cNvSpPr>
              <a:spLocks noChangeArrowheads="1"/>
            </p:cNvSpPr>
            <p:nvPr/>
          </p:nvSpPr>
          <p:spPr bwMode="auto">
            <a:xfrm>
              <a:off x="3854463" y="2972583"/>
              <a:ext cx="943689" cy="762041"/>
            </a:xfrm>
            <a:prstGeom prst="rect">
              <a:avLst/>
            </a:prstGeom>
            <a:noFill/>
            <a:ln w="9525">
              <a:noFill/>
              <a:miter lim="800000"/>
            </a:ln>
          </p:spPr>
          <p:txBody>
            <a:bodyPr wrap="square" lIns="84353" tIns="42177" rIns="84353" bIns="42177">
              <a:spAutoFit/>
            </a:bodyPr>
            <a:lstStyle/>
            <a:p>
              <a:pPr algn="ctr" latinLnBrk="1">
                <a:buFont typeface="Arial" panose="020B0604020202020204" pitchFamily="34" charset="0"/>
                <a:buNone/>
              </a:pPr>
              <a:r>
                <a:rPr lang="en-US" altLang="zh-CN"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PE</a:t>
              </a:r>
              <a:r>
                <a:rPr lang="zh-CN" altLang="en-US"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基金</a:t>
              </a:r>
              <a:endPar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79898" name="Picture 8" descr="light_shadow"/>
            <p:cNvPicPr>
              <a:picLocks noChangeAspect="1" noChangeArrowheads="1"/>
            </p:cNvPicPr>
            <p:nvPr/>
          </p:nvPicPr>
          <p:blipFill>
            <a:blip r:embed="rId4" cstate="print">
              <a:lum bright="-78000" contrast="-78000"/>
            </a:blip>
            <a:srcRect/>
            <a:stretch>
              <a:fillRect/>
            </a:stretch>
          </p:blipFill>
          <p:spPr bwMode="auto">
            <a:xfrm>
              <a:off x="4702155" y="3210379"/>
              <a:ext cx="1777340" cy="376121"/>
            </a:xfrm>
            <a:prstGeom prst="rect">
              <a:avLst/>
            </a:prstGeom>
            <a:noFill/>
            <a:ln w="9525">
              <a:noFill/>
              <a:miter lim="800000"/>
              <a:headEnd/>
              <a:tailEnd/>
            </a:ln>
          </p:spPr>
        </p:pic>
        <p:pic>
          <p:nvPicPr>
            <p:cNvPr id="79899" name="Picture 52" descr="circuler_1"/>
            <p:cNvPicPr>
              <a:picLocks noChangeAspect="1" noChangeArrowheads="1"/>
            </p:cNvPicPr>
            <p:nvPr/>
          </p:nvPicPr>
          <p:blipFill>
            <a:blip r:embed="rId16" cstate="print"/>
            <a:srcRect/>
            <a:stretch>
              <a:fillRect/>
            </a:stretch>
          </p:blipFill>
          <p:spPr bwMode="auto">
            <a:xfrm>
              <a:off x="4928261" y="2464285"/>
              <a:ext cx="1247825" cy="1031744"/>
            </a:xfrm>
            <a:prstGeom prst="rect">
              <a:avLst/>
            </a:prstGeom>
            <a:noFill/>
            <a:ln w="9525">
              <a:noFill/>
              <a:miter lim="800000"/>
              <a:headEnd/>
              <a:tailEnd/>
            </a:ln>
          </p:spPr>
        </p:pic>
        <p:sp>
          <p:nvSpPr>
            <p:cNvPr id="79900" name="Oval 53"/>
            <p:cNvSpPr>
              <a:spLocks noChangeArrowheads="1"/>
            </p:cNvSpPr>
            <p:nvPr/>
          </p:nvSpPr>
          <p:spPr bwMode="auto">
            <a:xfrm>
              <a:off x="4928261" y="2464285"/>
              <a:ext cx="1256270" cy="1034332"/>
            </a:xfrm>
            <a:prstGeom prst="ellipse">
              <a:avLst/>
            </a:prstGeom>
            <a:solidFill>
              <a:srgbClr val="CF9F49">
                <a:alpha val="50195"/>
              </a:srgbClr>
            </a:solidFill>
            <a:ln w="9525">
              <a:noFill/>
              <a:round/>
            </a:ln>
          </p:spPr>
          <p:txBody>
            <a:bodyPr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9901" name="Picture 54" descr="light_shadow1"/>
            <p:cNvPicPr>
              <a:picLocks noChangeAspect="1" noChangeArrowheads="1"/>
            </p:cNvPicPr>
            <p:nvPr/>
          </p:nvPicPr>
          <p:blipFill>
            <a:blip r:embed="rId17" cstate="print"/>
            <a:srcRect/>
            <a:stretch>
              <a:fillRect/>
            </a:stretch>
          </p:blipFill>
          <p:spPr bwMode="auto">
            <a:xfrm>
              <a:off x="4917704" y="2422877"/>
              <a:ext cx="919505" cy="645272"/>
            </a:xfrm>
            <a:prstGeom prst="rect">
              <a:avLst/>
            </a:prstGeom>
            <a:noFill/>
            <a:ln w="9525">
              <a:noFill/>
              <a:miter lim="800000"/>
              <a:headEnd/>
              <a:tailEnd/>
            </a:ln>
          </p:spPr>
        </p:pic>
        <p:grpSp>
          <p:nvGrpSpPr>
            <p:cNvPr id="79902" name="Group 99"/>
            <p:cNvGrpSpPr/>
            <p:nvPr/>
          </p:nvGrpSpPr>
          <p:grpSpPr bwMode="auto">
            <a:xfrm rot="-3733502" flipH="1" flipV="1">
              <a:off x="5382098" y="3141308"/>
              <a:ext cx="904933" cy="256532"/>
              <a:chOff x="0" y="0"/>
              <a:chExt cx="894" cy="235"/>
            </a:xfrm>
          </p:grpSpPr>
          <p:grpSp>
            <p:nvGrpSpPr>
              <p:cNvPr id="79927" name="Group 100"/>
              <p:cNvGrpSpPr/>
              <p:nvPr/>
            </p:nvGrpSpPr>
            <p:grpSpPr bwMode="auto">
              <a:xfrm>
                <a:off x="0" y="0"/>
                <a:ext cx="742" cy="186"/>
                <a:chOff x="0" y="0"/>
                <a:chExt cx="1118" cy="279"/>
              </a:xfrm>
            </p:grpSpPr>
            <p:sp>
              <p:nvSpPr>
                <p:cNvPr id="79933" name="AutoShape 5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34" name="AutoShape 5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35" name="AutoShape 5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36" name="AutoShape 6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9928" name="Group 105"/>
              <p:cNvGrpSpPr/>
              <p:nvPr/>
            </p:nvGrpSpPr>
            <p:grpSpPr bwMode="auto">
              <a:xfrm rot="1353540">
                <a:off x="152" y="49"/>
                <a:ext cx="742" cy="186"/>
                <a:chOff x="0" y="0"/>
                <a:chExt cx="1118" cy="279"/>
              </a:xfrm>
            </p:grpSpPr>
            <p:sp>
              <p:nvSpPr>
                <p:cNvPr id="79929" name="AutoShape 6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30" name="AutoShape 6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31" name="AutoShape 6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32" name="AutoShape 6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79903" name="Text Box 21"/>
            <p:cNvSpPr>
              <a:spLocks noChangeArrowheads="1"/>
            </p:cNvSpPr>
            <p:nvPr/>
          </p:nvSpPr>
          <p:spPr bwMode="auto">
            <a:xfrm>
              <a:off x="4969899" y="2600779"/>
              <a:ext cx="1119341" cy="762041"/>
            </a:xfrm>
            <a:prstGeom prst="rect">
              <a:avLst/>
            </a:prstGeom>
            <a:noFill/>
            <a:ln w="9525">
              <a:noFill/>
              <a:miter lim="800000"/>
            </a:ln>
          </p:spPr>
          <p:txBody>
            <a:bodyPr wrap="square" lIns="84353" tIns="42177" rIns="84353" bIns="42177">
              <a:spAutoFit/>
            </a:bodyPr>
            <a:lstStyle/>
            <a:p>
              <a:pPr algn="ctr" latinLnBrk="1">
                <a:buFont typeface="Arial" panose="020B0604020202020204" pitchFamily="34" charset="0"/>
                <a:buNone/>
              </a:pPr>
              <a:r>
                <a:rPr lang="zh-CN" altLang="en-US"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并购基金</a:t>
              </a:r>
              <a:endPar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9904" name="Text Box 19"/>
            <p:cNvSpPr>
              <a:spLocks noChangeArrowheads="1"/>
            </p:cNvSpPr>
            <p:nvPr/>
          </p:nvSpPr>
          <p:spPr bwMode="auto">
            <a:xfrm>
              <a:off x="2126182" y="2444511"/>
              <a:ext cx="1367473" cy="431115"/>
            </a:xfrm>
            <a:prstGeom prst="rect">
              <a:avLst/>
            </a:prstGeom>
            <a:noFill/>
            <a:ln w="9525">
              <a:noFill/>
              <a:miter lim="800000"/>
            </a:ln>
          </p:spPr>
          <p:txBody>
            <a:bodyPr wrap="square" lIns="84353" tIns="42177" rIns="84353" bIns="42177">
              <a:spAutoFit/>
            </a:bodyPr>
            <a:lstStyle/>
            <a:p>
              <a:pPr algn="ctr" latinLnBrk="1">
                <a:buFont typeface="Arial" panose="020B0604020202020204" pitchFamily="34" charset="0"/>
                <a:buNone/>
              </a:pPr>
              <a:r>
                <a:rPr lang="zh-CN" altLang="en-US" b="1">
                  <a:latin typeface="微软雅黑" panose="020B0503020204020204" pitchFamily="34" charset="-122"/>
                  <a:ea typeface="微软雅黑" panose="020B0503020204020204" pitchFamily="34" charset="-122"/>
                  <a:sym typeface="黑体" panose="02010609060101010101" charset="-122"/>
                </a:rPr>
                <a:t>创始期</a:t>
              </a:r>
              <a:endParaRPr lang="zh-CN" altLang="en-US">
                <a:latin typeface="微软雅黑" panose="020B0503020204020204" pitchFamily="34" charset="-122"/>
                <a:ea typeface="微软雅黑" panose="020B0503020204020204" pitchFamily="34" charset="-122"/>
                <a:sym typeface="Cambria" panose="02040503050406030204" pitchFamily="18" charset="0"/>
              </a:endParaRPr>
            </a:p>
          </p:txBody>
        </p:sp>
        <p:sp>
          <p:nvSpPr>
            <p:cNvPr id="79905" name="Rectangle 492"/>
            <p:cNvSpPr>
              <a:spLocks noChangeArrowheads="1"/>
            </p:cNvSpPr>
            <p:nvPr/>
          </p:nvSpPr>
          <p:spPr bwMode="auto">
            <a:xfrm>
              <a:off x="9253248" y="1136678"/>
              <a:ext cx="1668354" cy="431115"/>
            </a:xfrm>
            <a:prstGeom prst="rect">
              <a:avLst/>
            </a:prstGeom>
            <a:noFill/>
            <a:ln w="9525">
              <a:noFill/>
              <a:miter lim="800000"/>
            </a:ln>
          </p:spPr>
          <p:txBody>
            <a:bodyPr wrap="square" lIns="84353" tIns="42177" rIns="84353" bIns="42177">
              <a:spAutoFit/>
            </a:bodyPr>
            <a:lstStyle/>
            <a:p>
              <a:pPr algn="ctr" latinLnBrk="1">
                <a:buFont typeface="Arial" panose="020B0604020202020204" pitchFamily="34" charset="0"/>
                <a:buNone/>
              </a:pPr>
              <a:r>
                <a:rPr lang="zh-CN" altLang="en-US" b="1">
                  <a:latin typeface="微软雅黑" panose="020B0503020204020204" pitchFamily="34" charset="-122"/>
                  <a:ea typeface="微软雅黑" panose="020B0503020204020204" pitchFamily="34" charset="-122"/>
                  <a:sym typeface="黑体" panose="02010609060101010101" charset="-122"/>
                </a:rPr>
                <a:t>组合投资</a:t>
              </a:r>
              <a:endParaRPr lang="zh-CN" altLang="en-US">
                <a:latin typeface="微软雅黑" panose="020B0503020204020204" pitchFamily="34" charset="-122"/>
                <a:ea typeface="微软雅黑" panose="020B0503020204020204" pitchFamily="34" charset="-122"/>
                <a:sym typeface="Cambria" panose="02040503050406030204" pitchFamily="18" charset="0"/>
              </a:endParaRPr>
            </a:p>
          </p:txBody>
        </p:sp>
        <p:pic>
          <p:nvPicPr>
            <p:cNvPr id="79906" name="Picture 54" descr="light_shadow1"/>
            <p:cNvPicPr>
              <a:picLocks noChangeAspect="1" noChangeArrowheads="1"/>
            </p:cNvPicPr>
            <p:nvPr/>
          </p:nvPicPr>
          <p:blipFill>
            <a:blip r:embed="rId17" cstate="print"/>
            <a:srcRect/>
            <a:stretch>
              <a:fillRect/>
            </a:stretch>
          </p:blipFill>
          <p:spPr bwMode="auto">
            <a:xfrm>
              <a:off x="9211295" y="1629669"/>
              <a:ext cx="1143207" cy="797536"/>
            </a:xfrm>
            <a:prstGeom prst="rect">
              <a:avLst/>
            </a:prstGeom>
            <a:noFill/>
            <a:ln w="9525">
              <a:noFill/>
              <a:miter lim="800000"/>
              <a:headEnd/>
              <a:tailEnd/>
            </a:ln>
          </p:spPr>
        </p:pic>
        <p:grpSp>
          <p:nvGrpSpPr>
            <p:cNvPr id="79907" name="Group 118"/>
            <p:cNvGrpSpPr/>
            <p:nvPr/>
          </p:nvGrpSpPr>
          <p:grpSpPr bwMode="auto">
            <a:xfrm rot="-3733502" flipH="1" flipV="1">
              <a:off x="9840273" y="2482103"/>
              <a:ext cx="1118469" cy="318943"/>
              <a:chOff x="0" y="0"/>
              <a:chExt cx="894" cy="235"/>
            </a:xfrm>
          </p:grpSpPr>
          <p:grpSp>
            <p:nvGrpSpPr>
              <p:cNvPr id="79917" name="Group 119"/>
              <p:cNvGrpSpPr/>
              <p:nvPr/>
            </p:nvGrpSpPr>
            <p:grpSpPr bwMode="auto">
              <a:xfrm>
                <a:off x="0" y="0"/>
                <a:ext cx="742" cy="186"/>
                <a:chOff x="0" y="0"/>
                <a:chExt cx="1118" cy="279"/>
              </a:xfrm>
            </p:grpSpPr>
            <p:sp>
              <p:nvSpPr>
                <p:cNvPr id="79923" name="AutoShape 5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24" name="AutoShape 5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25" name="AutoShape 5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26" name="AutoShape 6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9918" name="Group 124"/>
              <p:cNvGrpSpPr/>
              <p:nvPr/>
            </p:nvGrpSpPr>
            <p:grpSpPr bwMode="auto">
              <a:xfrm rot="1353540">
                <a:off x="152" y="49"/>
                <a:ext cx="742" cy="186"/>
                <a:chOff x="0" y="0"/>
                <a:chExt cx="1118" cy="279"/>
              </a:xfrm>
            </p:grpSpPr>
            <p:sp>
              <p:nvSpPr>
                <p:cNvPr id="79919" name="AutoShape 6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20" name="AutoShape 6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21" name="AutoShape 6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22" name="AutoShape 6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79908" name="Text Box 21"/>
            <p:cNvSpPr>
              <a:spLocks noChangeArrowheads="1"/>
            </p:cNvSpPr>
            <p:nvPr/>
          </p:nvSpPr>
          <p:spPr bwMode="auto">
            <a:xfrm>
              <a:off x="6335640" y="2408669"/>
              <a:ext cx="1119341" cy="762041"/>
            </a:xfrm>
            <a:prstGeom prst="rect">
              <a:avLst/>
            </a:prstGeom>
            <a:noFill/>
            <a:ln w="9525">
              <a:noFill/>
              <a:miter lim="800000"/>
            </a:ln>
          </p:spPr>
          <p:txBody>
            <a:bodyPr wrap="square" lIns="84353" tIns="42177" rIns="84353" bIns="42177">
              <a:spAutoFit/>
            </a:bodyPr>
            <a:lstStyle/>
            <a:p>
              <a:pPr algn="ctr" latinLnBrk="1">
                <a:buFont typeface="Arial" panose="020B0604020202020204" pitchFamily="34" charset="0"/>
                <a:buNone/>
              </a:pPr>
              <a:r>
                <a:rPr lang="zh-CN" altLang="en-US"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量化基金</a:t>
              </a:r>
              <a:endPar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9909" name="Text Box 19"/>
            <p:cNvSpPr>
              <a:spLocks noChangeArrowheads="1"/>
            </p:cNvSpPr>
            <p:nvPr/>
          </p:nvSpPr>
          <p:spPr bwMode="auto">
            <a:xfrm>
              <a:off x="3638041" y="2147556"/>
              <a:ext cx="1373993" cy="431115"/>
            </a:xfrm>
            <a:prstGeom prst="rect">
              <a:avLst/>
            </a:prstGeom>
            <a:noFill/>
            <a:ln w="9525">
              <a:noFill/>
              <a:miter lim="800000"/>
            </a:ln>
          </p:spPr>
          <p:txBody>
            <a:bodyPr wrap="square" lIns="84353" tIns="42177" rIns="84353" bIns="42177">
              <a:spAutoFit/>
            </a:bodyPr>
            <a:lstStyle/>
            <a:p>
              <a:pPr algn="ctr" latinLnBrk="1">
                <a:buFont typeface="Arial" panose="020B0604020202020204" pitchFamily="34" charset="0"/>
                <a:buNone/>
              </a:pPr>
              <a:r>
                <a:rPr lang="zh-CN" altLang="en-US" b="1">
                  <a:latin typeface="微软雅黑" panose="020B0503020204020204" pitchFamily="34" charset="-122"/>
                  <a:ea typeface="微软雅黑" panose="020B0503020204020204" pitchFamily="34" charset="-122"/>
                  <a:sym typeface="黑体" panose="02010609060101010101" charset="-122"/>
                </a:rPr>
                <a:t>扩张期</a:t>
              </a:r>
              <a:endParaRPr lang="zh-CN" altLang="en-US">
                <a:latin typeface="微软雅黑" panose="020B0503020204020204" pitchFamily="34" charset="-122"/>
                <a:ea typeface="微软雅黑" panose="020B0503020204020204" pitchFamily="34" charset="-122"/>
                <a:sym typeface="Cambria" panose="02040503050406030204" pitchFamily="18" charset="0"/>
              </a:endParaRPr>
            </a:p>
          </p:txBody>
        </p:sp>
        <p:sp>
          <p:nvSpPr>
            <p:cNvPr id="79910" name="Text Box 19"/>
            <p:cNvSpPr>
              <a:spLocks noChangeArrowheads="1"/>
            </p:cNvSpPr>
            <p:nvPr/>
          </p:nvSpPr>
          <p:spPr bwMode="auto">
            <a:xfrm>
              <a:off x="4841760" y="1845263"/>
              <a:ext cx="1344350" cy="431115"/>
            </a:xfrm>
            <a:prstGeom prst="rect">
              <a:avLst/>
            </a:prstGeom>
            <a:noFill/>
            <a:ln w="9525">
              <a:noFill/>
              <a:miter lim="800000"/>
            </a:ln>
          </p:spPr>
          <p:txBody>
            <a:bodyPr lIns="84353" tIns="42177" rIns="84353" bIns="42177">
              <a:spAutoFit/>
            </a:bodyPr>
            <a:lstStyle/>
            <a:p>
              <a:pPr algn="ctr" latinLnBrk="1">
                <a:buFont typeface="Arial" panose="020B0604020202020204" pitchFamily="34" charset="0"/>
                <a:buNone/>
              </a:pPr>
              <a:r>
                <a:rPr lang="zh-CN" altLang="en-US" b="1">
                  <a:latin typeface="微软雅黑" panose="020B0503020204020204" pitchFamily="34" charset="-122"/>
                  <a:ea typeface="微软雅黑" panose="020B0503020204020204" pitchFamily="34" charset="-122"/>
                  <a:sym typeface="Cambria" panose="02040503050406030204" pitchFamily="18" charset="0"/>
                </a:rPr>
                <a:t>并购</a:t>
              </a:r>
              <a:endParaRPr lang="zh-CN" altLang="en-US" b="1">
                <a:latin typeface="微软雅黑" panose="020B0503020204020204" pitchFamily="34" charset="-122"/>
                <a:ea typeface="微软雅黑" panose="020B0503020204020204" pitchFamily="34" charset="-122"/>
                <a:sym typeface="Cambria" panose="02040503050406030204" pitchFamily="18" charset="0"/>
              </a:endParaRPr>
            </a:p>
          </p:txBody>
        </p:sp>
        <p:pic>
          <p:nvPicPr>
            <p:cNvPr id="79911" name="Picture 8" descr="light_shadow"/>
            <p:cNvPicPr>
              <a:picLocks noChangeAspect="1" noChangeArrowheads="1"/>
            </p:cNvPicPr>
            <p:nvPr/>
          </p:nvPicPr>
          <p:blipFill>
            <a:blip r:embed="rId4" cstate="print">
              <a:lum bright="-78000" contrast="-78000"/>
            </a:blip>
            <a:srcRect/>
            <a:stretch>
              <a:fillRect/>
            </a:stretch>
          </p:blipFill>
          <p:spPr bwMode="auto">
            <a:xfrm>
              <a:off x="9144582" y="2695328"/>
              <a:ext cx="1777340" cy="374441"/>
            </a:xfrm>
            <a:prstGeom prst="rect">
              <a:avLst/>
            </a:prstGeom>
            <a:noFill/>
            <a:ln w="9525">
              <a:noFill/>
              <a:miter lim="800000"/>
              <a:headEnd/>
              <a:tailEnd/>
            </a:ln>
          </p:spPr>
        </p:pic>
        <p:pic>
          <p:nvPicPr>
            <p:cNvPr id="79912" name="Picture 52" descr="circuler_1"/>
            <p:cNvPicPr>
              <a:picLocks noChangeAspect="1" noChangeArrowheads="1"/>
            </p:cNvPicPr>
            <p:nvPr/>
          </p:nvPicPr>
          <p:blipFill>
            <a:blip r:embed="rId16" cstate="print"/>
            <a:srcRect/>
            <a:stretch>
              <a:fillRect/>
            </a:stretch>
          </p:blipFill>
          <p:spPr bwMode="auto">
            <a:xfrm>
              <a:off x="9267722" y="1634666"/>
              <a:ext cx="1551401" cy="1275204"/>
            </a:xfrm>
            <a:prstGeom prst="rect">
              <a:avLst/>
            </a:prstGeom>
            <a:noFill/>
            <a:ln w="9525">
              <a:noFill/>
              <a:miter lim="800000"/>
              <a:headEnd/>
              <a:tailEnd/>
            </a:ln>
          </p:spPr>
        </p:pic>
        <p:sp>
          <p:nvSpPr>
            <p:cNvPr id="79913" name="Oval 53"/>
            <p:cNvSpPr>
              <a:spLocks noChangeArrowheads="1"/>
            </p:cNvSpPr>
            <p:nvPr/>
          </p:nvSpPr>
          <p:spPr bwMode="auto">
            <a:xfrm>
              <a:off x="9257221" y="1641524"/>
              <a:ext cx="1561902" cy="1278403"/>
            </a:xfrm>
            <a:prstGeom prst="ellipse">
              <a:avLst/>
            </a:prstGeom>
            <a:solidFill>
              <a:srgbClr val="CF9F49">
                <a:alpha val="50195"/>
              </a:srgbClr>
            </a:solidFill>
            <a:ln w="9525">
              <a:noFill/>
              <a:round/>
            </a:ln>
          </p:spPr>
          <p:txBody>
            <a:bodyPr wrap="none" anchor="ctr"/>
            <a:lstStyle/>
            <a:p>
              <a:pPr>
                <a:buFont typeface="Arial" panose="020B0604020202020204" pitchFamily="34" charset="0"/>
                <a:buNone/>
              </a:pPr>
              <a:endParaRPr lang="zh-CN" altLang="en-US"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914" name="Text Box 21"/>
            <p:cNvSpPr>
              <a:spLocks noChangeArrowheads="1"/>
            </p:cNvSpPr>
            <p:nvPr/>
          </p:nvSpPr>
          <p:spPr bwMode="auto">
            <a:xfrm>
              <a:off x="9327006" y="2009504"/>
              <a:ext cx="1306534" cy="431115"/>
            </a:xfrm>
            <a:prstGeom prst="rect">
              <a:avLst/>
            </a:prstGeom>
            <a:noFill/>
            <a:ln w="9525">
              <a:noFill/>
              <a:miter lim="800000"/>
            </a:ln>
          </p:spPr>
          <p:txBody>
            <a:bodyPr lIns="84353" tIns="42177" rIns="84353" bIns="42177">
              <a:spAutoFit/>
            </a:bodyPr>
            <a:lstStyle/>
            <a:p>
              <a:pPr algn="ctr" latinLnBrk="1">
                <a:buFont typeface="Arial" panose="020B0604020202020204" pitchFamily="34" charset="0"/>
                <a:buNone/>
              </a:pPr>
              <a:r>
                <a:rPr lang="zh-CN" altLang="en-US"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母基金</a:t>
              </a:r>
              <a:endPar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79915" name="Picture 54" descr="light_shadow1"/>
            <p:cNvPicPr>
              <a:picLocks noChangeAspect="1" noChangeArrowheads="1"/>
            </p:cNvPicPr>
            <p:nvPr/>
          </p:nvPicPr>
          <p:blipFill>
            <a:blip r:embed="rId17" cstate="print"/>
            <a:srcRect/>
            <a:stretch>
              <a:fillRect/>
            </a:stretch>
          </p:blipFill>
          <p:spPr bwMode="auto">
            <a:xfrm>
              <a:off x="7585501" y="1799435"/>
              <a:ext cx="919505" cy="645272"/>
            </a:xfrm>
            <a:prstGeom prst="rect">
              <a:avLst/>
            </a:prstGeom>
            <a:noFill/>
            <a:ln w="9525">
              <a:noFill/>
              <a:miter lim="800000"/>
              <a:headEnd/>
              <a:tailEnd/>
            </a:ln>
          </p:spPr>
        </p:pic>
        <p:pic>
          <p:nvPicPr>
            <p:cNvPr id="79916" name="Picture 54" descr="light_shadow1"/>
            <p:cNvPicPr>
              <a:picLocks noChangeAspect="1" noChangeArrowheads="1"/>
            </p:cNvPicPr>
            <p:nvPr/>
          </p:nvPicPr>
          <p:blipFill>
            <a:blip r:embed="rId17" cstate="print"/>
            <a:srcRect/>
            <a:stretch>
              <a:fillRect/>
            </a:stretch>
          </p:blipFill>
          <p:spPr bwMode="auto">
            <a:xfrm>
              <a:off x="9627948" y="1731201"/>
              <a:ext cx="919505" cy="645272"/>
            </a:xfrm>
            <a:prstGeom prst="rect">
              <a:avLst/>
            </a:prstGeom>
            <a:noFill/>
            <a:ln w="9525">
              <a:noFill/>
              <a:miter lim="800000"/>
              <a:headEnd/>
              <a:tailEnd/>
            </a:ln>
          </p:spPr>
        </p:pic>
      </p:grpSp>
      <p:sp>
        <p:nvSpPr>
          <p:cNvPr id="79875" name="矩形 7"/>
          <p:cNvSpPr>
            <a:spLocks noChangeArrowheads="1"/>
          </p:cNvSpPr>
          <p:nvPr/>
        </p:nvSpPr>
        <p:spPr bwMode="auto">
          <a:xfrm>
            <a:off x="254000" y="4330065"/>
            <a:ext cx="6519545" cy="735965"/>
          </a:xfrm>
          <a:prstGeom prst="rect">
            <a:avLst/>
          </a:prstGeom>
          <a:noFill/>
          <a:ln w="9525">
            <a:noFill/>
            <a:miter lim="800000"/>
          </a:ln>
        </p:spPr>
        <p:txBody>
          <a:bodyPr wrap="square" lIns="91437" tIns="45718" rIns="91437" bIns="45718">
            <a:spAutoFit/>
          </a:bodyPr>
          <a:lstStyle/>
          <a:p>
            <a:pPr marL="0" lvl="1" indent="457200" algn="just">
              <a:lnSpc>
                <a:spcPct val="150000"/>
              </a:lnSpc>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黑体" panose="02010609060101010101" charset="-122"/>
              </a:rPr>
              <a:t>建立涵盖</a:t>
            </a:r>
            <a:r>
              <a:rPr lang="zh-CN" altLang="en-US" sz="1400" b="1">
                <a:solidFill>
                  <a:srgbClr val="58AAA8"/>
                </a:solidFill>
                <a:latin typeface="微软雅黑" panose="020B0503020204020204" pitchFamily="34" charset="-122"/>
                <a:ea typeface="微软雅黑" panose="020B0503020204020204" pitchFamily="34" charset="-122"/>
                <a:sym typeface="黑体" panose="02010609060101010101" charset="-122"/>
              </a:rPr>
              <a:t>天使、</a:t>
            </a:r>
            <a:r>
              <a:rPr lang="en-US" altLang="zh-CN" sz="1400" b="1">
                <a:solidFill>
                  <a:srgbClr val="58AAA8"/>
                </a:solidFill>
                <a:latin typeface="微软雅黑" panose="020B0503020204020204" pitchFamily="34" charset="-122"/>
                <a:ea typeface="微软雅黑" panose="020B0503020204020204" pitchFamily="34" charset="-122"/>
                <a:sym typeface="黑体" panose="02010609060101010101" charset="-122"/>
              </a:rPr>
              <a:t>VC</a:t>
            </a:r>
            <a:r>
              <a:rPr lang="zh-CN" altLang="en-US" sz="1400" b="1">
                <a:solidFill>
                  <a:srgbClr val="58AAA8"/>
                </a:solidFill>
                <a:latin typeface="微软雅黑" panose="020B0503020204020204" pitchFamily="34" charset="-122"/>
                <a:ea typeface="微软雅黑" panose="020B0503020204020204" pitchFamily="34" charset="-122"/>
                <a:sym typeface="黑体" panose="02010609060101010101" charset="-122"/>
              </a:rPr>
              <a:t>、</a:t>
            </a:r>
            <a:r>
              <a:rPr lang="en-US" altLang="zh-CN" sz="1400" b="1">
                <a:solidFill>
                  <a:srgbClr val="58AAA8"/>
                </a:solidFill>
                <a:latin typeface="微软雅黑" panose="020B0503020204020204" pitchFamily="34" charset="-122"/>
                <a:ea typeface="微软雅黑" panose="020B0503020204020204" pitchFamily="34" charset="-122"/>
                <a:sym typeface="黑体" panose="02010609060101010101" charset="-122"/>
              </a:rPr>
              <a:t>PE</a:t>
            </a:r>
            <a:r>
              <a:rPr lang="zh-CN" altLang="en-US" sz="1400" b="1">
                <a:solidFill>
                  <a:srgbClr val="58AAA8"/>
                </a:solidFill>
                <a:latin typeface="微软雅黑" panose="020B0503020204020204" pitchFamily="34" charset="-122"/>
                <a:ea typeface="微软雅黑" panose="020B0503020204020204" pitchFamily="34" charset="-122"/>
                <a:sym typeface="黑体" panose="02010609060101010101" charset="-122"/>
              </a:rPr>
              <a:t>、量化、并购、定向增发、产业基金、母基金</a:t>
            </a:r>
            <a:r>
              <a:rPr lang="zh-CN" altLang="en-US" sz="1400">
                <a:latin typeface="微软雅黑" panose="020B0503020204020204" pitchFamily="34" charset="-122"/>
                <a:ea typeface="微软雅黑" panose="020B0503020204020204" pitchFamily="34" charset="-122"/>
                <a:sym typeface="黑体" panose="02010609060101010101" charset="-122"/>
              </a:rPr>
              <a:t>等基金模式，为企业从种子期到卓越期的各发展阶段提供全产业链的优质资本服务。</a:t>
            </a:r>
            <a:endParaRPr lang="en-US" altLang="zh-CN" sz="2000">
              <a:latin typeface="微软雅黑" panose="020B0503020204020204" pitchFamily="34" charset="-122"/>
              <a:ea typeface="微软雅黑" panose="020B0503020204020204" pitchFamily="34" charset="-122"/>
              <a:sym typeface="黑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26720" y="1322070"/>
            <a:ext cx="3779520" cy="2552065"/>
          </a:xfrm>
          <a:prstGeom prst="rect">
            <a:avLst/>
          </a:prstGeom>
        </p:spPr>
      </p:pic>
      <p:sp>
        <p:nvSpPr>
          <p:cNvPr id="4" name="标题 3"/>
          <p:cNvSpPr>
            <a:spLocks noGrp="1"/>
          </p:cNvSpPr>
          <p:nvPr>
            <p:ph type="title"/>
          </p:nvPr>
        </p:nvSpPr>
        <p:spPr/>
        <p:txBody>
          <a:bodyPr>
            <a:normAutofit fontScale="90000"/>
          </a:bodyPr>
          <a:lstStyle/>
          <a:p>
            <a:r>
              <a:rPr lang="en-US" altLang="zh-CN" dirty="0" smtClean="0"/>
              <a:t>4.3.6 </a:t>
            </a:r>
            <a:r>
              <a:rPr dirty="0"/>
              <a:t>产业集群招商能力</a:t>
            </a:r>
            <a:endParaRPr dirty="0"/>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grpSp>
        <p:nvGrpSpPr>
          <p:cNvPr id="92" name="组合 91"/>
          <p:cNvGrpSpPr/>
          <p:nvPr/>
        </p:nvGrpSpPr>
        <p:grpSpPr>
          <a:xfrm>
            <a:off x="530548" y="1322080"/>
            <a:ext cx="10990892" cy="5088243"/>
            <a:chOff x="673100" y="1484794"/>
            <a:chExt cx="10845800" cy="4878377"/>
          </a:xfrm>
        </p:grpSpPr>
        <p:grpSp>
          <p:nvGrpSpPr>
            <p:cNvPr id="94" name="299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673100" y="1484794"/>
              <a:ext cx="10845800" cy="4878377"/>
              <a:chOff x="673100" y="2656121"/>
              <a:chExt cx="10845800" cy="3490679"/>
            </a:xfrm>
          </p:grpSpPr>
          <p:sp>
            <p:nvSpPr>
              <p:cNvPr id="98" name="íṩ1ïḋè"/>
              <p:cNvSpPr/>
              <p:nvPr/>
            </p:nvSpPr>
            <p:spPr>
              <a:xfrm>
                <a:off x="4197822" y="2656121"/>
                <a:ext cx="2551586" cy="17503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pPr algn="ctr">
                  <a:lnSpc>
                    <a:spcPct val="120000"/>
                  </a:lnSpc>
                  <a:spcAft>
                    <a:spcPts val="600"/>
                  </a:spcAft>
                </a:pPr>
                <a:r>
                  <a:rPr lang="zh-CN" altLang="en-US" sz="2000" b="1" dirty="0" smtClean="0">
                    <a:solidFill>
                      <a:prstClr val="white"/>
                    </a:solidFill>
                    <a:latin typeface="+mj-ea"/>
                    <a:ea typeface="+mj-ea"/>
                  </a:rPr>
                  <a:t>产业链招商</a:t>
                </a:r>
                <a:endParaRPr lang="en-US" altLang="zh-CN" sz="2000" b="1" dirty="0" smtClean="0">
                  <a:solidFill>
                    <a:prstClr val="white"/>
                  </a:solidFill>
                  <a:latin typeface="+mj-ea"/>
                  <a:ea typeface="+mj-ea"/>
                </a:endParaRPr>
              </a:p>
              <a:p>
                <a:pPr marL="342900" indent="-342900" algn="just">
                  <a:lnSpc>
                    <a:spcPct val="120000"/>
                  </a:lnSpc>
                  <a:buFont typeface="Arial" panose="020B0604020202020204" pitchFamily="34" charset="0"/>
                  <a:buChar char="•"/>
                </a:pPr>
                <a:r>
                  <a:rPr lang="zh-CN" altLang="en-US" sz="1400" dirty="0">
                    <a:solidFill>
                      <a:prstClr val="white"/>
                    </a:solidFill>
                  </a:rPr>
                  <a:t>以产业互联网为圆心，全面启动上下游产业链招商</a:t>
                </a:r>
                <a:endParaRPr lang="en-US" altLang="zh-CN" sz="1400" dirty="0">
                  <a:solidFill>
                    <a:prstClr val="white"/>
                  </a:solidFill>
                </a:endParaRPr>
              </a:p>
            </p:txBody>
          </p:sp>
          <p:sp>
            <p:nvSpPr>
              <p:cNvPr id="99" name="íṥlîḓè"/>
              <p:cNvSpPr/>
              <p:nvPr/>
            </p:nvSpPr>
            <p:spPr>
              <a:xfrm>
                <a:off x="6750035" y="4406474"/>
                <a:ext cx="2383652" cy="170679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pPr algn="ctr">
                  <a:lnSpc>
                    <a:spcPct val="120000"/>
                  </a:lnSpc>
                  <a:spcAft>
                    <a:spcPts val="600"/>
                  </a:spcAft>
                </a:pPr>
                <a:r>
                  <a:rPr lang="zh-CN" altLang="en-US" sz="2000" b="1" dirty="0" smtClean="0">
                    <a:solidFill>
                      <a:prstClr val="white"/>
                    </a:solidFill>
                  </a:rPr>
                  <a:t>产业资本招商</a:t>
                </a:r>
                <a:endParaRPr lang="en-US" altLang="zh-CN" sz="2000" b="1" dirty="0" smtClean="0">
                  <a:solidFill>
                    <a:prstClr val="white"/>
                  </a:solidFill>
                </a:endParaRPr>
              </a:p>
              <a:p>
                <a:pPr marL="285750" indent="-285750" algn="just">
                  <a:lnSpc>
                    <a:spcPct val="120000"/>
                  </a:lnSpc>
                  <a:buClrTx/>
                  <a:buSzTx/>
                  <a:buFont typeface="Arial" panose="020B0604020202020204" pitchFamily="34" charset="0"/>
                </a:pPr>
                <a:r>
                  <a:rPr lang="zh-CN" altLang="en-US" sz="1400" dirty="0">
                    <a:solidFill>
                      <a:prstClr val="white"/>
                    </a:solidFill>
                  </a:rPr>
                  <a:t>设</a:t>
                </a:r>
                <a:r>
                  <a:rPr lang="zh-CN" altLang="en-US" sz="1400" dirty="0" smtClean="0">
                    <a:solidFill>
                      <a:prstClr val="white"/>
                    </a:solidFill>
                    <a:latin typeface="微软雅黑" panose="020B0503020204020204" pitchFamily="34" charset="-122"/>
                  </a:rPr>
                  <a:t>立专项产业基金（政府引导基金）</a:t>
                </a:r>
                <a:endParaRPr lang="zh-CN" altLang="en-US" sz="1400" dirty="0" smtClean="0">
                  <a:solidFill>
                    <a:prstClr val="white"/>
                  </a:solidFill>
                  <a:latin typeface="微软雅黑" panose="020B0503020204020204" pitchFamily="34" charset="-122"/>
                </a:endParaRPr>
              </a:p>
              <a:p>
                <a:pPr marL="285750" indent="-285750" algn="just">
                  <a:lnSpc>
                    <a:spcPct val="120000"/>
                  </a:lnSpc>
                  <a:buClrTx/>
                  <a:buSzTx/>
                  <a:buFont typeface="Arial" panose="020B0604020202020204" pitchFamily="34" charset="0"/>
                </a:pPr>
                <a:r>
                  <a:rPr lang="zh-CN" altLang="en-US" sz="1400" dirty="0" smtClean="0">
                    <a:solidFill>
                      <a:prstClr val="white"/>
                    </a:solidFill>
                    <a:latin typeface="微软雅黑" panose="020B0503020204020204" pitchFamily="34" charset="-122"/>
                  </a:rPr>
                  <a:t>引进产业资本（优势资本、蓝源资本、博将资本等）</a:t>
                </a:r>
                <a:endParaRPr lang="zh-CN" altLang="en-US" sz="1400" dirty="0" smtClean="0">
                  <a:solidFill>
                    <a:prstClr val="white"/>
                  </a:solidFill>
                  <a:latin typeface="微软雅黑" panose="020B0503020204020204" pitchFamily="34" charset="-122"/>
                </a:endParaRPr>
              </a:p>
              <a:p>
                <a:pPr marL="285750" indent="-285750" algn="just">
                  <a:lnSpc>
                    <a:spcPct val="120000"/>
                  </a:lnSpc>
                  <a:buClrTx/>
                  <a:buSzTx/>
                  <a:buFont typeface="Arial" panose="020B0604020202020204" pitchFamily="34" charset="0"/>
                </a:pPr>
                <a:r>
                  <a:rPr lang="zh-CN" altLang="en-US" sz="1400" dirty="0" smtClean="0">
                    <a:solidFill>
                      <a:prstClr val="white"/>
                    </a:solidFill>
                    <a:latin typeface="微软雅黑" panose="020B0503020204020204" pitchFamily="34" charset="-122"/>
                  </a:rPr>
                  <a:t>并购投资基金（众投联）</a:t>
                </a:r>
                <a:endParaRPr lang="en-US" altLang="zh-CN" sz="2000" b="1" dirty="0" smtClean="0">
                  <a:solidFill>
                    <a:prstClr val="white"/>
                  </a:solidFill>
                </a:endParaRPr>
              </a:p>
              <a:p>
                <a:pPr indent="0" algn="just">
                  <a:lnSpc>
                    <a:spcPct val="120000"/>
                  </a:lnSpc>
                  <a:buFont typeface="Arial" panose="020B0604020202020204" pitchFamily="34" charset="0"/>
                  <a:buNone/>
                </a:pPr>
                <a:endParaRPr lang="zh-CN" altLang="en-US" sz="1400" dirty="0">
                  <a:solidFill>
                    <a:prstClr val="white"/>
                  </a:solidFill>
                  <a:latin typeface="微软雅黑" panose="020B0503020204020204" pitchFamily="34" charset="-122"/>
                </a:endParaRPr>
              </a:p>
            </p:txBody>
          </p:sp>
          <p:sp>
            <p:nvSpPr>
              <p:cNvPr id="100" name="îSľîḋè"/>
              <p:cNvSpPr/>
              <p:nvPr/>
            </p:nvSpPr>
            <p:spPr>
              <a:xfrm>
                <a:off x="9158777" y="2656121"/>
                <a:ext cx="2360123" cy="17402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pPr algn="ctr">
                  <a:lnSpc>
                    <a:spcPct val="120000"/>
                  </a:lnSpc>
                  <a:spcAft>
                    <a:spcPts val="600"/>
                  </a:spcAft>
                </a:pPr>
                <a:r>
                  <a:rPr lang="zh-CN" altLang="en-US" sz="2000" b="1" dirty="0" smtClean="0">
                    <a:solidFill>
                      <a:prstClr val="white"/>
                    </a:solidFill>
                    <a:latin typeface="+mj-ea"/>
                    <a:ea typeface="+mj-ea"/>
                  </a:rPr>
                  <a:t>合作平台招商</a:t>
                </a:r>
                <a:endParaRPr lang="en-US" altLang="zh-CN" sz="2000" b="1" dirty="0" smtClean="0">
                  <a:solidFill>
                    <a:prstClr val="white"/>
                  </a:solidFill>
                  <a:latin typeface="+mj-ea"/>
                  <a:ea typeface="+mj-ea"/>
                </a:endParaRPr>
              </a:p>
              <a:p>
                <a:pPr marL="285750" indent="-285750" algn="just">
                  <a:lnSpc>
                    <a:spcPct val="120000"/>
                  </a:lnSpc>
                  <a:buFont typeface="Arial" panose="020B0604020202020204" pitchFamily="34" charset="0"/>
                  <a:buChar char="•"/>
                </a:pPr>
                <a:r>
                  <a:rPr lang="zh-CN" altLang="en-US" sz="1400" dirty="0" smtClean="0">
                    <a:solidFill>
                      <a:prstClr val="white"/>
                    </a:solidFill>
                    <a:latin typeface="微软雅黑" panose="020B0503020204020204" pitchFamily="34" charset="-122"/>
                  </a:rPr>
                  <a:t>企业联盟、</a:t>
                </a:r>
                <a:r>
                  <a:rPr lang="zh-CN" altLang="en-US" sz="1400" dirty="0">
                    <a:solidFill>
                      <a:prstClr val="white"/>
                    </a:solidFill>
                    <a:latin typeface="微软雅黑" panose="020B0503020204020204" pitchFamily="34" charset="-122"/>
                  </a:rPr>
                  <a:t>孵化器</a:t>
                </a:r>
                <a:r>
                  <a:rPr lang="zh-CN" altLang="en-US" sz="1400" dirty="0" smtClean="0">
                    <a:solidFill>
                      <a:prstClr val="white"/>
                    </a:solidFill>
                    <a:latin typeface="微软雅黑" panose="020B0503020204020204" pitchFamily="34" charset="-122"/>
                  </a:rPr>
                  <a:t>、中介机构、行业协会</a:t>
                </a:r>
                <a:r>
                  <a:rPr lang="en-US" altLang="zh-CN" sz="1400" dirty="0" smtClean="0">
                    <a:solidFill>
                      <a:prstClr val="white"/>
                    </a:solidFill>
                    <a:latin typeface="微软雅黑" panose="020B0503020204020204" pitchFamily="34" charset="-122"/>
                  </a:rPr>
                  <a:t>4</a:t>
                </a:r>
                <a:r>
                  <a:rPr lang="zh-CN" altLang="en-US" sz="1400" dirty="0">
                    <a:solidFill>
                      <a:prstClr val="white"/>
                    </a:solidFill>
                    <a:latin typeface="微软雅黑" panose="020B0503020204020204" pitchFamily="34" charset="-122"/>
                  </a:rPr>
                  <a:t>大战略合作伙伴平台搭建</a:t>
                </a:r>
                <a:endParaRPr lang="zh-CN" altLang="en-US" sz="1400" dirty="0">
                  <a:solidFill>
                    <a:prstClr val="white"/>
                  </a:solidFill>
                  <a:latin typeface="微软雅黑" panose="020B0503020204020204" pitchFamily="34" charset="-122"/>
                </a:endParaRPr>
              </a:p>
              <a:p>
                <a:pPr marL="285750" indent="-285750" algn="just">
                  <a:lnSpc>
                    <a:spcPct val="120000"/>
                  </a:lnSpc>
                  <a:buFont typeface="Arial" panose="020B0604020202020204" pitchFamily="34" charset="0"/>
                  <a:buChar char="•"/>
                </a:pPr>
                <a:r>
                  <a:rPr lang="zh-CN" altLang="en-US" sz="1400" dirty="0">
                    <a:solidFill>
                      <a:prstClr val="white"/>
                    </a:solidFill>
                    <a:latin typeface="微软雅黑" panose="020B0503020204020204" pitchFamily="34" charset="-122"/>
                  </a:rPr>
                  <a:t>全面打通国内外资源，助力企业面向全球</a:t>
                </a:r>
                <a:r>
                  <a:rPr lang="zh-CN" altLang="en-US" sz="1400" dirty="0" smtClean="0">
                    <a:solidFill>
                      <a:prstClr val="white"/>
                    </a:solidFill>
                    <a:latin typeface="微软雅黑" panose="020B0503020204020204" pitchFamily="34" charset="-122"/>
                  </a:rPr>
                  <a:t>竞争</a:t>
                </a:r>
                <a:endParaRPr lang="en-US" altLang="zh-CN" sz="2000" dirty="0" smtClean="0">
                  <a:solidFill>
                    <a:schemeClr val="accent4"/>
                  </a:solidFill>
                  <a:latin typeface="微软雅黑" panose="020B0503020204020204" pitchFamily="34" charset="-122"/>
                </a:endParaRPr>
              </a:p>
            </p:txBody>
          </p:sp>
          <p:sp>
            <p:nvSpPr>
              <p:cNvPr id="101" name="ïşľîdê"/>
              <p:cNvSpPr/>
              <p:nvPr/>
            </p:nvSpPr>
            <p:spPr>
              <a:xfrm>
                <a:off x="9158777" y="4406527"/>
                <a:ext cx="2360123" cy="1740273"/>
              </a:xfrm>
              <a:prstGeom prst="rect">
                <a:avLst/>
              </a:prstGeom>
              <a:pattFill prst="pct5">
                <a:fgClr>
                  <a:srgbClr val="E4E6EA"/>
                </a:fgClr>
                <a:bgClr>
                  <a:srgbClr val="ADB5B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prstClr val="white"/>
                  </a:solidFill>
                </a:endParaRPr>
              </a:p>
            </p:txBody>
          </p:sp>
          <p:sp>
            <p:nvSpPr>
              <p:cNvPr id="102" name="íṩ1ide"/>
              <p:cNvSpPr/>
              <p:nvPr/>
            </p:nvSpPr>
            <p:spPr>
              <a:xfrm>
                <a:off x="673100" y="4406474"/>
                <a:ext cx="3524722" cy="1707226"/>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pPr algn="ctr">
                  <a:lnSpc>
                    <a:spcPct val="120000"/>
                  </a:lnSpc>
                  <a:spcAft>
                    <a:spcPts val="600"/>
                  </a:spcAft>
                </a:pPr>
                <a:r>
                  <a:rPr lang="zh-CN" altLang="en-US" sz="2400" b="1" dirty="0" smtClean="0">
                    <a:solidFill>
                      <a:prstClr val="white"/>
                    </a:solidFill>
                    <a:latin typeface="+mj-ea"/>
                    <a:ea typeface="+mj-ea"/>
                    <a:sym typeface="+mn-ea"/>
                  </a:rPr>
                  <a:t>产业招商</a:t>
                </a:r>
                <a:endParaRPr lang="en-US" altLang="zh-CN" sz="2400" b="1" dirty="0" smtClean="0">
                  <a:solidFill>
                    <a:prstClr val="white"/>
                  </a:solidFill>
                  <a:latin typeface="+mj-ea"/>
                  <a:ea typeface="+mj-ea"/>
                </a:endParaRPr>
              </a:p>
              <a:p>
                <a:pPr marL="342900" indent="-342900" algn="just">
                  <a:lnSpc>
                    <a:spcPct val="120000"/>
                  </a:lnSpc>
                  <a:buClrTx/>
                  <a:buSzTx/>
                  <a:buFont typeface="Arial" panose="020B0604020202020204" pitchFamily="34" charset="0"/>
                  <a:buChar char="•"/>
                </a:pPr>
                <a:r>
                  <a:rPr lang="zh-CN" altLang="en-US" sz="1400" dirty="0">
                    <a:solidFill>
                      <a:prstClr val="white"/>
                    </a:solidFill>
                  </a:rPr>
                  <a:t>导入蓝源产城已有产业互联网平台，和即将发起的产业互联网平台，吸引各产业企业落户聚集发展</a:t>
                </a:r>
                <a:endParaRPr lang="zh-CN" altLang="en-US" sz="1400" dirty="0">
                  <a:solidFill>
                    <a:prstClr val="white"/>
                  </a:solidFill>
                </a:endParaRPr>
              </a:p>
            </p:txBody>
          </p:sp>
        </p:grpSp>
        <p:pic>
          <p:nvPicPr>
            <p:cNvPr id="96" name="图片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8775" y="3931060"/>
              <a:ext cx="2360125" cy="2432109"/>
            </a:xfrm>
            <a:prstGeom prst="rect">
              <a:avLst/>
            </a:prstGeom>
          </p:spPr>
        </p:pic>
      </p:grpSp>
      <p:pic>
        <p:nvPicPr>
          <p:cNvPr id="6" name="图片 5"/>
          <p:cNvPicPr>
            <a:picLocks noChangeAspect="1"/>
          </p:cNvPicPr>
          <p:nvPr/>
        </p:nvPicPr>
        <p:blipFill>
          <a:blip r:embed="rId4"/>
          <a:stretch>
            <a:fillRect/>
          </a:stretch>
        </p:blipFill>
        <p:spPr>
          <a:xfrm>
            <a:off x="4102735" y="3858260"/>
            <a:ext cx="2585720" cy="2503805"/>
          </a:xfrm>
          <a:prstGeom prst="rect">
            <a:avLst/>
          </a:prstGeom>
        </p:spPr>
      </p:pic>
      <p:pic>
        <p:nvPicPr>
          <p:cNvPr id="7" name="图片 6"/>
          <p:cNvPicPr>
            <a:picLocks noChangeAspect="1"/>
          </p:cNvPicPr>
          <p:nvPr/>
        </p:nvPicPr>
        <p:blipFill>
          <a:blip r:embed="rId5"/>
          <a:stretch>
            <a:fillRect/>
          </a:stretch>
        </p:blipFill>
        <p:spPr>
          <a:xfrm>
            <a:off x="6689725" y="1322070"/>
            <a:ext cx="2414905" cy="25361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a:stretch>
            <a:fillRect/>
          </a:stretch>
        </p:blipFill>
        <p:spPr>
          <a:xfrm>
            <a:off x="-9525" y="841375"/>
            <a:ext cx="12214225" cy="6022340"/>
          </a:xfrm>
          <a:prstGeom prst="rect">
            <a:avLst/>
          </a:prstGeom>
        </p:spPr>
      </p:pic>
      <p:sp>
        <p:nvSpPr>
          <p:cNvPr id="31" name="矩形 30"/>
          <p:cNvSpPr/>
          <p:nvPr/>
        </p:nvSpPr>
        <p:spPr>
          <a:xfrm>
            <a:off x="-26035" y="836295"/>
            <a:ext cx="12241530" cy="6080125"/>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20395" y="2033270"/>
            <a:ext cx="4359910" cy="4092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normAutofit fontScale="90000"/>
          </a:bodyPr>
          <a:lstStyle/>
          <a:p>
            <a:r>
              <a:rPr lang="en-US" altLang="zh-CN" dirty="0" smtClean="0"/>
              <a:t>4.4 </a:t>
            </a:r>
            <a:r>
              <a:rPr lang="zh-CN" altLang="en-US" dirty="0"/>
              <a:t>产业导入</a:t>
            </a:r>
            <a:endParaRPr lang="zh-CN" altLang="en-US" dirty="0"/>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sp>
        <p:nvSpPr>
          <p:cNvPr id="5" name="椭圆 4"/>
          <p:cNvSpPr/>
          <p:nvPr/>
        </p:nvSpPr>
        <p:spPr>
          <a:xfrm>
            <a:off x="6623050" y="1183005"/>
            <a:ext cx="4937125" cy="432054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3880" y="2249805"/>
            <a:ext cx="1613535" cy="599440"/>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995" y="3006725"/>
            <a:ext cx="1308100" cy="716280"/>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2105" y="2947035"/>
            <a:ext cx="1400175" cy="732155"/>
          </a:xfrm>
          <a:prstGeom prst="rect">
            <a:avLst/>
          </a:prstGeom>
        </p:spPr>
      </p:pic>
      <p:pic>
        <p:nvPicPr>
          <p:cNvPr id="15" name="图片 14"/>
          <p:cNvPicPr>
            <a:picLocks noChangeAspect="1" noChangeArrowheads="1"/>
          </p:cNvPicPr>
          <p:nvPr/>
        </p:nvPicPr>
        <p:blipFill>
          <a:blip r:embed="rId5" cstate="print"/>
          <a:srcRect/>
          <a:stretch>
            <a:fillRect/>
          </a:stretch>
        </p:blipFill>
        <p:spPr bwMode="auto">
          <a:xfrm>
            <a:off x="1050925" y="3917950"/>
            <a:ext cx="1538605" cy="535305"/>
          </a:xfrm>
          <a:prstGeom prst="rect">
            <a:avLst/>
          </a:prstGeom>
          <a:noFill/>
          <a:ln w="9525">
            <a:noFill/>
            <a:miter lim="800000"/>
            <a:headEnd/>
            <a:tailEnd/>
          </a:ln>
        </p:spPr>
      </p:pic>
      <p:pic>
        <p:nvPicPr>
          <p:cNvPr id="16" name="Picture 4" descr="https://www.ufa.hk/mall/static/image/shop/ufa_logo.png">
            <a:hlinkClick r:id="rId6"/>
          </p:cNvPr>
          <p:cNvPicPr>
            <a:picLocks noChangeAspect="1" noChangeArrowheads="1"/>
          </p:cNvPicPr>
          <p:nvPr/>
        </p:nvPicPr>
        <p:blipFill>
          <a:blip r:embed="rId7" cstate="print"/>
          <a:srcRect/>
          <a:stretch>
            <a:fillRect/>
          </a:stretch>
        </p:blipFill>
        <p:spPr bwMode="auto">
          <a:xfrm>
            <a:off x="1329055" y="4747895"/>
            <a:ext cx="1447800" cy="365760"/>
          </a:xfrm>
          <a:prstGeom prst="rect">
            <a:avLst/>
          </a:prstGeom>
          <a:noFill/>
        </p:spPr>
      </p:pic>
      <p:pic>
        <p:nvPicPr>
          <p:cNvPr id="18" name="图片 17"/>
          <p:cNvPicPr>
            <a:picLocks noChangeAspect="1"/>
          </p:cNvPicPr>
          <p:nvPr/>
        </p:nvPicPr>
        <p:blipFill>
          <a:blip r:embed="rId8"/>
          <a:stretch>
            <a:fillRect/>
          </a:stretch>
        </p:blipFill>
        <p:spPr>
          <a:xfrm>
            <a:off x="2948305" y="3947795"/>
            <a:ext cx="1603375" cy="473710"/>
          </a:xfrm>
          <a:prstGeom prst="rect">
            <a:avLst/>
          </a:prstGeom>
        </p:spPr>
      </p:pic>
      <p:sp>
        <p:nvSpPr>
          <p:cNvPr id="24" name="椭圆 23"/>
          <p:cNvSpPr/>
          <p:nvPr/>
        </p:nvSpPr>
        <p:spPr>
          <a:xfrm>
            <a:off x="7823200" y="1844675"/>
            <a:ext cx="1151890" cy="10801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934960" y="2200910"/>
            <a:ext cx="928370"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众装联</a:t>
            </a:r>
            <a:endParaRPr lang="zh-CN" altLang="en-US" b="1">
              <a:latin typeface="微软雅黑" panose="020B0503020204020204" pitchFamily="34" charset="-122"/>
              <a:ea typeface="微软雅黑" panose="020B0503020204020204" pitchFamily="34" charset="-122"/>
            </a:endParaRPr>
          </a:p>
        </p:txBody>
      </p:sp>
      <p:sp>
        <p:nvSpPr>
          <p:cNvPr id="27" name="椭圆 26"/>
          <p:cNvSpPr/>
          <p:nvPr/>
        </p:nvSpPr>
        <p:spPr>
          <a:xfrm>
            <a:off x="9166860" y="2033270"/>
            <a:ext cx="1245870" cy="11576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53670" y="1101090"/>
            <a:ext cx="5293360" cy="398780"/>
          </a:xfrm>
          <a:prstGeom prst="rect">
            <a:avLst/>
          </a:prstGeom>
          <a:solidFill>
            <a:schemeClr val="tx2">
              <a:lumMod val="40000"/>
              <a:lumOff val="60000"/>
            </a:schemeClr>
          </a:solidFill>
          <a:ln>
            <a:noFill/>
          </a:ln>
        </p:spPr>
        <p:txBody>
          <a:bodyPr wrap="square" rtlCol="0">
            <a:spAutoFit/>
          </a:bodyPr>
          <a:lstStyle/>
          <a:p>
            <a:r>
              <a:rPr lang="zh-CN" altLang="en-US" sz="2000" b="1">
                <a:latin typeface="微软雅黑" panose="020B0503020204020204" pitchFamily="34" charset="-122"/>
                <a:ea typeface="微软雅黑" panose="020B0503020204020204" pitchFamily="34" charset="-122"/>
              </a:rPr>
              <a:t>已发起众字辈产业互联网平台</a:t>
            </a:r>
            <a:r>
              <a:rPr lang="zh-CN" altLang="en-US" sz="2000" b="1">
                <a:solidFill>
                  <a:srgbClr val="C00000"/>
                </a:solidFill>
                <a:latin typeface="微软雅黑" panose="020B0503020204020204" pitchFamily="34" charset="-122"/>
                <a:ea typeface="微软雅黑" panose="020B0503020204020204" pitchFamily="34" charset="-122"/>
              </a:rPr>
              <a:t>区域子平台</a:t>
            </a:r>
            <a:endParaRPr lang="zh-CN" altLang="en-US" sz="2000" b="1">
              <a:solidFill>
                <a:srgbClr val="C00000"/>
              </a:solidFill>
              <a:latin typeface="微软雅黑" panose="020B0503020204020204" pitchFamily="34" charset="-122"/>
              <a:ea typeface="微软雅黑" panose="020B0503020204020204" pitchFamily="34" charset="-122"/>
            </a:endParaRPr>
          </a:p>
        </p:txBody>
      </p:sp>
      <p:sp>
        <p:nvSpPr>
          <p:cNvPr id="33" name="椭圆 32"/>
          <p:cNvSpPr/>
          <p:nvPr/>
        </p:nvSpPr>
        <p:spPr>
          <a:xfrm>
            <a:off x="8515350" y="3539490"/>
            <a:ext cx="1151890" cy="10801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112000" y="3006725"/>
            <a:ext cx="1151890" cy="10801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8596630" y="3895090"/>
            <a:ext cx="989965"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众电联</a:t>
            </a:r>
            <a:endParaRPr lang="zh-CN" altLang="en-US"/>
          </a:p>
        </p:txBody>
      </p:sp>
      <p:sp>
        <p:nvSpPr>
          <p:cNvPr id="36" name="文本框 35"/>
          <p:cNvSpPr txBox="1"/>
          <p:nvPr/>
        </p:nvSpPr>
        <p:spPr>
          <a:xfrm>
            <a:off x="7273925" y="3310890"/>
            <a:ext cx="989965"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众轴联</a:t>
            </a:r>
            <a:endParaRPr lang="zh-CN" altLang="en-US"/>
          </a:p>
        </p:txBody>
      </p:sp>
      <p:sp>
        <p:nvSpPr>
          <p:cNvPr id="41" name="椭圆 40"/>
          <p:cNvSpPr/>
          <p:nvPr/>
        </p:nvSpPr>
        <p:spPr>
          <a:xfrm>
            <a:off x="10113645" y="3145790"/>
            <a:ext cx="923290" cy="941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10412730" y="3422650"/>
            <a:ext cx="324485" cy="368300"/>
          </a:xfrm>
          <a:prstGeom prst="rect">
            <a:avLst/>
          </a:prstGeom>
          <a:noFill/>
        </p:spPr>
        <p:txBody>
          <a:bodyPr wrap="square" rtlCol="0">
            <a:spAutoFit/>
          </a:bodyPr>
          <a:lstStyle/>
          <a:p>
            <a:r>
              <a:rPr lang="en-US" altLang="zh-CN" b="1"/>
              <a:t>...</a:t>
            </a:r>
            <a:endParaRPr lang="en-US" altLang="zh-CN" b="1"/>
          </a:p>
        </p:txBody>
      </p:sp>
      <p:sp>
        <p:nvSpPr>
          <p:cNvPr id="44" name="文本框 43"/>
          <p:cNvSpPr txBox="1"/>
          <p:nvPr/>
        </p:nvSpPr>
        <p:spPr>
          <a:xfrm>
            <a:off x="7418070" y="5685790"/>
            <a:ext cx="3899535" cy="398780"/>
          </a:xfrm>
          <a:prstGeom prst="rect">
            <a:avLst/>
          </a:prstGeom>
          <a:solidFill>
            <a:schemeClr val="tx2">
              <a:lumMod val="40000"/>
              <a:lumOff val="60000"/>
            </a:schemeClr>
          </a:solidFill>
          <a:ln>
            <a:noFill/>
          </a:ln>
        </p:spPr>
        <p:txBody>
          <a:bodyPr wrap="square" rtlCol="0">
            <a:spAutoFit/>
          </a:bodyPr>
          <a:lstStyle/>
          <a:p>
            <a:r>
              <a:rPr lang="zh-CN" altLang="en-US" sz="2000" b="1">
                <a:solidFill>
                  <a:schemeClr val="tx1"/>
                </a:solidFill>
                <a:latin typeface="微软雅黑" panose="020B0503020204020204" pitchFamily="34" charset="-122"/>
                <a:ea typeface="微软雅黑" panose="020B0503020204020204" pitchFamily="34" charset="-122"/>
              </a:rPr>
              <a:t>即将发起的</a:t>
            </a:r>
            <a:r>
              <a:rPr lang="zh-CN" altLang="en-US" sz="2000" b="1">
                <a:solidFill>
                  <a:srgbClr val="C00000"/>
                </a:solidFill>
                <a:latin typeface="微软雅黑" panose="020B0503020204020204" pitchFamily="34" charset="-122"/>
                <a:ea typeface="微软雅黑" panose="020B0503020204020204" pitchFamily="34" charset="-122"/>
              </a:rPr>
              <a:t>产业互联网总部平台</a:t>
            </a:r>
            <a:endParaRPr lang="zh-CN" altLang="en-US" sz="2000" b="1">
              <a:solidFill>
                <a:srgbClr val="C00000"/>
              </a:solidFill>
              <a:latin typeface="微软雅黑" panose="020B0503020204020204" pitchFamily="34" charset="-122"/>
              <a:ea typeface="微软雅黑" panose="020B0503020204020204" pitchFamily="34" charset="-122"/>
            </a:endParaRPr>
          </a:p>
        </p:txBody>
      </p:sp>
      <p:pic>
        <p:nvPicPr>
          <p:cNvPr id="46" name="图片 45"/>
          <p:cNvPicPr>
            <a:picLocks noChangeAspect="1"/>
          </p:cNvPicPr>
          <p:nvPr/>
        </p:nvPicPr>
        <p:blipFill>
          <a:blip r:embed="rId9"/>
          <a:stretch>
            <a:fillRect/>
          </a:stretch>
        </p:blipFill>
        <p:spPr>
          <a:xfrm>
            <a:off x="2948305" y="4747895"/>
            <a:ext cx="1429385" cy="755650"/>
          </a:xfrm>
          <a:prstGeom prst="rect">
            <a:avLst/>
          </a:prstGeom>
        </p:spPr>
      </p:pic>
      <p:sp>
        <p:nvSpPr>
          <p:cNvPr id="6" name="椭圆 5"/>
          <p:cNvSpPr/>
          <p:nvPr/>
        </p:nvSpPr>
        <p:spPr>
          <a:xfrm>
            <a:off x="5931535" y="4168775"/>
            <a:ext cx="1071245"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大数据开发公司</a:t>
            </a:r>
            <a:endParaRPr lang="zh-CN" altLang="en-US" sz="1400" b="1">
              <a:latin typeface="微软雅黑" panose="020B0503020204020204" pitchFamily="34" charset="-122"/>
              <a:ea typeface="微软雅黑" panose="020B0503020204020204" pitchFamily="34" charset="-122"/>
            </a:endParaRPr>
          </a:p>
        </p:txBody>
      </p:sp>
      <p:sp>
        <p:nvSpPr>
          <p:cNvPr id="7" name="椭圆 6"/>
          <p:cNvSpPr/>
          <p:nvPr/>
        </p:nvSpPr>
        <p:spPr>
          <a:xfrm>
            <a:off x="6199505" y="1001395"/>
            <a:ext cx="1144905" cy="90233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专业第三方服务机构</a:t>
            </a:r>
            <a:endParaRPr lang="zh-CN" altLang="en-US" sz="1400" b="1">
              <a:latin typeface="微软雅黑" panose="020B0503020204020204" pitchFamily="34" charset="-122"/>
              <a:ea typeface="微软雅黑" panose="020B0503020204020204" pitchFamily="34" charset="-122"/>
            </a:endParaRPr>
          </a:p>
        </p:txBody>
      </p:sp>
      <p:sp>
        <p:nvSpPr>
          <p:cNvPr id="8" name="椭圆 7"/>
          <p:cNvSpPr/>
          <p:nvPr/>
        </p:nvSpPr>
        <p:spPr>
          <a:xfrm>
            <a:off x="4873625" y="4728210"/>
            <a:ext cx="901065" cy="79565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物联网公司</a:t>
            </a:r>
            <a:endParaRPr lang="zh-CN" altLang="en-US" sz="1400" b="1">
              <a:latin typeface="微软雅黑" panose="020B0503020204020204" pitchFamily="34" charset="-122"/>
              <a:ea typeface="微软雅黑" panose="020B0503020204020204" pitchFamily="34" charset="-122"/>
            </a:endParaRPr>
          </a:p>
        </p:txBody>
      </p:sp>
      <p:sp>
        <p:nvSpPr>
          <p:cNvPr id="9" name="椭圆 8"/>
          <p:cNvSpPr/>
          <p:nvPr/>
        </p:nvSpPr>
        <p:spPr>
          <a:xfrm>
            <a:off x="5408930" y="2895600"/>
            <a:ext cx="1045210" cy="89535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网络科技公司</a:t>
            </a:r>
            <a:endParaRPr lang="zh-CN" altLang="en-US" sz="1400" b="1">
              <a:latin typeface="微软雅黑" panose="020B0503020204020204" pitchFamily="34" charset="-122"/>
              <a:ea typeface="微软雅黑" panose="020B0503020204020204" pitchFamily="34" charset="-122"/>
            </a:endParaRPr>
          </a:p>
        </p:txBody>
      </p:sp>
      <p:sp>
        <p:nvSpPr>
          <p:cNvPr id="11" name="椭圆 10"/>
          <p:cNvSpPr/>
          <p:nvPr/>
        </p:nvSpPr>
        <p:spPr>
          <a:xfrm>
            <a:off x="4805680" y="1844675"/>
            <a:ext cx="901065" cy="79565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区块链公司</a:t>
            </a:r>
            <a:endParaRPr lang="zh-CN" altLang="en-US" sz="1400" b="1">
              <a:latin typeface="微软雅黑" panose="020B0503020204020204" pitchFamily="34" charset="-122"/>
              <a:ea typeface="微软雅黑" panose="020B0503020204020204" pitchFamily="34" charset="-122"/>
            </a:endParaRPr>
          </a:p>
        </p:txBody>
      </p:sp>
      <p:cxnSp>
        <p:nvCxnSpPr>
          <p:cNvPr id="232" name="直接连接符 231"/>
          <p:cNvCxnSpPr>
            <a:endCxn id="11" idx="7"/>
          </p:cNvCxnSpPr>
          <p:nvPr/>
        </p:nvCxnSpPr>
        <p:spPr>
          <a:xfrm flipH="1">
            <a:off x="5574665" y="1551940"/>
            <a:ext cx="624840" cy="408940"/>
          </a:xfrm>
          <a:prstGeom prst="line">
            <a:avLst/>
          </a:prstGeom>
          <a:ln w="2857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直接连接符 11"/>
          <p:cNvCxnSpPr>
            <a:stCxn id="11" idx="5"/>
            <a:endCxn id="9" idx="0"/>
          </p:cNvCxnSpPr>
          <p:nvPr/>
        </p:nvCxnSpPr>
        <p:spPr>
          <a:xfrm>
            <a:off x="5574665" y="2524125"/>
            <a:ext cx="356870" cy="371475"/>
          </a:xfrm>
          <a:prstGeom prst="line">
            <a:avLst/>
          </a:prstGeom>
          <a:ln w="2857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a:xfrm flipH="1">
            <a:off x="5447030" y="3917950"/>
            <a:ext cx="278130" cy="819150"/>
          </a:xfrm>
          <a:prstGeom prst="line">
            <a:avLst/>
          </a:prstGeom>
          <a:ln w="2857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0" name="直接连接符 19"/>
          <p:cNvCxnSpPr>
            <a:endCxn id="29" idx="0"/>
          </p:cNvCxnSpPr>
          <p:nvPr/>
        </p:nvCxnSpPr>
        <p:spPr>
          <a:xfrm>
            <a:off x="6476365" y="5122545"/>
            <a:ext cx="126365" cy="438785"/>
          </a:xfrm>
          <a:prstGeom prst="line">
            <a:avLst/>
          </a:prstGeom>
          <a:ln w="2857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2" name="直接连接符 21"/>
          <p:cNvCxnSpPr>
            <a:stCxn id="7" idx="2"/>
          </p:cNvCxnSpPr>
          <p:nvPr/>
        </p:nvCxnSpPr>
        <p:spPr>
          <a:xfrm flipH="1">
            <a:off x="3802380" y="1452880"/>
            <a:ext cx="2397125" cy="748030"/>
          </a:xfrm>
          <a:prstGeom prst="line">
            <a:avLst/>
          </a:prstGeom>
          <a:ln w="2857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 name="直接连接符 22"/>
          <p:cNvCxnSpPr>
            <a:endCxn id="29" idx="7"/>
          </p:cNvCxnSpPr>
          <p:nvPr/>
        </p:nvCxnSpPr>
        <p:spPr>
          <a:xfrm flipH="1">
            <a:off x="7049135" y="5132070"/>
            <a:ext cx="731520" cy="579755"/>
          </a:xfrm>
          <a:prstGeom prst="line">
            <a:avLst/>
          </a:prstGeom>
          <a:ln w="2857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a:xfrm flipH="1" flipV="1">
            <a:off x="3647440" y="5932805"/>
            <a:ext cx="2375535" cy="88900"/>
          </a:xfrm>
          <a:prstGeom prst="line">
            <a:avLst/>
          </a:prstGeom>
          <a:ln w="2857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直接连接符 27"/>
          <p:cNvCxnSpPr/>
          <p:nvPr/>
        </p:nvCxnSpPr>
        <p:spPr>
          <a:xfrm flipH="1">
            <a:off x="7319645" y="1268730"/>
            <a:ext cx="1151890" cy="0"/>
          </a:xfrm>
          <a:prstGeom prst="line">
            <a:avLst/>
          </a:prstGeom>
          <a:ln w="2857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29" name="椭圆 28"/>
          <p:cNvSpPr/>
          <p:nvPr/>
        </p:nvSpPr>
        <p:spPr>
          <a:xfrm>
            <a:off x="5970905" y="5561330"/>
            <a:ext cx="1263015" cy="102933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其他上下游配套企业</a:t>
            </a:r>
            <a:endParaRPr lang="zh-CN" altLang="en-US" sz="1400" b="1">
              <a:latin typeface="微软雅黑" panose="020B0503020204020204" pitchFamily="34" charset="-122"/>
              <a:ea typeface="微软雅黑" panose="020B0503020204020204" pitchFamily="34" charset="-122"/>
            </a:endParaRPr>
          </a:p>
        </p:txBody>
      </p:sp>
      <p:cxnSp>
        <p:nvCxnSpPr>
          <p:cNvPr id="43" name="直接连接符 42"/>
          <p:cNvCxnSpPr>
            <a:stCxn id="6" idx="3"/>
          </p:cNvCxnSpPr>
          <p:nvPr/>
        </p:nvCxnSpPr>
        <p:spPr>
          <a:xfrm flipH="1">
            <a:off x="5833110" y="4958715"/>
            <a:ext cx="255270" cy="82550"/>
          </a:xfrm>
          <a:prstGeom prst="line">
            <a:avLst/>
          </a:prstGeom>
          <a:ln w="2857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45" name="文本框 44"/>
          <p:cNvSpPr txBox="1"/>
          <p:nvPr/>
        </p:nvSpPr>
        <p:spPr>
          <a:xfrm>
            <a:off x="9420225" y="2361565"/>
            <a:ext cx="992505" cy="64516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众智联</a:t>
            </a:r>
            <a:r>
              <a:rPr lang="en-US" altLang="zh-CN"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en-US" altLang="zh-CN" dirty="0" smtClean="0">
                <a:sym typeface="+mn-ea"/>
              </a:rPr>
              <a:t>5.3 </a:t>
            </a:r>
            <a:r>
              <a:rPr lang="zh-CN" altLang="en-US" dirty="0" smtClean="0">
                <a:sym typeface="+mn-ea"/>
              </a:rPr>
              <a:t>社会</a:t>
            </a:r>
            <a:r>
              <a:rPr dirty="0" smtClean="0">
                <a:sym typeface="+mn-ea"/>
              </a:rPr>
              <a:t>效益</a:t>
            </a:r>
            <a:endParaRPr lang="zh-CN" altLang="en-US" dirty="0"/>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sp>
        <p:nvSpPr>
          <p:cNvPr id="27" name="矩形 26"/>
          <p:cNvSpPr/>
          <p:nvPr/>
        </p:nvSpPr>
        <p:spPr>
          <a:xfrm>
            <a:off x="766232" y="1062127"/>
            <a:ext cx="10657184" cy="4523105"/>
          </a:xfrm>
          <a:prstGeom prst="rect">
            <a:avLst/>
          </a:prstGeom>
        </p:spPr>
        <p:txBody>
          <a:bodyPr wrap="square">
            <a:spAutoFit/>
          </a:bodyPr>
          <a:lstStyle/>
          <a:p>
            <a:pPr marL="342900" indent="-342900">
              <a:lnSpc>
                <a:spcPct val="150000"/>
              </a:lnSpc>
              <a:buFont typeface="Wingdings" panose="05000000000000000000" pitchFamily="2" charset="2"/>
              <a:buChar char="u"/>
            </a:pPr>
            <a:r>
              <a:rPr lang="zh-CN" altLang="en-US" sz="2400" b="1" dirty="0" smtClean="0">
                <a:latin typeface="微软雅黑" panose="020B0503020204020204" pitchFamily="34" charset="-122"/>
                <a:ea typeface="微软雅黑" panose="020B0503020204020204" pitchFamily="34" charset="-122"/>
              </a:rPr>
              <a:t>打造系列产业互联网总部平台，为成员企业降本增</a:t>
            </a:r>
            <a:r>
              <a:rPr lang="zh-CN" altLang="en-US" sz="2400" b="1" dirty="0">
                <a:latin typeface="微软雅黑" panose="020B0503020204020204" pitchFamily="34" charset="-122"/>
                <a:ea typeface="微软雅黑" panose="020B0503020204020204" pitchFamily="34" charset="-122"/>
              </a:rPr>
              <a:t>效</a:t>
            </a:r>
            <a:r>
              <a:rPr lang="zh-CN" altLang="en-US" sz="2400" b="1" dirty="0" smtClean="0">
                <a:latin typeface="微软雅黑" panose="020B0503020204020204" pitchFamily="34" charset="-122"/>
                <a:ea typeface="微软雅黑" panose="020B0503020204020204" pitchFamily="34" charset="-122"/>
              </a:rPr>
              <a:t>，社会经济效应溢出巨大，形</a:t>
            </a:r>
            <a:r>
              <a:rPr lang="zh-CN" altLang="en-US" sz="2400" b="1" dirty="0">
                <a:latin typeface="微软雅黑" panose="020B0503020204020204" pitchFamily="34" charset="-122"/>
                <a:ea typeface="微软雅黑" panose="020B0503020204020204" pitchFamily="34" charset="-122"/>
              </a:rPr>
              <a:t>成产业凝聚力和稳定的税</a:t>
            </a:r>
            <a:r>
              <a:rPr lang="zh-CN" altLang="en-US" sz="2400" b="1" dirty="0" smtClean="0">
                <a:latin typeface="微软雅黑" panose="020B0503020204020204" pitchFamily="34" charset="-122"/>
                <a:ea typeface="微软雅黑" panose="020B0503020204020204" pitchFamily="34" charset="-122"/>
              </a:rPr>
              <a:t>源。</a:t>
            </a:r>
            <a:endParaRPr lang="en-US" altLang="zh-CN" sz="2400" b="1" dirty="0" smtClean="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zh-CN" sz="2400" b="1" dirty="0">
                <a:latin typeface="微软雅黑" panose="020B0503020204020204" pitchFamily="34" charset="-122"/>
                <a:ea typeface="微软雅黑" panose="020B0503020204020204" pitchFamily="34" charset="-122"/>
              </a:rPr>
              <a:t>打造特色产业互联网总部经济的标杆项目，为长三角特色传统产业转型升</a:t>
            </a:r>
            <a:r>
              <a:rPr lang="zh-CN" altLang="zh-CN" sz="2400" b="1" dirty="0" smtClean="0">
                <a:latin typeface="微软雅黑" panose="020B0503020204020204" pitchFamily="34" charset="-122"/>
                <a:ea typeface="微软雅黑" panose="020B0503020204020204" pitchFamily="34" charset="-122"/>
              </a:rPr>
              <a:t>级提</a:t>
            </a:r>
            <a:r>
              <a:rPr lang="zh-CN" altLang="zh-CN" sz="2400" b="1" dirty="0">
                <a:latin typeface="微软雅黑" panose="020B0503020204020204" pitchFamily="34" charset="-122"/>
                <a:ea typeface="微软雅黑" panose="020B0503020204020204" pitchFamily="34" charset="-122"/>
              </a:rPr>
              <a:t>供样板，</a:t>
            </a:r>
            <a:r>
              <a:rPr lang="zh-CN" altLang="zh-CN" sz="2400" b="1" dirty="0" smtClean="0">
                <a:latin typeface="微软雅黑" panose="020B0503020204020204" pitchFamily="34" charset="-122"/>
                <a:ea typeface="微软雅黑" panose="020B0503020204020204" pitchFamily="34" charset="-122"/>
              </a:rPr>
              <a:t>为供</a:t>
            </a:r>
            <a:r>
              <a:rPr lang="zh-CN" altLang="zh-CN" sz="2400" b="1" dirty="0">
                <a:latin typeface="微软雅黑" panose="020B0503020204020204" pitchFamily="34" charset="-122"/>
                <a:ea typeface="微软雅黑" panose="020B0503020204020204" pitchFamily="34" charset="-122"/>
              </a:rPr>
              <a:t>给侧结构改革积累经验</a:t>
            </a:r>
            <a:r>
              <a:rPr lang="zh-CN" altLang="zh-CN"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zh-CN" sz="2400" b="1" dirty="0">
                <a:latin typeface="微软雅黑" panose="020B0503020204020204" pitchFamily="34" charset="-122"/>
                <a:ea typeface="微软雅黑" panose="020B0503020204020204" pitchFamily="34" charset="-122"/>
              </a:rPr>
              <a:t>通过产业互联网平台形成透明的行业环境，形成有序的市</a:t>
            </a:r>
            <a:r>
              <a:rPr lang="zh-CN" altLang="zh-CN" sz="2400" b="1" dirty="0" smtClean="0">
                <a:latin typeface="微软雅黑" panose="020B0503020204020204" pitchFamily="34" charset="-122"/>
                <a:ea typeface="微软雅黑" panose="020B0503020204020204" pitchFamily="34" charset="-122"/>
              </a:rPr>
              <a:t>场</a:t>
            </a:r>
            <a:r>
              <a:rPr lang="zh-CN" altLang="en-US" sz="2400" b="1" dirty="0" smtClean="0">
                <a:latin typeface="微软雅黑" panose="020B0503020204020204" pitchFamily="34" charset="-122"/>
                <a:ea typeface="微软雅黑" panose="020B0503020204020204" pitchFamily="34" charset="-122"/>
              </a:rPr>
              <a:t>，有利于整个行业的健康发展，</a:t>
            </a:r>
            <a:r>
              <a:rPr lang="zh-CN" altLang="zh-CN" sz="2400" b="1" dirty="0" smtClean="0">
                <a:latin typeface="微软雅黑" panose="020B0503020204020204" pitchFamily="34" charset="-122"/>
                <a:ea typeface="微软雅黑" panose="020B0503020204020204" pitchFamily="34" charset="-122"/>
              </a:rPr>
              <a:t>有</a:t>
            </a:r>
            <a:r>
              <a:rPr lang="zh-CN" altLang="zh-CN" sz="2400" b="1" dirty="0">
                <a:latin typeface="微软雅黑" panose="020B0503020204020204" pitchFamily="34" charset="-122"/>
                <a:ea typeface="微软雅黑" panose="020B0503020204020204" pitchFamily="34" charset="-122"/>
              </a:rPr>
              <a:t>利于政府的市场监</a:t>
            </a:r>
            <a:r>
              <a:rPr lang="zh-CN" altLang="zh-CN" sz="2400" b="1" dirty="0" smtClean="0">
                <a:latin typeface="微软雅黑" panose="020B0503020204020204" pitchFamily="34" charset="-122"/>
                <a:ea typeface="微软雅黑" panose="020B0503020204020204" pitchFamily="34" charset="-122"/>
              </a:rPr>
              <a:t>管</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400" b="1" dirty="0">
                <a:latin typeface="微软雅黑" panose="020B0503020204020204" pitchFamily="34" charset="-122"/>
                <a:ea typeface="微软雅黑" panose="020B0503020204020204" pitchFamily="34" charset="-122"/>
              </a:rPr>
              <a:t>通</a:t>
            </a:r>
            <a:r>
              <a:rPr lang="zh-CN" altLang="en-US" sz="2400" b="1" dirty="0" smtClean="0">
                <a:latin typeface="微软雅黑" panose="020B0503020204020204" pitchFamily="34" charset="-122"/>
                <a:ea typeface="微软雅黑" panose="020B0503020204020204" pitchFamily="34" charset="-122"/>
              </a:rPr>
              <a:t>过</a:t>
            </a:r>
            <a:r>
              <a:rPr lang="zh-CN" altLang="zh-CN" sz="2400" b="1" dirty="0">
                <a:latin typeface="微软雅黑" panose="020B0503020204020204" pitchFamily="34" charset="-122"/>
                <a:ea typeface="微软雅黑" panose="020B0503020204020204" pitchFamily="34" charset="-122"/>
              </a:rPr>
              <a:t>产业互联网</a:t>
            </a:r>
            <a:r>
              <a:rPr lang="zh-CN" altLang="en-US" sz="2400" b="1" dirty="0" smtClean="0">
                <a:latin typeface="微软雅黑" panose="020B0503020204020204" pitchFamily="34" charset="-122"/>
                <a:ea typeface="微软雅黑" panose="020B0503020204020204" pitchFamily="34" charset="-122"/>
              </a:rPr>
              <a:t>平</a:t>
            </a:r>
            <a:r>
              <a:rPr lang="zh-CN" altLang="en-US" sz="2400" b="1" dirty="0">
                <a:latin typeface="微软雅黑" panose="020B0503020204020204" pitchFamily="34" charset="-122"/>
                <a:ea typeface="微软雅黑" panose="020B0503020204020204" pitchFamily="34" charset="-122"/>
              </a:rPr>
              <a:t>台巨大的吸引力，打</a:t>
            </a:r>
            <a:r>
              <a:rPr lang="zh-CN" altLang="en-US" sz="2400" b="1" dirty="0" smtClean="0">
                <a:latin typeface="微软雅黑" panose="020B0503020204020204" pitchFamily="34" charset="-122"/>
                <a:ea typeface="微软雅黑" panose="020B0503020204020204" pitchFamily="34" charset="-122"/>
              </a:rPr>
              <a:t>造细分行</a:t>
            </a:r>
            <a:r>
              <a:rPr lang="zh-CN" altLang="en-US" sz="2400" b="1" dirty="0">
                <a:latin typeface="微软雅黑" panose="020B0503020204020204" pitchFamily="34" charset="-122"/>
                <a:ea typeface="微软雅黑" panose="020B0503020204020204" pitchFamily="34" charset="-122"/>
              </a:rPr>
              <a:t>业的“阿里巴巴”，系统化实</a:t>
            </a:r>
            <a:r>
              <a:rPr lang="zh-CN" altLang="en-US" sz="2400" b="1" dirty="0" smtClean="0">
                <a:latin typeface="微软雅黑" panose="020B0503020204020204" pitchFamily="34" charset="-122"/>
                <a:ea typeface="微软雅黑" panose="020B0503020204020204" pitchFamily="34" charset="-122"/>
              </a:rPr>
              <a:t>现产</a:t>
            </a:r>
            <a:r>
              <a:rPr lang="zh-CN" altLang="en-US" sz="2400" b="1" dirty="0">
                <a:latin typeface="微软雅黑" panose="020B0503020204020204" pitchFamily="34" charset="-122"/>
                <a:ea typeface="微软雅黑" panose="020B0503020204020204" pitchFamily="34" charset="-122"/>
              </a:rPr>
              <a:t>业链的招商引资，提升区域的产业竞争力。</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en-US" altLang="zh-CN"/>
              <a:t>3.3 </a:t>
            </a:r>
            <a:r>
              <a:t>项目选址</a:t>
            </a:r>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grpSp>
        <p:nvGrpSpPr>
          <p:cNvPr id="7" name="组合 6"/>
          <p:cNvGrpSpPr/>
          <p:nvPr/>
        </p:nvGrpSpPr>
        <p:grpSpPr>
          <a:xfrm>
            <a:off x="1212850" y="1069340"/>
            <a:ext cx="9994265" cy="5481955"/>
            <a:chOff x="1920" y="2009"/>
            <a:chExt cx="15739" cy="8633"/>
          </a:xfrm>
        </p:grpSpPr>
        <p:pic>
          <p:nvPicPr>
            <p:cNvPr id="10" name="图片 9"/>
            <p:cNvPicPr>
              <a:picLocks noChangeAspect="1"/>
            </p:cNvPicPr>
            <p:nvPr/>
          </p:nvPicPr>
          <p:blipFill>
            <a:blip r:embed="rId1"/>
            <a:stretch>
              <a:fillRect/>
            </a:stretch>
          </p:blipFill>
          <p:spPr>
            <a:xfrm>
              <a:off x="1920" y="4940"/>
              <a:ext cx="7695" cy="5702"/>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8" y="2009"/>
              <a:ext cx="5791" cy="7951"/>
            </a:xfrm>
            <a:prstGeom prst="rect">
              <a:avLst/>
            </a:prstGeom>
          </p:spPr>
        </p:pic>
      </p:grpSp>
      <p:sp>
        <p:nvSpPr>
          <p:cNvPr id="13" name="矩形 12"/>
          <p:cNvSpPr/>
          <p:nvPr/>
        </p:nvSpPr>
        <p:spPr>
          <a:xfrm>
            <a:off x="730801" y="839317"/>
            <a:ext cx="6309652" cy="2168525"/>
          </a:xfrm>
          <a:prstGeom prst="rect">
            <a:avLst/>
          </a:prstGeom>
        </p:spPr>
        <p:txBody>
          <a:bodyPr wrap="square">
            <a:spAutoFit/>
          </a:bodyPr>
          <a:p>
            <a:pPr lvl="0">
              <a:lnSpc>
                <a:spcPct val="150000"/>
              </a:lnSpc>
              <a:buFont typeface="Wingdings" panose="05000000000000000000" pitchFamily="2" charset="2"/>
              <a:buChar char="u"/>
            </a:pPr>
            <a:r>
              <a:rPr sz="1800" dirty="0" smtClean="0"/>
              <a:t>本项目位于</a:t>
            </a:r>
            <a:r>
              <a:rPr dirty="0" smtClean="0"/>
              <a:t>环杭州湾创新中心</a:t>
            </a:r>
            <a:r>
              <a:rPr lang="zh-CN" dirty="0" smtClean="0"/>
              <a:t>。环创中心</a:t>
            </a:r>
            <a:r>
              <a:rPr dirty="0" smtClean="0"/>
              <a:t>位于慈溪中心城区东北部，位于慈溪文化商务区核心区，</a:t>
            </a:r>
            <a:r>
              <a:rPr lang="zh-CN" dirty="0" smtClean="0"/>
              <a:t>与科教园区毗邻，</a:t>
            </a:r>
            <a:r>
              <a:rPr dirty="0" smtClean="0"/>
              <a:t>具备良好的区域交通条件、完善的城市基础设施建设和优良的生态景观优势，是各类创新要素的集聚中心，</a:t>
            </a:r>
            <a:r>
              <a:rPr lang="zh-CN" dirty="0" smtClean="0"/>
              <a:t>是</a:t>
            </a:r>
            <a:r>
              <a:rPr dirty="0" smtClean="0"/>
              <a:t>“</a:t>
            </a:r>
            <a:r>
              <a:rPr lang="zh-CN" dirty="0" smtClean="0"/>
              <a:t>蓝源</a:t>
            </a:r>
            <a:r>
              <a:rPr lang="zh-CN" dirty="0" smtClean="0"/>
              <a:t>产业互联网总部基地</a:t>
            </a:r>
            <a:r>
              <a:rPr dirty="0" smtClean="0"/>
              <a:t>”</a:t>
            </a:r>
            <a:r>
              <a:rPr lang="zh-CN" dirty="0" smtClean="0"/>
              <a:t>打造的不二之地</a:t>
            </a:r>
            <a:r>
              <a:rPr dirty="0" smtClean="0"/>
              <a:t>。</a:t>
            </a:r>
            <a:endParaRP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en-US" altLang="zh-CN" dirty="0" smtClean="0"/>
              <a:t>3.7 </a:t>
            </a:r>
            <a:r>
              <a:rPr lang="zh-CN" altLang="en-US" dirty="0" smtClean="0"/>
              <a:t>产</a:t>
            </a:r>
            <a:r>
              <a:rPr lang="zh-CN" altLang="en-US" dirty="0"/>
              <a:t>业总部基</a:t>
            </a:r>
            <a:r>
              <a:rPr lang="zh-CN" altLang="en-US" dirty="0" smtClean="0"/>
              <a:t>地</a:t>
            </a:r>
            <a:r>
              <a:rPr lang="zh-CN" altLang="en-US" dirty="0"/>
              <a:t>概</a:t>
            </a:r>
            <a:r>
              <a:rPr lang="zh-CN" altLang="en-US" dirty="0" smtClean="0"/>
              <a:t>念方案</a:t>
            </a:r>
            <a:endParaRPr lang="zh-CN" altLang="en-US" dirty="0"/>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sp>
        <p:nvSpPr>
          <p:cNvPr id="14" name="矩形 13"/>
          <p:cNvSpPr/>
          <p:nvPr/>
        </p:nvSpPr>
        <p:spPr>
          <a:xfrm>
            <a:off x="6216650" y="2119630"/>
            <a:ext cx="5638800" cy="2168525"/>
          </a:xfrm>
          <a:prstGeom prst="rect">
            <a:avLst/>
          </a:prstGeom>
          <a:solidFill>
            <a:schemeClr val="accent5">
              <a:lumMod val="20000"/>
              <a:lumOff val="80000"/>
            </a:schemeClr>
          </a:solidFill>
        </p:spPr>
        <p:txBody>
          <a:bodyPr wrap="square">
            <a:spAutoFit/>
          </a:bodyPr>
          <a:lstStyle/>
          <a:p>
            <a:pPr defTabSz="410845">
              <a:lnSpc>
                <a:spcPct val="150000"/>
              </a:lnSpc>
            </a:pPr>
            <a:r>
              <a:rPr lang="zh-CN" altLang="en-US" b="1" dirty="0" smtClean="0"/>
              <a:t>      产</a:t>
            </a:r>
            <a:r>
              <a:rPr lang="zh-CN" altLang="en-US" b="1" dirty="0"/>
              <a:t>业总部基地</a:t>
            </a:r>
            <a:r>
              <a:rPr lang="zh-CN" altLang="en-US" b="1" dirty="0" smtClean="0"/>
              <a:t>：</a:t>
            </a:r>
            <a:r>
              <a:rPr lang="zh-CN" altLang="en-US" dirty="0">
                <a:latin typeface="微软雅黑" panose="020B0503020204020204" pitchFamily="34" charset="-122"/>
                <a:ea typeface="微软雅黑" panose="020B0503020204020204" pitchFamily="34" charset="-122"/>
                <a:sym typeface="+mn-ea"/>
              </a:rPr>
              <a:t>地上总建筑面积约</a:t>
            </a:r>
            <a:r>
              <a:rPr lang="zh-CN" altLang="en-US" b="1" dirty="0">
                <a:solidFill>
                  <a:srgbClr val="C00000"/>
                </a:solidFill>
                <a:latin typeface="微软雅黑" panose="020B0503020204020204" pitchFamily="34" charset="-122"/>
                <a:ea typeface="微软雅黑" panose="020B0503020204020204" pitchFamily="34" charset="-122"/>
                <a:sym typeface="+mn-ea"/>
              </a:rPr>
              <a:t>100362</a:t>
            </a:r>
            <a:r>
              <a:rPr lang="zh-CN" altLang="en-US" dirty="0">
                <a:latin typeface="微软雅黑" panose="020B0503020204020204" pitchFamily="34" charset="-122"/>
                <a:ea typeface="微软雅黑" panose="020B0503020204020204" pitchFamily="34" charset="-122"/>
                <a:sym typeface="+mn-ea"/>
              </a:rPr>
              <a:t>平方，</a:t>
            </a:r>
            <a:r>
              <a:rPr lang="zh-CN" altLang="en-US" b="1" dirty="0">
                <a:solidFill>
                  <a:srgbClr val="C00000"/>
                </a:solidFill>
                <a:latin typeface="微软雅黑" panose="020B0503020204020204" pitchFamily="34" charset="-122"/>
                <a:ea typeface="微软雅黑" panose="020B0503020204020204" pitchFamily="34" charset="-122"/>
                <a:sym typeface="+mn-ea"/>
              </a:rPr>
              <a:t>各产业互联网共享服务平台综合办公区，与</a:t>
            </a:r>
            <a:r>
              <a:rPr lang="zh-CN" altLang="en-US" b="1" dirty="0">
                <a:solidFill>
                  <a:srgbClr val="C00000"/>
                </a:solidFill>
                <a:latin typeface="微软雅黑" panose="020B0503020204020204" pitchFamily="34" charset="-122"/>
                <a:ea typeface="微软雅黑" panose="020B0503020204020204" pitchFamily="34" charset="-122"/>
              </a:rPr>
              <a:t>各类第三方配套专业服务机构、研发机构综合办公区、人才公寓、</a:t>
            </a:r>
            <a:r>
              <a:rPr lang="zh-CN" altLang="en-US" b="1" dirty="0">
                <a:solidFill>
                  <a:srgbClr val="C00000"/>
                </a:solidFill>
                <a:latin typeface="微软雅黑" panose="020B0503020204020204" pitchFamily="34" charset="-122"/>
                <a:ea typeface="微软雅黑" panose="020B0503020204020204" pitchFamily="34" charset="-122"/>
                <a:sym typeface="Lantinghei SC Extralight"/>
              </a:rPr>
              <a:t>住宅配套区等</a:t>
            </a:r>
            <a:r>
              <a:rPr lang="zh-CN" altLang="en-US" dirty="0">
                <a:latin typeface="微软雅黑" panose="020B0503020204020204" pitchFamily="34" charset="-122"/>
                <a:ea typeface="微软雅黑" panose="020B0503020204020204" pitchFamily="34" charset="-122"/>
              </a:rPr>
              <a:t>，打造一个集工作、生活、娱乐、休闲等于一体的生态、节能</a:t>
            </a:r>
            <a:r>
              <a:rPr lang="zh-CN" altLang="en-US" dirty="0" smtClean="0">
                <a:latin typeface="微软雅黑" panose="020B0503020204020204" pitchFamily="34" charset="-122"/>
                <a:ea typeface="微软雅黑" panose="020B0503020204020204" pitchFamily="34" charset="-122"/>
              </a:rPr>
              <a:t>、绿化环境。</a:t>
            </a:r>
            <a:endParaRPr lang="en-US" altLang="zh-CN"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334645" y="1447165"/>
            <a:ext cx="5504180" cy="41084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pPr algn="l">
              <a:buClrTx/>
              <a:buSzTx/>
              <a:buFontTx/>
            </a:pPr>
            <a:r>
              <a:rPr lang="en-US" altLang="zh-CN" sz="3200" dirty="0" smtClean="0">
                <a:sym typeface="+mn-ea"/>
              </a:rPr>
              <a:t>4.1.4 </a:t>
            </a:r>
            <a:r>
              <a:rPr sz="3200" dirty="0" smtClean="0">
                <a:sym typeface="+mn-ea"/>
              </a:rPr>
              <a:t>长三角</a:t>
            </a:r>
            <a:r>
              <a:rPr lang="en-US" altLang="zh-CN" sz="3200" dirty="0" err="1">
                <a:sym typeface="+mn-ea"/>
              </a:rPr>
              <a:t>产业结构中存在的问题</a:t>
            </a:r>
            <a:endParaRPr lang="en-US" altLang="zh-CN" sz="3200" dirty="0"/>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graphicFrame>
        <p:nvGraphicFramePr>
          <p:cNvPr id="7" name="图示 6"/>
          <p:cNvGraphicFramePr/>
          <p:nvPr/>
        </p:nvGraphicFramePr>
        <p:xfrm>
          <a:off x="651510" y="1001395"/>
          <a:ext cx="10597515" cy="50025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en-US" altLang="zh-CN" dirty="0" smtClean="0"/>
              <a:t>4.2.2 </a:t>
            </a:r>
            <a:r>
              <a:rPr dirty="0"/>
              <a:t>六大驱动平台</a:t>
            </a:r>
            <a:endParaRPr dirty="0"/>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grpSp>
        <p:nvGrpSpPr>
          <p:cNvPr id="29" name="组合 28"/>
          <p:cNvGrpSpPr/>
          <p:nvPr/>
        </p:nvGrpSpPr>
        <p:grpSpPr>
          <a:xfrm>
            <a:off x="612775" y="1406525"/>
            <a:ext cx="10796905" cy="4660900"/>
            <a:chOff x="1423" y="2339"/>
            <a:chExt cx="17003" cy="7340"/>
          </a:xfrm>
        </p:grpSpPr>
        <p:sp>
          <p:nvSpPr>
            <p:cNvPr id="6" name="koppt-任意多边形"/>
            <p:cNvSpPr/>
            <p:nvPr/>
          </p:nvSpPr>
          <p:spPr bwMode="auto">
            <a:xfrm rot="21360000">
              <a:off x="10507" y="3414"/>
              <a:ext cx="1837" cy="3917"/>
            </a:xfrm>
            <a:custGeom>
              <a:avLst/>
              <a:gdLst>
                <a:gd name="T0" fmla="*/ 89 w 6408"/>
                <a:gd name="T1" fmla="*/ 13555 h 13673"/>
                <a:gd name="T2" fmla="*/ 225 w 6408"/>
                <a:gd name="T3" fmla="*/ 13477 h 13673"/>
                <a:gd name="T4" fmla="*/ 351 w 6408"/>
                <a:gd name="T5" fmla="*/ 13337 h 13673"/>
                <a:gd name="T6" fmla="*/ 506 w 6408"/>
                <a:gd name="T7" fmla="*/ 13062 h 13673"/>
                <a:gd name="T8" fmla="*/ 546 w 6408"/>
                <a:gd name="T9" fmla="*/ 12913 h 13673"/>
                <a:gd name="T10" fmla="*/ 552 w 6408"/>
                <a:gd name="T11" fmla="*/ 12601 h 13673"/>
                <a:gd name="T12" fmla="*/ 478 w 6408"/>
                <a:gd name="T13" fmla="*/ 12263 h 13673"/>
                <a:gd name="T14" fmla="*/ 265 w 6408"/>
                <a:gd name="T15" fmla="*/ 11703 h 13673"/>
                <a:gd name="T16" fmla="*/ 153 w 6408"/>
                <a:gd name="T17" fmla="*/ 11391 h 13673"/>
                <a:gd name="T18" fmla="*/ 75 w 6408"/>
                <a:gd name="T19" fmla="*/ 11064 h 13673"/>
                <a:gd name="T20" fmla="*/ 8 w 6408"/>
                <a:gd name="T21" fmla="*/ 10488 h 13673"/>
                <a:gd name="T22" fmla="*/ 7 w 6408"/>
                <a:gd name="T23" fmla="*/ 9911 h 13673"/>
                <a:gd name="T24" fmla="*/ 96 w 6408"/>
                <a:gd name="T25" fmla="*/ 9224 h 13673"/>
                <a:gd name="T26" fmla="*/ 289 w 6408"/>
                <a:gd name="T27" fmla="*/ 8563 h 13673"/>
                <a:gd name="T28" fmla="*/ 562 w 6408"/>
                <a:gd name="T29" fmla="*/ 7986 h 13673"/>
                <a:gd name="T30" fmla="*/ 746 w 6408"/>
                <a:gd name="T31" fmla="*/ 7695 h 13673"/>
                <a:gd name="T32" fmla="*/ 956 w 6408"/>
                <a:gd name="T33" fmla="*/ 7421 h 13673"/>
                <a:gd name="T34" fmla="*/ 1192 w 6408"/>
                <a:gd name="T35" fmla="*/ 7165 h 13673"/>
                <a:gd name="T36" fmla="*/ 2082 w 6408"/>
                <a:gd name="T37" fmla="*/ 6288 h 13673"/>
                <a:gd name="T38" fmla="*/ 2619 w 6408"/>
                <a:gd name="T39" fmla="*/ 5711 h 13673"/>
                <a:gd name="T40" fmla="*/ 3102 w 6408"/>
                <a:gd name="T41" fmla="*/ 5095 h 13673"/>
                <a:gd name="T42" fmla="*/ 3426 w 6408"/>
                <a:gd name="T43" fmla="*/ 4569 h 13673"/>
                <a:gd name="T44" fmla="*/ 3600 w 6408"/>
                <a:gd name="T45" fmla="*/ 4211 h 13673"/>
                <a:gd name="T46" fmla="*/ 3746 w 6408"/>
                <a:gd name="T47" fmla="*/ 3832 h 13673"/>
                <a:gd name="T48" fmla="*/ 3860 w 6408"/>
                <a:gd name="T49" fmla="*/ 3429 h 13673"/>
                <a:gd name="T50" fmla="*/ 3938 w 6408"/>
                <a:gd name="T51" fmla="*/ 2998 h 13673"/>
                <a:gd name="T52" fmla="*/ 3978 w 6408"/>
                <a:gd name="T53" fmla="*/ 2540 h 13673"/>
                <a:gd name="T54" fmla="*/ 3977 w 6408"/>
                <a:gd name="T55" fmla="*/ 2049 h 13673"/>
                <a:gd name="T56" fmla="*/ 3930 w 6408"/>
                <a:gd name="T57" fmla="*/ 1524 h 13673"/>
                <a:gd name="T58" fmla="*/ 3835 w 6408"/>
                <a:gd name="T59" fmla="*/ 962 h 13673"/>
                <a:gd name="T60" fmla="*/ 3689 w 6408"/>
                <a:gd name="T61" fmla="*/ 362 h 13673"/>
                <a:gd name="T62" fmla="*/ 3591 w 6408"/>
                <a:gd name="T63" fmla="*/ 26 h 13673"/>
                <a:gd name="T64" fmla="*/ 3703 w 6408"/>
                <a:gd name="T65" fmla="*/ 169 h 13673"/>
                <a:gd name="T66" fmla="*/ 3964 w 6408"/>
                <a:gd name="T67" fmla="*/ 419 h 13673"/>
                <a:gd name="T68" fmla="*/ 4304 w 6408"/>
                <a:gd name="T69" fmla="*/ 847 h 13673"/>
                <a:gd name="T70" fmla="*/ 4714 w 6408"/>
                <a:gd name="T71" fmla="*/ 1447 h 13673"/>
                <a:gd name="T72" fmla="*/ 5061 w 6408"/>
                <a:gd name="T73" fmla="*/ 2034 h 13673"/>
                <a:gd name="T74" fmla="*/ 5478 w 6408"/>
                <a:gd name="T75" fmla="*/ 2881 h 13673"/>
                <a:gd name="T76" fmla="*/ 5823 w 6408"/>
                <a:gd name="T77" fmla="*/ 3769 h 13673"/>
                <a:gd name="T78" fmla="*/ 6092 w 6408"/>
                <a:gd name="T79" fmla="*/ 4691 h 13673"/>
                <a:gd name="T80" fmla="*/ 6281 w 6408"/>
                <a:gd name="T81" fmla="*/ 5635 h 13673"/>
                <a:gd name="T82" fmla="*/ 6387 w 6408"/>
                <a:gd name="T83" fmla="*/ 6590 h 13673"/>
                <a:gd name="T84" fmla="*/ 6404 w 6408"/>
                <a:gd name="T85" fmla="*/ 7549 h 13673"/>
                <a:gd name="T86" fmla="*/ 6328 w 6408"/>
                <a:gd name="T87" fmla="*/ 8500 h 13673"/>
                <a:gd name="T88" fmla="*/ 6153 w 6408"/>
                <a:gd name="T89" fmla="*/ 9434 h 13673"/>
                <a:gd name="T90" fmla="*/ 5922 w 6408"/>
                <a:gd name="T91" fmla="*/ 10213 h 13673"/>
                <a:gd name="T92" fmla="*/ 5749 w 6408"/>
                <a:gd name="T93" fmla="*/ 10654 h 13673"/>
                <a:gd name="T94" fmla="*/ 5543 w 6408"/>
                <a:gd name="T95" fmla="*/ 11078 h 13673"/>
                <a:gd name="T96" fmla="*/ 5306 w 6408"/>
                <a:gd name="T97" fmla="*/ 11482 h 13673"/>
                <a:gd name="T98" fmla="*/ 5037 w 6408"/>
                <a:gd name="T99" fmla="*/ 11863 h 13673"/>
                <a:gd name="T100" fmla="*/ 4736 w 6408"/>
                <a:gd name="T101" fmla="*/ 12217 h 13673"/>
                <a:gd name="T102" fmla="*/ 4404 w 6408"/>
                <a:gd name="T103" fmla="*/ 12542 h 13673"/>
                <a:gd name="T104" fmla="*/ 4041 w 6408"/>
                <a:gd name="T105" fmla="*/ 12834 h 13673"/>
                <a:gd name="T106" fmla="*/ 3646 w 6408"/>
                <a:gd name="T107" fmla="*/ 13088 h 13673"/>
                <a:gd name="T108" fmla="*/ 3221 w 6408"/>
                <a:gd name="T109" fmla="*/ 13303 h 13673"/>
                <a:gd name="T110" fmla="*/ 2923 w 6408"/>
                <a:gd name="T111" fmla="*/ 13421 h 13673"/>
                <a:gd name="T112" fmla="*/ 2397 w 6408"/>
                <a:gd name="T113" fmla="*/ 13567 h 13673"/>
                <a:gd name="T114" fmla="*/ 1714 w 6408"/>
                <a:gd name="T115" fmla="*/ 13659 h 13673"/>
                <a:gd name="T116" fmla="*/ 1021 w 6408"/>
                <a:gd name="T117" fmla="*/ 13664 h 13673"/>
                <a:gd name="T118" fmla="*/ 327 w 6408"/>
                <a:gd name="T119" fmla="*/ 13601 h 1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lnTo>
                    <a:pt x="32" y="13558"/>
                  </a:lnTo>
                  <a:close/>
                </a:path>
              </a:pathLst>
            </a:custGeom>
            <a:solidFill>
              <a:srgbClr val="002060"/>
            </a:solidFill>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US" dirty="0">
                <a:solidFill>
                  <a:prstClr val="black"/>
                </a:solidFill>
              </a:endParaRPr>
            </a:p>
          </p:txBody>
        </p:sp>
        <p:sp>
          <p:nvSpPr>
            <p:cNvPr id="7" name="koppt-任意多边形"/>
            <p:cNvSpPr/>
            <p:nvPr/>
          </p:nvSpPr>
          <p:spPr bwMode="auto">
            <a:xfrm rot="900000">
              <a:off x="7284" y="6991"/>
              <a:ext cx="4009" cy="1717"/>
            </a:xfrm>
            <a:custGeom>
              <a:avLst/>
              <a:gdLst>
                <a:gd name="T0" fmla="*/ 18 w 14013"/>
                <a:gd name="T1" fmla="*/ 1202 h 5897"/>
                <a:gd name="T2" fmla="*/ 131 w 14013"/>
                <a:gd name="T3" fmla="*/ 1311 h 5897"/>
                <a:gd name="T4" fmla="*/ 301 w 14013"/>
                <a:gd name="T5" fmla="*/ 1392 h 5897"/>
                <a:gd name="T6" fmla="*/ 608 w 14013"/>
                <a:gd name="T7" fmla="*/ 1466 h 5897"/>
                <a:gd name="T8" fmla="*/ 761 w 14013"/>
                <a:gd name="T9" fmla="*/ 1463 h 5897"/>
                <a:gd name="T10" fmla="*/ 1064 w 14013"/>
                <a:gd name="T11" fmla="*/ 1383 h 5897"/>
                <a:gd name="T12" fmla="*/ 1368 w 14013"/>
                <a:gd name="T13" fmla="*/ 1218 h 5897"/>
                <a:gd name="T14" fmla="*/ 1848 w 14013"/>
                <a:gd name="T15" fmla="*/ 859 h 5897"/>
                <a:gd name="T16" fmla="*/ 2117 w 14013"/>
                <a:gd name="T17" fmla="*/ 666 h 5897"/>
                <a:gd name="T18" fmla="*/ 2409 w 14013"/>
                <a:gd name="T19" fmla="*/ 500 h 5897"/>
                <a:gd name="T20" fmla="*/ 2945 w 14013"/>
                <a:gd name="T21" fmla="*/ 276 h 5897"/>
                <a:gd name="T22" fmla="*/ 3500 w 14013"/>
                <a:gd name="T23" fmla="*/ 116 h 5897"/>
                <a:gd name="T24" fmla="*/ 4184 w 14013"/>
                <a:gd name="T25" fmla="*/ 12 h 5897"/>
                <a:gd name="T26" fmla="*/ 4873 w 14013"/>
                <a:gd name="T27" fmla="*/ 15 h 5897"/>
                <a:gd name="T28" fmla="*/ 5502 w 14013"/>
                <a:gd name="T29" fmla="*/ 118 h 5897"/>
                <a:gd name="T30" fmla="*/ 5832 w 14013"/>
                <a:gd name="T31" fmla="*/ 213 h 5897"/>
                <a:gd name="T32" fmla="*/ 6154 w 14013"/>
                <a:gd name="T33" fmla="*/ 340 h 5897"/>
                <a:gd name="T34" fmla="*/ 6466 w 14013"/>
                <a:gd name="T35" fmla="*/ 496 h 5897"/>
                <a:gd name="T36" fmla="*/ 7554 w 14013"/>
                <a:gd name="T37" fmla="*/ 1110 h 5897"/>
                <a:gd name="T38" fmla="*/ 8258 w 14013"/>
                <a:gd name="T39" fmla="*/ 1466 h 5897"/>
                <a:gd name="T40" fmla="*/ 8983 w 14013"/>
                <a:gd name="T41" fmla="*/ 1760 h 5897"/>
                <a:gd name="T42" fmla="*/ 9578 w 14013"/>
                <a:gd name="T43" fmla="*/ 1926 h 5897"/>
                <a:gd name="T44" fmla="*/ 9970 w 14013"/>
                <a:gd name="T45" fmla="*/ 1994 h 5897"/>
                <a:gd name="T46" fmla="*/ 10375 w 14013"/>
                <a:gd name="T47" fmla="*/ 2030 h 5897"/>
                <a:gd name="T48" fmla="*/ 10795 w 14013"/>
                <a:gd name="T49" fmla="*/ 2028 h 5897"/>
                <a:gd name="T50" fmla="*/ 11229 w 14013"/>
                <a:gd name="T51" fmla="*/ 1984 h 5897"/>
                <a:gd name="T52" fmla="*/ 11682 w 14013"/>
                <a:gd name="T53" fmla="*/ 1897 h 5897"/>
                <a:gd name="T54" fmla="*/ 12153 w 14013"/>
                <a:gd name="T55" fmla="*/ 1759 h 5897"/>
                <a:gd name="T56" fmla="*/ 12645 w 14013"/>
                <a:gd name="T57" fmla="*/ 1569 h 5897"/>
                <a:gd name="T58" fmla="*/ 13158 w 14013"/>
                <a:gd name="T59" fmla="*/ 1323 h 5897"/>
                <a:gd name="T60" fmla="*/ 13695 w 14013"/>
                <a:gd name="T61" fmla="*/ 1016 h 5897"/>
                <a:gd name="T62" fmla="*/ 13991 w 14013"/>
                <a:gd name="T63" fmla="*/ 830 h 5897"/>
                <a:gd name="T64" fmla="*/ 13883 w 14013"/>
                <a:gd name="T65" fmla="*/ 977 h 5897"/>
                <a:gd name="T66" fmla="*/ 13716 w 14013"/>
                <a:gd name="T67" fmla="*/ 1296 h 5897"/>
                <a:gd name="T68" fmla="*/ 13398 w 14013"/>
                <a:gd name="T69" fmla="*/ 1742 h 5897"/>
                <a:gd name="T70" fmla="*/ 12936 w 14013"/>
                <a:gd name="T71" fmla="*/ 2302 h 5897"/>
                <a:gd name="T72" fmla="*/ 12467 w 14013"/>
                <a:gd name="T73" fmla="*/ 2797 h 5897"/>
                <a:gd name="T74" fmla="*/ 11768 w 14013"/>
                <a:gd name="T75" fmla="*/ 3430 h 5897"/>
                <a:gd name="T76" fmla="*/ 11009 w 14013"/>
                <a:gd name="T77" fmla="*/ 4009 h 5897"/>
                <a:gd name="T78" fmla="*/ 10197 w 14013"/>
                <a:gd name="T79" fmla="*/ 4521 h 5897"/>
                <a:gd name="T80" fmla="*/ 9343 w 14013"/>
                <a:gd name="T81" fmla="*/ 4965 h 5897"/>
                <a:gd name="T82" fmla="*/ 8453 w 14013"/>
                <a:gd name="T83" fmla="*/ 5330 h 5897"/>
                <a:gd name="T84" fmla="*/ 7536 w 14013"/>
                <a:gd name="T85" fmla="*/ 5610 h 5897"/>
                <a:gd name="T86" fmla="*/ 6601 w 14013"/>
                <a:gd name="T87" fmla="*/ 5799 h 5897"/>
                <a:gd name="T88" fmla="*/ 5655 w 14013"/>
                <a:gd name="T89" fmla="*/ 5890 h 5897"/>
                <a:gd name="T90" fmla="*/ 4843 w 14013"/>
                <a:gd name="T91" fmla="*/ 5884 h 5897"/>
                <a:gd name="T92" fmla="*/ 4371 w 14013"/>
                <a:gd name="T93" fmla="*/ 5840 h 5897"/>
                <a:gd name="T94" fmla="*/ 3906 w 14013"/>
                <a:gd name="T95" fmla="*/ 5759 h 5897"/>
                <a:gd name="T96" fmla="*/ 3452 w 14013"/>
                <a:gd name="T97" fmla="*/ 5643 h 5897"/>
                <a:gd name="T98" fmla="*/ 3011 w 14013"/>
                <a:gd name="T99" fmla="*/ 5489 h 5897"/>
                <a:gd name="T100" fmla="*/ 2588 w 14013"/>
                <a:gd name="T101" fmla="*/ 5298 h 5897"/>
                <a:gd name="T102" fmla="*/ 2185 w 14013"/>
                <a:gd name="T103" fmla="*/ 5068 h 5897"/>
                <a:gd name="T104" fmla="*/ 1804 w 14013"/>
                <a:gd name="T105" fmla="*/ 4800 h 5897"/>
                <a:gd name="T106" fmla="*/ 1450 w 14013"/>
                <a:gd name="T107" fmla="*/ 4491 h 5897"/>
                <a:gd name="T108" fmla="*/ 1126 w 14013"/>
                <a:gd name="T109" fmla="*/ 4142 h 5897"/>
                <a:gd name="T110" fmla="*/ 930 w 14013"/>
                <a:gd name="T111" fmla="*/ 3888 h 5897"/>
                <a:gd name="T112" fmla="*/ 645 w 14013"/>
                <a:gd name="T113" fmla="*/ 3423 h 5897"/>
                <a:gd name="T114" fmla="*/ 367 w 14013"/>
                <a:gd name="T115" fmla="*/ 2792 h 5897"/>
                <a:gd name="T116" fmla="*/ 171 w 14013"/>
                <a:gd name="T117" fmla="*/ 2128 h 5897"/>
                <a:gd name="T118" fmla="*/ 40 w 14013"/>
                <a:gd name="T119" fmla="*/ 144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lnTo>
                    <a:pt x="0" y="1148"/>
                  </a:lnTo>
                  <a:close/>
                </a:path>
              </a:pathLst>
            </a:custGeom>
            <a:solidFill>
              <a:srgbClr val="002060"/>
            </a:solidFill>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pPr algn="ctr"/>
              <a:endParaRPr lang="zh-CN" altLang="en-US" dirty="0"/>
            </a:p>
          </p:txBody>
        </p:sp>
        <p:sp>
          <p:nvSpPr>
            <p:cNvPr id="9" name="koppt-任意多边形"/>
            <p:cNvSpPr/>
            <p:nvPr/>
          </p:nvSpPr>
          <p:spPr bwMode="auto">
            <a:xfrm rot="420000">
              <a:off x="6159" y="4536"/>
              <a:ext cx="2387" cy="3710"/>
            </a:xfrm>
            <a:custGeom>
              <a:avLst/>
              <a:gdLst>
                <a:gd name="T0" fmla="*/ 2920 w 8330"/>
                <a:gd name="T1" fmla="*/ 36 h 12948"/>
                <a:gd name="T2" fmla="*/ 2859 w 8330"/>
                <a:gd name="T3" fmla="*/ 180 h 12948"/>
                <a:gd name="T4" fmla="*/ 2844 w 8330"/>
                <a:gd name="T5" fmla="*/ 369 h 12948"/>
                <a:gd name="T6" fmla="*/ 2885 w 8330"/>
                <a:gd name="T7" fmla="*/ 682 h 12948"/>
                <a:gd name="T8" fmla="*/ 2944 w 8330"/>
                <a:gd name="T9" fmla="*/ 823 h 12948"/>
                <a:gd name="T10" fmla="*/ 3128 w 8330"/>
                <a:gd name="T11" fmla="*/ 1077 h 12948"/>
                <a:gd name="T12" fmla="*/ 3391 w 8330"/>
                <a:gd name="T13" fmla="*/ 1301 h 12948"/>
                <a:gd name="T14" fmla="*/ 3900 w 8330"/>
                <a:gd name="T15" fmla="*/ 1619 h 12948"/>
                <a:gd name="T16" fmla="*/ 4176 w 8330"/>
                <a:gd name="T17" fmla="*/ 1801 h 12948"/>
                <a:gd name="T18" fmla="*/ 4437 w 8330"/>
                <a:gd name="T19" fmla="*/ 2013 h 12948"/>
                <a:gd name="T20" fmla="*/ 4839 w 8330"/>
                <a:gd name="T21" fmla="*/ 2431 h 12948"/>
                <a:gd name="T22" fmla="*/ 5188 w 8330"/>
                <a:gd name="T23" fmla="*/ 2891 h 12948"/>
                <a:gd name="T24" fmla="*/ 5532 w 8330"/>
                <a:gd name="T25" fmla="*/ 3492 h 12948"/>
                <a:gd name="T26" fmla="*/ 5777 w 8330"/>
                <a:gd name="T27" fmla="*/ 4135 h 12948"/>
                <a:gd name="T28" fmla="*/ 5909 w 8330"/>
                <a:gd name="T29" fmla="*/ 4759 h 12948"/>
                <a:gd name="T30" fmla="*/ 5938 w 8330"/>
                <a:gd name="T31" fmla="*/ 5102 h 12948"/>
                <a:gd name="T32" fmla="*/ 5936 w 8330"/>
                <a:gd name="T33" fmla="*/ 5448 h 12948"/>
                <a:gd name="T34" fmla="*/ 5903 w 8330"/>
                <a:gd name="T35" fmla="*/ 5794 h 12948"/>
                <a:gd name="T36" fmla="*/ 5723 w 8330"/>
                <a:gd name="T37" fmla="*/ 7031 h 12948"/>
                <a:gd name="T38" fmla="*/ 5645 w 8330"/>
                <a:gd name="T39" fmla="*/ 7815 h 12948"/>
                <a:gd name="T40" fmla="*/ 5633 w 8330"/>
                <a:gd name="T41" fmla="*/ 8599 h 12948"/>
                <a:gd name="T42" fmla="*/ 5692 w 8330"/>
                <a:gd name="T43" fmla="*/ 9213 h 12948"/>
                <a:gd name="T44" fmla="*/ 5769 w 8330"/>
                <a:gd name="T45" fmla="*/ 9603 h 12948"/>
                <a:gd name="T46" fmla="*/ 5882 w 8330"/>
                <a:gd name="T47" fmla="*/ 9993 h 12948"/>
                <a:gd name="T48" fmla="*/ 6036 w 8330"/>
                <a:gd name="T49" fmla="*/ 10383 h 12948"/>
                <a:gd name="T50" fmla="*/ 6233 w 8330"/>
                <a:gd name="T51" fmla="*/ 10774 h 12948"/>
                <a:gd name="T52" fmla="*/ 6478 w 8330"/>
                <a:gd name="T53" fmla="*/ 11164 h 12948"/>
                <a:gd name="T54" fmla="*/ 6776 w 8330"/>
                <a:gd name="T55" fmla="*/ 11554 h 12948"/>
                <a:gd name="T56" fmla="*/ 7130 w 8330"/>
                <a:gd name="T57" fmla="*/ 11944 h 12948"/>
                <a:gd name="T58" fmla="*/ 7545 w 8330"/>
                <a:gd name="T59" fmla="*/ 12334 h 12948"/>
                <a:gd name="T60" fmla="*/ 8025 w 8330"/>
                <a:gd name="T61" fmla="*/ 12724 h 12948"/>
                <a:gd name="T62" fmla="*/ 8306 w 8330"/>
                <a:gd name="T63" fmla="*/ 12933 h 12948"/>
                <a:gd name="T64" fmla="*/ 8130 w 8330"/>
                <a:gd name="T65" fmla="*/ 12885 h 12948"/>
                <a:gd name="T66" fmla="*/ 7772 w 8330"/>
                <a:gd name="T67" fmla="*/ 12845 h 12948"/>
                <a:gd name="T68" fmla="*/ 7242 w 8330"/>
                <a:gd name="T69" fmla="*/ 12708 h 12948"/>
                <a:gd name="T70" fmla="*/ 6553 w 8330"/>
                <a:gd name="T71" fmla="*/ 12479 h 12948"/>
                <a:gd name="T72" fmla="*/ 5921 w 8330"/>
                <a:gd name="T73" fmla="*/ 12221 h 12948"/>
                <a:gd name="T74" fmla="*/ 5077 w 8330"/>
                <a:gd name="T75" fmla="*/ 11797 h 12948"/>
                <a:gd name="T76" fmla="*/ 4266 w 8330"/>
                <a:gd name="T77" fmla="*/ 11298 h 12948"/>
                <a:gd name="T78" fmla="*/ 3494 w 8330"/>
                <a:gd name="T79" fmla="*/ 10726 h 12948"/>
                <a:gd name="T80" fmla="*/ 2772 w 8330"/>
                <a:gd name="T81" fmla="*/ 10089 h 12948"/>
                <a:gd name="T82" fmla="*/ 2111 w 8330"/>
                <a:gd name="T83" fmla="*/ 9391 h 12948"/>
                <a:gd name="T84" fmla="*/ 1518 w 8330"/>
                <a:gd name="T85" fmla="*/ 8638 h 12948"/>
                <a:gd name="T86" fmla="*/ 1004 w 8330"/>
                <a:gd name="T87" fmla="*/ 7833 h 12948"/>
                <a:gd name="T88" fmla="*/ 579 w 8330"/>
                <a:gd name="T89" fmla="*/ 6984 h 12948"/>
                <a:gd name="T90" fmla="*/ 292 w 8330"/>
                <a:gd name="T91" fmla="*/ 6224 h 12948"/>
                <a:gd name="T92" fmla="*/ 164 w 8330"/>
                <a:gd name="T93" fmla="*/ 5768 h 12948"/>
                <a:gd name="T94" fmla="*/ 71 w 8330"/>
                <a:gd name="T95" fmla="*/ 5305 h 12948"/>
                <a:gd name="T96" fmla="*/ 16 w 8330"/>
                <a:gd name="T97" fmla="*/ 4840 h 12948"/>
                <a:gd name="T98" fmla="*/ 0 w 8330"/>
                <a:gd name="T99" fmla="*/ 4374 h 12948"/>
                <a:gd name="T100" fmla="*/ 26 w 8330"/>
                <a:gd name="T101" fmla="*/ 3909 h 12948"/>
                <a:gd name="T102" fmla="*/ 94 w 8330"/>
                <a:gd name="T103" fmla="*/ 3451 h 12948"/>
                <a:gd name="T104" fmla="*/ 208 w 8330"/>
                <a:gd name="T105" fmla="*/ 2999 h 12948"/>
                <a:gd name="T106" fmla="*/ 368 w 8330"/>
                <a:gd name="T107" fmla="*/ 2558 h 12948"/>
                <a:gd name="T108" fmla="*/ 577 w 8330"/>
                <a:gd name="T109" fmla="*/ 2130 h 12948"/>
                <a:gd name="T110" fmla="*/ 743 w 8330"/>
                <a:gd name="T111" fmla="*/ 1856 h 12948"/>
                <a:gd name="T112" fmla="*/ 1074 w 8330"/>
                <a:gd name="T113" fmla="*/ 1422 h 12948"/>
                <a:gd name="T114" fmla="*/ 1562 w 8330"/>
                <a:gd name="T115" fmla="*/ 935 h 12948"/>
                <a:gd name="T116" fmla="*/ 2111 w 8330"/>
                <a:gd name="T117" fmla="*/ 513 h 12948"/>
                <a:gd name="T118" fmla="*/ 2702 w 8330"/>
                <a:gd name="T119" fmla="*/ 144 h 1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lnTo>
                    <a:pt x="2964" y="0"/>
                  </a:lnTo>
                  <a:close/>
                </a:path>
              </a:pathLst>
            </a:custGeom>
            <a:solidFill>
              <a:srgbClr val="6600FF"/>
            </a:solidFill>
            <a:ln>
              <a:solidFill>
                <a:srgbClr val="8080BC"/>
              </a:solid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US">
                <a:solidFill>
                  <a:prstClr val="black"/>
                </a:solidFill>
              </a:endParaRPr>
            </a:p>
          </p:txBody>
        </p:sp>
        <p:sp>
          <p:nvSpPr>
            <p:cNvPr id="10" name="koppt-任意多边形"/>
            <p:cNvSpPr/>
            <p:nvPr/>
          </p:nvSpPr>
          <p:spPr bwMode="auto">
            <a:xfrm>
              <a:off x="6219" y="3058"/>
              <a:ext cx="3162" cy="3024"/>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rgbClr val="002060"/>
            </a:solidFill>
            <a:ln>
              <a:noFill/>
            </a:ln>
          </p:spPr>
          <p:txBody>
            <a:bodyPr vert="horz" wrap="square" lIns="91440" tIns="45720" rIns="91440" bIns="45720" numCol="1" anchor="t" anchorCtr="0" compatLnSpc="1"/>
            <a:lstStyle/>
            <a:p>
              <a:endParaRPr lang="en-US">
                <a:solidFill>
                  <a:prstClr val="black"/>
                </a:solidFill>
              </a:endParaRPr>
            </a:p>
          </p:txBody>
        </p:sp>
        <p:sp>
          <p:nvSpPr>
            <p:cNvPr id="11" name="koppt-任意多边形"/>
            <p:cNvSpPr/>
            <p:nvPr/>
          </p:nvSpPr>
          <p:spPr bwMode="auto">
            <a:xfrm rot="21420000">
              <a:off x="7792" y="2834"/>
              <a:ext cx="4106" cy="2277"/>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rgbClr val="6600FF"/>
            </a:solidFill>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lstStyle/>
            <a:p>
              <a:endParaRPr lang="en-US">
                <a:solidFill>
                  <a:prstClr val="black"/>
                </a:solidFill>
              </a:endParaRPr>
            </a:p>
          </p:txBody>
        </p:sp>
        <p:sp>
          <p:nvSpPr>
            <p:cNvPr id="12" name="koppt-图标"/>
            <p:cNvSpPr/>
            <p:nvPr/>
          </p:nvSpPr>
          <p:spPr bwMode="auto">
            <a:xfrm>
              <a:off x="11439" y="5478"/>
              <a:ext cx="593" cy="511"/>
            </a:xfrm>
            <a:custGeom>
              <a:avLst/>
              <a:gdLst>
                <a:gd name="connsiteX0" fmla="*/ 262233 w 376837"/>
                <a:gd name="connsiteY0" fmla="*/ 157338 h 324390"/>
                <a:gd name="connsiteX1" fmla="*/ 262233 w 376837"/>
                <a:gd name="connsiteY1" fmla="*/ 324389 h 324390"/>
                <a:gd name="connsiteX2" fmla="*/ 205901 w 376837"/>
                <a:gd name="connsiteY2" fmla="*/ 324389 h 324390"/>
                <a:gd name="connsiteX3" fmla="*/ 205901 w 376837"/>
                <a:gd name="connsiteY3" fmla="*/ 196187 h 324390"/>
                <a:gd name="connsiteX4" fmla="*/ 215614 w 376837"/>
                <a:gd name="connsiteY4" fmla="*/ 205900 h 324390"/>
                <a:gd name="connsiteX5" fmla="*/ 71873 w 376837"/>
                <a:gd name="connsiteY5" fmla="*/ 143741 h 324390"/>
                <a:gd name="connsiteX6" fmla="*/ 71873 w 376837"/>
                <a:gd name="connsiteY6" fmla="*/ 324390 h 324390"/>
                <a:gd name="connsiteX7" fmla="*/ 19426 w 376837"/>
                <a:gd name="connsiteY7" fmla="*/ 324390 h 324390"/>
                <a:gd name="connsiteX8" fmla="*/ 19426 w 376837"/>
                <a:gd name="connsiteY8" fmla="*/ 170936 h 324390"/>
                <a:gd name="connsiteX9" fmla="*/ 29139 w 376837"/>
                <a:gd name="connsiteY9" fmla="*/ 186475 h 324390"/>
                <a:gd name="connsiteX10" fmla="*/ 114605 w 376837"/>
                <a:gd name="connsiteY10" fmla="*/ 104892 h 324390"/>
                <a:gd name="connsiteX11" fmla="*/ 172879 w 376837"/>
                <a:gd name="connsiteY11" fmla="*/ 161224 h 324390"/>
                <a:gd name="connsiteX12" fmla="*/ 172879 w 376837"/>
                <a:gd name="connsiteY12" fmla="*/ 324390 h 324390"/>
                <a:gd name="connsiteX13" fmla="*/ 114605 w 376837"/>
                <a:gd name="connsiteY13" fmla="*/ 324390 h 324390"/>
                <a:gd name="connsiteX14" fmla="*/ 343816 w 376837"/>
                <a:gd name="connsiteY14" fmla="*/ 75755 h 324390"/>
                <a:gd name="connsiteX15" fmla="*/ 343816 w 376837"/>
                <a:gd name="connsiteY15" fmla="*/ 108776 h 324390"/>
                <a:gd name="connsiteX16" fmla="*/ 363240 w 376837"/>
                <a:gd name="connsiteY16" fmla="*/ 108776 h 324390"/>
                <a:gd name="connsiteX17" fmla="*/ 363240 w 376837"/>
                <a:gd name="connsiteY17" fmla="*/ 324389 h 324390"/>
                <a:gd name="connsiteX18" fmla="*/ 304966 w 376837"/>
                <a:gd name="connsiteY18" fmla="*/ 324389 h 324390"/>
                <a:gd name="connsiteX19" fmla="*/ 304966 w 376837"/>
                <a:gd name="connsiteY19" fmla="*/ 114604 h 324390"/>
                <a:gd name="connsiteX20" fmla="*/ 295254 w 376837"/>
                <a:gd name="connsiteY20" fmla="*/ 0 h 324390"/>
                <a:gd name="connsiteX21" fmla="*/ 376837 w 376837"/>
                <a:gd name="connsiteY21" fmla="*/ 0 h 324390"/>
                <a:gd name="connsiteX22" fmla="*/ 376837 w 376837"/>
                <a:gd name="connsiteY22" fmla="*/ 85468 h 324390"/>
                <a:gd name="connsiteX23" fmla="*/ 357413 w 376837"/>
                <a:gd name="connsiteY23" fmla="*/ 85468 h 324390"/>
                <a:gd name="connsiteX24" fmla="*/ 357413 w 376837"/>
                <a:gd name="connsiteY24" fmla="*/ 42734 h 324390"/>
                <a:gd name="connsiteX25" fmla="*/ 219498 w 376837"/>
                <a:gd name="connsiteY25" fmla="*/ 176764 h 324390"/>
                <a:gd name="connsiteX26" fmla="*/ 114605 w 376837"/>
                <a:gd name="connsiteY26" fmla="*/ 71871 h 324390"/>
                <a:gd name="connsiteX27" fmla="*/ 25252 w 376837"/>
                <a:gd name="connsiteY27" fmla="*/ 157340 h 324390"/>
                <a:gd name="connsiteX28" fmla="*/ 0 w 376837"/>
                <a:gd name="connsiteY28" fmla="*/ 134030 h 324390"/>
                <a:gd name="connsiteX29" fmla="*/ 114605 w 376837"/>
                <a:gd name="connsiteY29" fmla="*/ 19424 h 324390"/>
                <a:gd name="connsiteX30" fmla="*/ 219498 w 376837"/>
                <a:gd name="connsiteY30" fmla="*/ 124317 h 324390"/>
                <a:gd name="connsiteX31" fmla="*/ 330218 w 376837"/>
                <a:gd name="connsiteY31" fmla="*/ 13597 h 324390"/>
                <a:gd name="connsiteX32" fmla="*/ 295254 w 376837"/>
                <a:gd name="connsiteY32" fmla="*/ 13597 h 32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837" h="324390">
                  <a:moveTo>
                    <a:pt x="262233" y="157338"/>
                  </a:moveTo>
                  <a:lnTo>
                    <a:pt x="262233" y="324389"/>
                  </a:lnTo>
                  <a:lnTo>
                    <a:pt x="205901" y="324389"/>
                  </a:lnTo>
                  <a:lnTo>
                    <a:pt x="205901" y="196187"/>
                  </a:lnTo>
                  <a:lnTo>
                    <a:pt x="215614" y="205900"/>
                  </a:lnTo>
                  <a:close/>
                  <a:moveTo>
                    <a:pt x="71873" y="143741"/>
                  </a:moveTo>
                  <a:lnTo>
                    <a:pt x="71873" y="324390"/>
                  </a:lnTo>
                  <a:lnTo>
                    <a:pt x="19426" y="324390"/>
                  </a:lnTo>
                  <a:lnTo>
                    <a:pt x="19426" y="170936"/>
                  </a:lnTo>
                  <a:lnTo>
                    <a:pt x="29139" y="186475"/>
                  </a:lnTo>
                  <a:close/>
                  <a:moveTo>
                    <a:pt x="114605" y="104892"/>
                  </a:moveTo>
                  <a:lnTo>
                    <a:pt x="172879" y="161224"/>
                  </a:lnTo>
                  <a:lnTo>
                    <a:pt x="172879" y="324390"/>
                  </a:lnTo>
                  <a:lnTo>
                    <a:pt x="114605" y="324390"/>
                  </a:lnTo>
                  <a:close/>
                  <a:moveTo>
                    <a:pt x="343816" y="75755"/>
                  </a:moveTo>
                  <a:lnTo>
                    <a:pt x="343816" y="108776"/>
                  </a:lnTo>
                  <a:lnTo>
                    <a:pt x="363240" y="108776"/>
                  </a:lnTo>
                  <a:lnTo>
                    <a:pt x="363240" y="324389"/>
                  </a:lnTo>
                  <a:lnTo>
                    <a:pt x="304966" y="324389"/>
                  </a:lnTo>
                  <a:lnTo>
                    <a:pt x="304966" y="114604"/>
                  </a:lnTo>
                  <a:close/>
                  <a:moveTo>
                    <a:pt x="295254" y="0"/>
                  </a:moveTo>
                  <a:lnTo>
                    <a:pt x="376837" y="0"/>
                  </a:lnTo>
                  <a:lnTo>
                    <a:pt x="376837" y="85468"/>
                  </a:lnTo>
                  <a:lnTo>
                    <a:pt x="357413" y="85468"/>
                  </a:lnTo>
                  <a:lnTo>
                    <a:pt x="357413" y="42734"/>
                  </a:lnTo>
                  <a:lnTo>
                    <a:pt x="219498" y="176764"/>
                  </a:lnTo>
                  <a:lnTo>
                    <a:pt x="114605" y="71871"/>
                  </a:lnTo>
                  <a:lnTo>
                    <a:pt x="25252" y="157340"/>
                  </a:lnTo>
                  <a:lnTo>
                    <a:pt x="0" y="134030"/>
                  </a:lnTo>
                  <a:lnTo>
                    <a:pt x="114605" y="19424"/>
                  </a:lnTo>
                  <a:lnTo>
                    <a:pt x="219498" y="124317"/>
                  </a:lnTo>
                  <a:lnTo>
                    <a:pt x="330218" y="13597"/>
                  </a:lnTo>
                  <a:lnTo>
                    <a:pt x="295254" y="1359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 name="koppt-图标"/>
            <p:cNvSpPr/>
            <p:nvPr/>
          </p:nvSpPr>
          <p:spPr bwMode="auto">
            <a:xfrm>
              <a:off x="6916" y="6178"/>
              <a:ext cx="721" cy="706"/>
            </a:xfrm>
            <a:custGeom>
              <a:avLst/>
              <a:gdLst>
                <a:gd name="connsiteX0" fmla="*/ 166217 w 457631"/>
                <a:gd name="connsiteY0" fmla="*/ 156220 h 448442"/>
                <a:gd name="connsiteX1" fmla="*/ 269333 w 457631"/>
                <a:gd name="connsiteY1" fmla="*/ 183195 h 448442"/>
                <a:gd name="connsiteX2" fmla="*/ 269333 w 457631"/>
                <a:gd name="connsiteY2" fmla="*/ 187690 h 448442"/>
                <a:gd name="connsiteX3" fmla="*/ 228983 w 457631"/>
                <a:gd name="connsiteY3" fmla="*/ 201177 h 448442"/>
                <a:gd name="connsiteX4" fmla="*/ 376932 w 457631"/>
                <a:gd name="connsiteY4" fmla="*/ 349536 h 448442"/>
                <a:gd name="connsiteX5" fmla="*/ 390382 w 457631"/>
                <a:gd name="connsiteY5" fmla="*/ 336049 h 448442"/>
                <a:gd name="connsiteX6" fmla="*/ 457631 w 457631"/>
                <a:gd name="connsiteY6" fmla="*/ 403485 h 448442"/>
                <a:gd name="connsiteX7" fmla="*/ 421765 w 457631"/>
                <a:gd name="connsiteY7" fmla="*/ 412476 h 448442"/>
                <a:gd name="connsiteX8" fmla="*/ 417282 w 457631"/>
                <a:gd name="connsiteY8" fmla="*/ 448442 h 448442"/>
                <a:gd name="connsiteX9" fmla="*/ 345549 w 457631"/>
                <a:gd name="connsiteY9" fmla="*/ 376511 h 448442"/>
                <a:gd name="connsiteX10" fmla="*/ 358999 w 457631"/>
                <a:gd name="connsiteY10" fmla="*/ 367519 h 448442"/>
                <a:gd name="connsiteX11" fmla="*/ 211050 w 457631"/>
                <a:gd name="connsiteY11" fmla="*/ 223656 h 448442"/>
                <a:gd name="connsiteX12" fmla="*/ 202083 w 457631"/>
                <a:gd name="connsiteY12" fmla="*/ 264118 h 448442"/>
                <a:gd name="connsiteX13" fmla="*/ 197600 w 457631"/>
                <a:gd name="connsiteY13" fmla="*/ 264118 h 448442"/>
                <a:gd name="connsiteX14" fmla="*/ 161733 w 457631"/>
                <a:gd name="connsiteY14" fmla="*/ 160716 h 448442"/>
                <a:gd name="connsiteX15" fmla="*/ 166217 w 457631"/>
                <a:gd name="connsiteY15" fmla="*/ 156220 h 448442"/>
                <a:gd name="connsiteX16" fmla="*/ 184197 w 457631"/>
                <a:gd name="connsiteY16" fmla="*/ 121300 h 448442"/>
                <a:gd name="connsiteX17" fmla="*/ 242600 w 457631"/>
                <a:gd name="connsiteY17" fmla="*/ 170398 h 448442"/>
                <a:gd name="connsiteX18" fmla="*/ 170719 w 457631"/>
                <a:gd name="connsiteY18" fmla="*/ 148081 h 448442"/>
                <a:gd name="connsiteX19" fmla="*/ 166226 w 457631"/>
                <a:gd name="connsiteY19" fmla="*/ 148081 h 448442"/>
                <a:gd name="connsiteX20" fmla="*/ 157241 w 457631"/>
                <a:gd name="connsiteY20" fmla="*/ 152544 h 448442"/>
                <a:gd name="connsiteX21" fmla="*/ 152748 w 457631"/>
                <a:gd name="connsiteY21" fmla="*/ 165934 h 448442"/>
                <a:gd name="connsiteX22" fmla="*/ 179704 w 457631"/>
                <a:gd name="connsiteY22" fmla="*/ 246275 h 448442"/>
                <a:gd name="connsiteX23" fmla="*/ 121300 w 457631"/>
                <a:gd name="connsiteY23" fmla="*/ 188251 h 448442"/>
                <a:gd name="connsiteX24" fmla="*/ 184197 w 457631"/>
                <a:gd name="connsiteY24" fmla="*/ 121300 h 448442"/>
                <a:gd name="connsiteX25" fmla="*/ 183788 w 457631"/>
                <a:gd name="connsiteY25" fmla="*/ 0 h 448442"/>
                <a:gd name="connsiteX26" fmla="*/ 367575 w 457631"/>
                <a:gd name="connsiteY26" fmla="*/ 187862 h 448442"/>
                <a:gd name="connsiteX27" fmla="*/ 336197 w 457631"/>
                <a:gd name="connsiteY27" fmla="*/ 290738 h 448442"/>
                <a:gd name="connsiteX28" fmla="*/ 286888 w 457631"/>
                <a:gd name="connsiteY28" fmla="*/ 246009 h 448442"/>
                <a:gd name="connsiteX29" fmla="*/ 304819 w 457631"/>
                <a:gd name="connsiteY29" fmla="*/ 183389 h 448442"/>
                <a:gd name="connsiteX30" fmla="*/ 183788 w 457631"/>
                <a:gd name="connsiteY30" fmla="*/ 67094 h 448442"/>
                <a:gd name="connsiteX31" fmla="*/ 62757 w 457631"/>
                <a:gd name="connsiteY31" fmla="*/ 183389 h 448442"/>
                <a:gd name="connsiteX32" fmla="*/ 183788 w 457631"/>
                <a:gd name="connsiteY32" fmla="*/ 304157 h 448442"/>
                <a:gd name="connsiteX33" fmla="*/ 251027 w 457631"/>
                <a:gd name="connsiteY33" fmla="*/ 281792 h 448442"/>
                <a:gd name="connsiteX34" fmla="*/ 300336 w 457631"/>
                <a:gd name="connsiteY34" fmla="*/ 330994 h 448442"/>
                <a:gd name="connsiteX35" fmla="*/ 183788 w 457631"/>
                <a:gd name="connsiteY35" fmla="*/ 371250 h 448442"/>
                <a:gd name="connsiteX36" fmla="*/ 0 w 457631"/>
                <a:gd name="connsiteY36" fmla="*/ 187862 h 448442"/>
                <a:gd name="connsiteX37" fmla="*/ 183788 w 457631"/>
                <a:gd name="connsiteY37" fmla="*/ 0 h 4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57631" h="448442">
                  <a:moveTo>
                    <a:pt x="166217" y="156220"/>
                  </a:moveTo>
                  <a:cubicBezTo>
                    <a:pt x="166217" y="156220"/>
                    <a:pt x="166217" y="156220"/>
                    <a:pt x="269333" y="183195"/>
                  </a:cubicBezTo>
                  <a:cubicBezTo>
                    <a:pt x="269333" y="183195"/>
                    <a:pt x="269333" y="183195"/>
                    <a:pt x="269333" y="187690"/>
                  </a:cubicBezTo>
                  <a:cubicBezTo>
                    <a:pt x="269333" y="187690"/>
                    <a:pt x="269333" y="187690"/>
                    <a:pt x="228983" y="201177"/>
                  </a:cubicBezTo>
                  <a:cubicBezTo>
                    <a:pt x="228983" y="201177"/>
                    <a:pt x="228983" y="201177"/>
                    <a:pt x="376932" y="349536"/>
                  </a:cubicBezTo>
                  <a:cubicBezTo>
                    <a:pt x="376932" y="349536"/>
                    <a:pt x="376932" y="349536"/>
                    <a:pt x="390382" y="336049"/>
                  </a:cubicBezTo>
                  <a:lnTo>
                    <a:pt x="457631" y="403485"/>
                  </a:lnTo>
                  <a:cubicBezTo>
                    <a:pt x="457631" y="403485"/>
                    <a:pt x="457631" y="403485"/>
                    <a:pt x="421765" y="412476"/>
                  </a:cubicBezTo>
                  <a:cubicBezTo>
                    <a:pt x="421765" y="412476"/>
                    <a:pt x="421765" y="412476"/>
                    <a:pt x="417282" y="448442"/>
                  </a:cubicBezTo>
                  <a:cubicBezTo>
                    <a:pt x="417282" y="448442"/>
                    <a:pt x="417282" y="448442"/>
                    <a:pt x="345549" y="376511"/>
                  </a:cubicBezTo>
                  <a:cubicBezTo>
                    <a:pt x="345549" y="376511"/>
                    <a:pt x="345549" y="376511"/>
                    <a:pt x="358999" y="367519"/>
                  </a:cubicBezTo>
                  <a:cubicBezTo>
                    <a:pt x="358999" y="367519"/>
                    <a:pt x="358999" y="367519"/>
                    <a:pt x="211050" y="223656"/>
                  </a:cubicBezTo>
                  <a:cubicBezTo>
                    <a:pt x="211050" y="223656"/>
                    <a:pt x="211050" y="223656"/>
                    <a:pt x="202083" y="264118"/>
                  </a:cubicBezTo>
                  <a:cubicBezTo>
                    <a:pt x="202083" y="264118"/>
                    <a:pt x="202083" y="264118"/>
                    <a:pt x="197600" y="264118"/>
                  </a:cubicBezTo>
                  <a:cubicBezTo>
                    <a:pt x="197600" y="264118"/>
                    <a:pt x="197600" y="264118"/>
                    <a:pt x="161733" y="160716"/>
                  </a:cubicBezTo>
                  <a:cubicBezTo>
                    <a:pt x="161733" y="156220"/>
                    <a:pt x="161733" y="156220"/>
                    <a:pt x="166217" y="156220"/>
                  </a:cubicBezTo>
                  <a:close/>
                  <a:moveTo>
                    <a:pt x="184197" y="121300"/>
                  </a:moveTo>
                  <a:cubicBezTo>
                    <a:pt x="211152" y="121300"/>
                    <a:pt x="238108" y="143617"/>
                    <a:pt x="242600" y="170398"/>
                  </a:cubicBezTo>
                  <a:cubicBezTo>
                    <a:pt x="242600" y="170398"/>
                    <a:pt x="242600" y="170398"/>
                    <a:pt x="170719" y="148081"/>
                  </a:cubicBezTo>
                  <a:cubicBezTo>
                    <a:pt x="170719" y="148081"/>
                    <a:pt x="170719" y="148081"/>
                    <a:pt x="166226" y="148081"/>
                  </a:cubicBezTo>
                  <a:cubicBezTo>
                    <a:pt x="161734" y="148081"/>
                    <a:pt x="161734" y="148081"/>
                    <a:pt x="157241" y="152544"/>
                  </a:cubicBezTo>
                  <a:cubicBezTo>
                    <a:pt x="152748" y="157007"/>
                    <a:pt x="152748" y="161471"/>
                    <a:pt x="152748" y="165934"/>
                  </a:cubicBezTo>
                  <a:cubicBezTo>
                    <a:pt x="152748" y="165934"/>
                    <a:pt x="152748" y="165934"/>
                    <a:pt x="179704" y="246275"/>
                  </a:cubicBezTo>
                  <a:cubicBezTo>
                    <a:pt x="148256" y="246275"/>
                    <a:pt x="121300" y="219495"/>
                    <a:pt x="121300" y="188251"/>
                  </a:cubicBezTo>
                  <a:cubicBezTo>
                    <a:pt x="121300" y="152544"/>
                    <a:pt x="148256" y="121300"/>
                    <a:pt x="184197" y="121300"/>
                  </a:cubicBezTo>
                  <a:close/>
                  <a:moveTo>
                    <a:pt x="183788" y="0"/>
                  </a:moveTo>
                  <a:cubicBezTo>
                    <a:pt x="286888" y="0"/>
                    <a:pt x="367575" y="84985"/>
                    <a:pt x="367575" y="187862"/>
                  </a:cubicBezTo>
                  <a:cubicBezTo>
                    <a:pt x="367575" y="223645"/>
                    <a:pt x="354127" y="259428"/>
                    <a:pt x="336197" y="290738"/>
                  </a:cubicBezTo>
                  <a:cubicBezTo>
                    <a:pt x="336197" y="290738"/>
                    <a:pt x="336197" y="290738"/>
                    <a:pt x="286888" y="246009"/>
                  </a:cubicBezTo>
                  <a:cubicBezTo>
                    <a:pt x="300336" y="228118"/>
                    <a:pt x="304819" y="205753"/>
                    <a:pt x="304819" y="183389"/>
                  </a:cubicBezTo>
                  <a:cubicBezTo>
                    <a:pt x="304819" y="120768"/>
                    <a:pt x="251027" y="67094"/>
                    <a:pt x="183788" y="67094"/>
                  </a:cubicBezTo>
                  <a:cubicBezTo>
                    <a:pt x="116548" y="67094"/>
                    <a:pt x="62757" y="120768"/>
                    <a:pt x="62757" y="183389"/>
                  </a:cubicBezTo>
                  <a:cubicBezTo>
                    <a:pt x="62757" y="250482"/>
                    <a:pt x="116548" y="304157"/>
                    <a:pt x="183788" y="304157"/>
                  </a:cubicBezTo>
                  <a:cubicBezTo>
                    <a:pt x="210683" y="304157"/>
                    <a:pt x="233097" y="295211"/>
                    <a:pt x="251027" y="281792"/>
                  </a:cubicBezTo>
                  <a:cubicBezTo>
                    <a:pt x="251027" y="281792"/>
                    <a:pt x="251027" y="281792"/>
                    <a:pt x="300336" y="330994"/>
                  </a:cubicBezTo>
                  <a:cubicBezTo>
                    <a:pt x="268958" y="353359"/>
                    <a:pt x="228614" y="371250"/>
                    <a:pt x="183788" y="371250"/>
                  </a:cubicBezTo>
                  <a:cubicBezTo>
                    <a:pt x="80687" y="371250"/>
                    <a:pt x="0" y="286265"/>
                    <a:pt x="0" y="187862"/>
                  </a:cubicBezTo>
                  <a:cubicBezTo>
                    <a:pt x="0" y="84985"/>
                    <a:pt x="80687" y="0"/>
                    <a:pt x="18378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 name="koppt-图标"/>
            <p:cNvSpPr/>
            <p:nvPr/>
          </p:nvSpPr>
          <p:spPr bwMode="auto">
            <a:xfrm flipH="1">
              <a:off x="8311" y="7470"/>
              <a:ext cx="799" cy="789"/>
            </a:xfrm>
            <a:custGeom>
              <a:avLst/>
              <a:gdLst>
                <a:gd name="connsiteX0" fmla="*/ 227855 w 455394"/>
                <a:gd name="connsiteY0" fmla="*/ 167705 h 418236"/>
                <a:gd name="connsiteX1" fmla="*/ 261219 w 455394"/>
                <a:gd name="connsiteY1" fmla="*/ 171881 h 418236"/>
                <a:gd name="connsiteX2" fmla="*/ 269560 w 455394"/>
                <a:gd name="connsiteY2" fmla="*/ 180232 h 418236"/>
                <a:gd name="connsiteX3" fmla="*/ 273730 w 455394"/>
                <a:gd name="connsiteY3" fmla="*/ 180232 h 418236"/>
                <a:gd name="connsiteX4" fmla="*/ 282071 w 455394"/>
                <a:gd name="connsiteY4" fmla="*/ 188583 h 418236"/>
                <a:gd name="connsiteX5" fmla="*/ 294582 w 455394"/>
                <a:gd name="connsiteY5" fmla="*/ 205285 h 418236"/>
                <a:gd name="connsiteX6" fmla="*/ 307094 w 455394"/>
                <a:gd name="connsiteY6" fmla="*/ 226162 h 418236"/>
                <a:gd name="connsiteX7" fmla="*/ 315435 w 455394"/>
                <a:gd name="connsiteY7" fmla="*/ 238689 h 418236"/>
                <a:gd name="connsiteX8" fmla="*/ 340457 w 455394"/>
                <a:gd name="connsiteY8" fmla="*/ 267918 h 418236"/>
                <a:gd name="connsiteX9" fmla="*/ 352969 w 455394"/>
                <a:gd name="connsiteY9" fmla="*/ 280444 h 418236"/>
                <a:gd name="connsiteX10" fmla="*/ 369651 w 455394"/>
                <a:gd name="connsiteY10" fmla="*/ 292971 h 418236"/>
                <a:gd name="connsiteX11" fmla="*/ 369651 w 455394"/>
                <a:gd name="connsiteY11" fmla="*/ 297146 h 418236"/>
                <a:gd name="connsiteX12" fmla="*/ 390503 w 455394"/>
                <a:gd name="connsiteY12" fmla="*/ 359779 h 418236"/>
                <a:gd name="connsiteX13" fmla="*/ 365480 w 455394"/>
                <a:gd name="connsiteY13" fmla="*/ 401534 h 418236"/>
                <a:gd name="connsiteX14" fmla="*/ 327946 w 455394"/>
                <a:gd name="connsiteY14" fmla="*/ 418236 h 418236"/>
                <a:gd name="connsiteX15" fmla="*/ 319605 w 455394"/>
                <a:gd name="connsiteY15" fmla="*/ 418236 h 418236"/>
                <a:gd name="connsiteX16" fmla="*/ 273730 w 455394"/>
                <a:gd name="connsiteY16" fmla="*/ 409885 h 418236"/>
                <a:gd name="connsiteX17" fmla="*/ 227855 w 455394"/>
                <a:gd name="connsiteY17" fmla="*/ 401534 h 418236"/>
                <a:gd name="connsiteX18" fmla="*/ 202832 w 455394"/>
                <a:gd name="connsiteY18" fmla="*/ 401534 h 418236"/>
                <a:gd name="connsiteX19" fmla="*/ 190321 w 455394"/>
                <a:gd name="connsiteY19" fmla="*/ 405710 h 418236"/>
                <a:gd name="connsiteX20" fmla="*/ 136105 w 455394"/>
                <a:gd name="connsiteY20" fmla="*/ 418236 h 418236"/>
                <a:gd name="connsiteX21" fmla="*/ 131935 w 455394"/>
                <a:gd name="connsiteY21" fmla="*/ 418236 h 418236"/>
                <a:gd name="connsiteX22" fmla="*/ 115253 w 455394"/>
                <a:gd name="connsiteY22" fmla="*/ 414061 h 418236"/>
                <a:gd name="connsiteX23" fmla="*/ 102741 w 455394"/>
                <a:gd name="connsiteY23" fmla="*/ 409885 h 418236"/>
                <a:gd name="connsiteX24" fmla="*/ 94400 w 455394"/>
                <a:gd name="connsiteY24" fmla="*/ 405710 h 418236"/>
                <a:gd name="connsiteX25" fmla="*/ 86060 w 455394"/>
                <a:gd name="connsiteY25" fmla="*/ 397359 h 418236"/>
                <a:gd name="connsiteX26" fmla="*/ 77719 w 455394"/>
                <a:gd name="connsiteY26" fmla="*/ 389008 h 418236"/>
                <a:gd name="connsiteX27" fmla="*/ 73548 w 455394"/>
                <a:gd name="connsiteY27" fmla="*/ 380657 h 418236"/>
                <a:gd name="connsiteX28" fmla="*/ 65207 w 455394"/>
                <a:gd name="connsiteY28" fmla="*/ 343077 h 418236"/>
                <a:gd name="connsiteX29" fmla="*/ 73548 w 455394"/>
                <a:gd name="connsiteY29" fmla="*/ 318024 h 418236"/>
                <a:gd name="connsiteX30" fmla="*/ 94400 w 455394"/>
                <a:gd name="connsiteY30" fmla="*/ 288795 h 418236"/>
                <a:gd name="connsiteX31" fmla="*/ 102741 w 455394"/>
                <a:gd name="connsiteY31" fmla="*/ 280444 h 418236"/>
                <a:gd name="connsiteX32" fmla="*/ 115253 w 455394"/>
                <a:gd name="connsiteY32" fmla="*/ 272093 h 418236"/>
                <a:gd name="connsiteX33" fmla="*/ 127764 w 455394"/>
                <a:gd name="connsiteY33" fmla="*/ 259567 h 418236"/>
                <a:gd name="connsiteX34" fmla="*/ 131935 w 455394"/>
                <a:gd name="connsiteY34" fmla="*/ 251216 h 418236"/>
                <a:gd name="connsiteX35" fmla="*/ 144446 w 455394"/>
                <a:gd name="connsiteY35" fmla="*/ 234514 h 418236"/>
                <a:gd name="connsiteX36" fmla="*/ 169469 w 455394"/>
                <a:gd name="connsiteY36" fmla="*/ 196934 h 418236"/>
                <a:gd name="connsiteX37" fmla="*/ 173639 w 455394"/>
                <a:gd name="connsiteY37" fmla="*/ 196934 h 418236"/>
                <a:gd name="connsiteX38" fmla="*/ 181980 w 455394"/>
                <a:gd name="connsiteY38" fmla="*/ 188583 h 418236"/>
                <a:gd name="connsiteX39" fmla="*/ 186150 w 455394"/>
                <a:gd name="connsiteY39" fmla="*/ 184407 h 418236"/>
                <a:gd name="connsiteX40" fmla="*/ 227855 w 455394"/>
                <a:gd name="connsiteY40" fmla="*/ 167705 h 418236"/>
                <a:gd name="connsiteX41" fmla="*/ 415665 w 455394"/>
                <a:gd name="connsiteY41" fmla="*/ 101531 h 418236"/>
                <a:gd name="connsiteX42" fmla="*/ 453245 w 455394"/>
                <a:gd name="connsiteY42" fmla="*/ 197669 h 418236"/>
                <a:gd name="connsiteX43" fmla="*/ 386437 w 455394"/>
                <a:gd name="connsiteY43" fmla="*/ 252007 h 418236"/>
                <a:gd name="connsiteX44" fmla="*/ 344681 w 455394"/>
                <a:gd name="connsiteY44" fmla="*/ 176769 h 418236"/>
                <a:gd name="connsiteX45" fmla="*/ 415665 w 455394"/>
                <a:gd name="connsiteY45" fmla="*/ 101531 h 418236"/>
                <a:gd name="connsiteX46" fmla="*/ 45841 w 455394"/>
                <a:gd name="connsiteY46" fmla="*/ 100782 h 418236"/>
                <a:gd name="connsiteX47" fmla="*/ 112519 w 455394"/>
                <a:gd name="connsiteY47" fmla="*/ 180088 h 418236"/>
                <a:gd name="connsiteX48" fmla="*/ 62510 w 455394"/>
                <a:gd name="connsiteY48" fmla="*/ 251045 h 418236"/>
                <a:gd name="connsiteX49" fmla="*/ 0 w 455394"/>
                <a:gd name="connsiteY49" fmla="*/ 192610 h 418236"/>
                <a:gd name="connsiteX50" fmla="*/ 45841 w 455394"/>
                <a:gd name="connsiteY50" fmla="*/ 100782 h 418236"/>
                <a:gd name="connsiteX51" fmla="*/ 140520 w 455394"/>
                <a:gd name="connsiteY51" fmla="*/ 1256 h 418236"/>
                <a:gd name="connsiteX52" fmla="*/ 207633 w 455394"/>
                <a:gd name="connsiteY52" fmla="*/ 80561 h 418236"/>
                <a:gd name="connsiteX53" fmla="*/ 157298 w 455394"/>
                <a:gd name="connsiteY53" fmla="*/ 151519 h 418236"/>
                <a:gd name="connsiteX54" fmla="*/ 94379 w 455394"/>
                <a:gd name="connsiteY54" fmla="*/ 93083 h 418236"/>
                <a:gd name="connsiteX55" fmla="*/ 140520 w 455394"/>
                <a:gd name="connsiteY55" fmla="*/ 1256 h 418236"/>
                <a:gd name="connsiteX56" fmla="*/ 298922 w 455394"/>
                <a:gd name="connsiteY56" fmla="*/ 289 h 418236"/>
                <a:gd name="connsiteX57" fmla="*/ 340106 w 455394"/>
                <a:gd name="connsiteY57" fmla="*/ 96426 h 418236"/>
                <a:gd name="connsiteX58" fmla="*/ 274212 w 455394"/>
                <a:gd name="connsiteY58" fmla="*/ 150765 h 418236"/>
                <a:gd name="connsiteX59" fmla="*/ 233029 w 455394"/>
                <a:gd name="connsiteY59" fmla="*/ 75527 h 418236"/>
                <a:gd name="connsiteX60" fmla="*/ 298922 w 455394"/>
                <a:gd name="connsiteY60" fmla="*/ 289 h 41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55394" h="418236">
                  <a:moveTo>
                    <a:pt x="227855" y="167705"/>
                  </a:moveTo>
                  <a:cubicBezTo>
                    <a:pt x="240366" y="167705"/>
                    <a:pt x="248707" y="167705"/>
                    <a:pt x="261219" y="171881"/>
                  </a:cubicBezTo>
                  <a:cubicBezTo>
                    <a:pt x="265389" y="176056"/>
                    <a:pt x="265389" y="176056"/>
                    <a:pt x="269560" y="180232"/>
                  </a:cubicBezTo>
                  <a:cubicBezTo>
                    <a:pt x="269560" y="180232"/>
                    <a:pt x="269560" y="180232"/>
                    <a:pt x="273730" y="180232"/>
                  </a:cubicBezTo>
                  <a:cubicBezTo>
                    <a:pt x="273730" y="184407"/>
                    <a:pt x="277900" y="184407"/>
                    <a:pt x="282071" y="188583"/>
                  </a:cubicBezTo>
                  <a:cubicBezTo>
                    <a:pt x="286241" y="192758"/>
                    <a:pt x="294582" y="201109"/>
                    <a:pt x="294582" y="205285"/>
                  </a:cubicBezTo>
                  <a:cubicBezTo>
                    <a:pt x="298753" y="213636"/>
                    <a:pt x="302923" y="217811"/>
                    <a:pt x="307094" y="226162"/>
                  </a:cubicBezTo>
                  <a:cubicBezTo>
                    <a:pt x="311264" y="230338"/>
                    <a:pt x="315435" y="234514"/>
                    <a:pt x="315435" y="238689"/>
                  </a:cubicBezTo>
                  <a:cubicBezTo>
                    <a:pt x="323775" y="247040"/>
                    <a:pt x="332116" y="259567"/>
                    <a:pt x="340457" y="267918"/>
                  </a:cubicBezTo>
                  <a:cubicBezTo>
                    <a:pt x="344628" y="272093"/>
                    <a:pt x="348798" y="276269"/>
                    <a:pt x="352969" y="280444"/>
                  </a:cubicBezTo>
                  <a:cubicBezTo>
                    <a:pt x="357139" y="284620"/>
                    <a:pt x="361310" y="288795"/>
                    <a:pt x="369651" y="292971"/>
                  </a:cubicBezTo>
                  <a:cubicBezTo>
                    <a:pt x="369651" y="297146"/>
                    <a:pt x="369651" y="297146"/>
                    <a:pt x="369651" y="297146"/>
                  </a:cubicBezTo>
                  <a:cubicBezTo>
                    <a:pt x="386332" y="318024"/>
                    <a:pt x="394673" y="334726"/>
                    <a:pt x="390503" y="359779"/>
                  </a:cubicBezTo>
                  <a:cubicBezTo>
                    <a:pt x="390503" y="376481"/>
                    <a:pt x="382162" y="393183"/>
                    <a:pt x="365480" y="401534"/>
                  </a:cubicBezTo>
                  <a:cubicBezTo>
                    <a:pt x="357139" y="409885"/>
                    <a:pt x="340457" y="418236"/>
                    <a:pt x="327946" y="418236"/>
                  </a:cubicBezTo>
                  <a:cubicBezTo>
                    <a:pt x="327946" y="418236"/>
                    <a:pt x="327946" y="418236"/>
                    <a:pt x="319605" y="418236"/>
                  </a:cubicBezTo>
                  <a:cubicBezTo>
                    <a:pt x="307094" y="418236"/>
                    <a:pt x="290412" y="414061"/>
                    <a:pt x="273730" y="409885"/>
                  </a:cubicBezTo>
                  <a:cubicBezTo>
                    <a:pt x="261219" y="405710"/>
                    <a:pt x="240366" y="397359"/>
                    <a:pt x="227855" y="401534"/>
                  </a:cubicBezTo>
                  <a:cubicBezTo>
                    <a:pt x="227855" y="401534"/>
                    <a:pt x="227855" y="401534"/>
                    <a:pt x="202832" y="401534"/>
                  </a:cubicBezTo>
                  <a:cubicBezTo>
                    <a:pt x="198662" y="405710"/>
                    <a:pt x="194491" y="405710"/>
                    <a:pt x="190321" y="405710"/>
                  </a:cubicBezTo>
                  <a:cubicBezTo>
                    <a:pt x="177810" y="409885"/>
                    <a:pt x="152787" y="418236"/>
                    <a:pt x="136105" y="418236"/>
                  </a:cubicBezTo>
                  <a:cubicBezTo>
                    <a:pt x="136105" y="418236"/>
                    <a:pt x="136105" y="418236"/>
                    <a:pt x="131935" y="418236"/>
                  </a:cubicBezTo>
                  <a:cubicBezTo>
                    <a:pt x="131935" y="418236"/>
                    <a:pt x="131935" y="418236"/>
                    <a:pt x="115253" y="414061"/>
                  </a:cubicBezTo>
                  <a:cubicBezTo>
                    <a:pt x="111082" y="414061"/>
                    <a:pt x="106912" y="414061"/>
                    <a:pt x="102741" y="409885"/>
                  </a:cubicBezTo>
                  <a:cubicBezTo>
                    <a:pt x="98571" y="409885"/>
                    <a:pt x="98571" y="405710"/>
                    <a:pt x="94400" y="405710"/>
                  </a:cubicBezTo>
                  <a:cubicBezTo>
                    <a:pt x="90230" y="401534"/>
                    <a:pt x="90230" y="401534"/>
                    <a:pt x="86060" y="397359"/>
                  </a:cubicBezTo>
                  <a:cubicBezTo>
                    <a:pt x="81889" y="393183"/>
                    <a:pt x="81889" y="393183"/>
                    <a:pt x="77719" y="389008"/>
                  </a:cubicBezTo>
                  <a:cubicBezTo>
                    <a:pt x="77719" y="384832"/>
                    <a:pt x="73548" y="380657"/>
                    <a:pt x="73548" y="380657"/>
                  </a:cubicBezTo>
                  <a:cubicBezTo>
                    <a:pt x="69378" y="363955"/>
                    <a:pt x="65207" y="359779"/>
                    <a:pt x="65207" y="343077"/>
                  </a:cubicBezTo>
                  <a:cubicBezTo>
                    <a:pt x="65207" y="334726"/>
                    <a:pt x="73548" y="322199"/>
                    <a:pt x="73548" y="318024"/>
                  </a:cubicBezTo>
                  <a:cubicBezTo>
                    <a:pt x="81889" y="309673"/>
                    <a:pt x="86060" y="297146"/>
                    <a:pt x="94400" y="288795"/>
                  </a:cubicBezTo>
                  <a:cubicBezTo>
                    <a:pt x="94400" y="288795"/>
                    <a:pt x="94400" y="288795"/>
                    <a:pt x="102741" y="280444"/>
                  </a:cubicBezTo>
                  <a:cubicBezTo>
                    <a:pt x="106912" y="276269"/>
                    <a:pt x="111082" y="276269"/>
                    <a:pt x="115253" y="272093"/>
                  </a:cubicBezTo>
                  <a:cubicBezTo>
                    <a:pt x="119423" y="267918"/>
                    <a:pt x="123594" y="263742"/>
                    <a:pt x="127764" y="259567"/>
                  </a:cubicBezTo>
                  <a:cubicBezTo>
                    <a:pt x="127764" y="259567"/>
                    <a:pt x="127764" y="259567"/>
                    <a:pt x="131935" y="251216"/>
                  </a:cubicBezTo>
                  <a:cubicBezTo>
                    <a:pt x="136105" y="247040"/>
                    <a:pt x="140275" y="238689"/>
                    <a:pt x="144446" y="234514"/>
                  </a:cubicBezTo>
                  <a:cubicBezTo>
                    <a:pt x="152787" y="221987"/>
                    <a:pt x="161128" y="209460"/>
                    <a:pt x="169469" y="196934"/>
                  </a:cubicBezTo>
                  <a:cubicBezTo>
                    <a:pt x="169469" y="196934"/>
                    <a:pt x="169469" y="196934"/>
                    <a:pt x="173639" y="196934"/>
                  </a:cubicBezTo>
                  <a:cubicBezTo>
                    <a:pt x="173639" y="192758"/>
                    <a:pt x="177810" y="192758"/>
                    <a:pt x="181980" y="188583"/>
                  </a:cubicBezTo>
                  <a:cubicBezTo>
                    <a:pt x="181980" y="184407"/>
                    <a:pt x="186150" y="184407"/>
                    <a:pt x="186150" y="184407"/>
                  </a:cubicBezTo>
                  <a:cubicBezTo>
                    <a:pt x="198662" y="171881"/>
                    <a:pt x="211173" y="167705"/>
                    <a:pt x="227855" y="167705"/>
                  </a:cubicBezTo>
                  <a:close/>
                  <a:moveTo>
                    <a:pt x="415665" y="101531"/>
                  </a:moveTo>
                  <a:cubicBezTo>
                    <a:pt x="444894" y="109890"/>
                    <a:pt x="461596" y="164229"/>
                    <a:pt x="453245" y="197669"/>
                  </a:cubicBezTo>
                  <a:cubicBezTo>
                    <a:pt x="444894" y="235288"/>
                    <a:pt x="415665" y="260367"/>
                    <a:pt x="386437" y="252007"/>
                  </a:cubicBezTo>
                  <a:cubicBezTo>
                    <a:pt x="357208" y="247828"/>
                    <a:pt x="336330" y="210208"/>
                    <a:pt x="344681" y="176769"/>
                  </a:cubicBezTo>
                  <a:cubicBezTo>
                    <a:pt x="353032" y="139150"/>
                    <a:pt x="382261" y="97351"/>
                    <a:pt x="415665" y="101531"/>
                  </a:cubicBezTo>
                  <a:close/>
                  <a:moveTo>
                    <a:pt x="45841" y="100782"/>
                  </a:moveTo>
                  <a:cubicBezTo>
                    <a:pt x="75013" y="100782"/>
                    <a:pt x="108352" y="146695"/>
                    <a:pt x="112519" y="180088"/>
                  </a:cubicBezTo>
                  <a:cubicBezTo>
                    <a:pt x="116686" y="217653"/>
                    <a:pt x="91682" y="251045"/>
                    <a:pt x="62510" y="251045"/>
                  </a:cubicBezTo>
                  <a:cubicBezTo>
                    <a:pt x="33339" y="255219"/>
                    <a:pt x="4167" y="226001"/>
                    <a:pt x="0" y="192610"/>
                  </a:cubicBezTo>
                  <a:cubicBezTo>
                    <a:pt x="0" y="155043"/>
                    <a:pt x="16669" y="104956"/>
                    <a:pt x="45841" y="100782"/>
                  </a:cubicBezTo>
                  <a:close/>
                  <a:moveTo>
                    <a:pt x="140520" y="1256"/>
                  </a:moveTo>
                  <a:cubicBezTo>
                    <a:pt x="169882" y="1256"/>
                    <a:pt x="203439" y="47169"/>
                    <a:pt x="207633" y="80561"/>
                  </a:cubicBezTo>
                  <a:cubicBezTo>
                    <a:pt x="207633" y="118127"/>
                    <a:pt x="186660" y="151519"/>
                    <a:pt x="157298" y="151519"/>
                  </a:cubicBezTo>
                  <a:cubicBezTo>
                    <a:pt x="123741" y="155693"/>
                    <a:pt x="98574" y="126475"/>
                    <a:pt x="94379" y="93083"/>
                  </a:cubicBezTo>
                  <a:cubicBezTo>
                    <a:pt x="94379" y="55517"/>
                    <a:pt x="111158" y="5430"/>
                    <a:pt x="140520" y="1256"/>
                  </a:cubicBezTo>
                  <a:close/>
                  <a:moveTo>
                    <a:pt x="298922" y="289"/>
                  </a:moveTo>
                  <a:cubicBezTo>
                    <a:pt x="327751" y="8648"/>
                    <a:pt x="348342" y="62987"/>
                    <a:pt x="340106" y="96426"/>
                  </a:cubicBezTo>
                  <a:cubicBezTo>
                    <a:pt x="331869" y="134045"/>
                    <a:pt x="303041" y="159125"/>
                    <a:pt x="274212" y="150765"/>
                  </a:cubicBezTo>
                  <a:cubicBezTo>
                    <a:pt x="241266" y="142405"/>
                    <a:pt x="224792" y="108966"/>
                    <a:pt x="233029" y="75527"/>
                  </a:cubicBezTo>
                  <a:cubicBezTo>
                    <a:pt x="241266" y="37908"/>
                    <a:pt x="270094" y="-3891"/>
                    <a:pt x="298922" y="2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5" name="koppt-图标"/>
            <p:cNvSpPr/>
            <p:nvPr/>
          </p:nvSpPr>
          <p:spPr bwMode="auto">
            <a:xfrm>
              <a:off x="7602" y="3530"/>
              <a:ext cx="532" cy="766"/>
            </a:xfrm>
            <a:custGeom>
              <a:avLst/>
              <a:gdLst>
                <a:gd name="connsiteX0" fmla="*/ 78132 w 338053"/>
                <a:gd name="connsiteY0" fmla="*/ 0 h 486322"/>
                <a:gd name="connsiteX1" fmla="*/ 187786 w 338053"/>
                <a:gd name="connsiteY1" fmla="*/ 108675 h 486322"/>
                <a:gd name="connsiteX2" fmla="*/ 191911 w 338053"/>
                <a:gd name="connsiteY2" fmla="*/ 112763 h 486322"/>
                <a:gd name="connsiteX3" fmla="*/ 199005 w 338053"/>
                <a:gd name="connsiteY3" fmla="*/ 105748 h 486322"/>
                <a:gd name="connsiteX4" fmla="*/ 237231 w 338053"/>
                <a:gd name="connsiteY4" fmla="*/ 67957 h 486322"/>
                <a:gd name="connsiteX5" fmla="*/ 262602 w 338053"/>
                <a:gd name="connsiteY5" fmla="*/ 67957 h 486322"/>
                <a:gd name="connsiteX6" fmla="*/ 262602 w 338053"/>
                <a:gd name="connsiteY6" fmla="*/ 93039 h 486322"/>
                <a:gd name="connsiteX7" fmla="*/ 232694 w 338053"/>
                <a:gd name="connsiteY7" fmla="*/ 122608 h 486322"/>
                <a:gd name="connsiteX8" fmla="*/ 217250 w 338053"/>
                <a:gd name="connsiteY8" fmla="*/ 137876 h 486322"/>
                <a:gd name="connsiteX9" fmla="*/ 252259 w 338053"/>
                <a:gd name="connsiteY9" fmla="*/ 172572 h 486322"/>
                <a:gd name="connsiteX10" fmla="*/ 338053 w 338053"/>
                <a:gd name="connsiteY10" fmla="*/ 257600 h 486322"/>
                <a:gd name="connsiteX11" fmla="*/ 208093 w 338053"/>
                <a:gd name="connsiteY11" fmla="*/ 311267 h 486322"/>
                <a:gd name="connsiteX12" fmla="*/ 161880 w 338053"/>
                <a:gd name="connsiteY12" fmla="*/ 302287 h 486322"/>
                <a:gd name="connsiteX13" fmla="*/ 243480 w 338053"/>
                <a:gd name="connsiteY13" fmla="*/ 443324 h 486322"/>
                <a:gd name="connsiteX14" fmla="*/ 312848 w 338053"/>
                <a:gd name="connsiteY14" fmla="*/ 443324 h 486322"/>
                <a:gd name="connsiteX15" fmla="*/ 312848 w 338053"/>
                <a:gd name="connsiteY15" fmla="*/ 486322 h 486322"/>
                <a:gd name="connsiteX16" fmla="*/ 0 w 338053"/>
                <a:gd name="connsiteY16" fmla="*/ 486322 h 486322"/>
                <a:gd name="connsiteX17" fmla="*/ 0 w 338053"/>
                <a:gd name="connsiteY17" fmla="*/ 443324 h 486322"/>
                <a:gd name="connsiteX18" fmla="*/ 75618 w 338053"/>
                <a:gd name="connsiteY18" fmla="*/ 443324 h 486322"/>
                <a:gd name="connsiteX19" fmla="*/ 75618 w 338053"/>
                <a:gd name="connsiteY19" fmla="*/ 253864 h 486322"/>
                <a:gd name="connsiteX20" fmla="*/ 37518 w 338053"/>
                <a:gd name="connsiteY20" fmla="*/ 197225 h 486322"/>
                <a:gd name="connsiteX21" fmla="*/ 78132 w 338053"/>
                <a:gd name="connsiteY21" fmla="*/ 0 h 48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053" h="486322">
                  <a:moveTo>
                    <a:pt x="78132" y="0"/>
                  </a:moveTo>
                  <a:cubicBezTo>
                    <a:pt x="78132" y="0"/>
                    <a:pt x="78132" y="0"/>
                    <a:pt x="187786" y="108675"/>
                  </a:cubicBezTo>
                  <a:lnTo>
                    <a:pt x="191911" y="112763"/>
                  </a:lnTo>
                  <a:lnTo>
                    <a:pt x="199005" y="105748"/>
                  </a:lnTo>
                  <a:cubicBezTo>
                    <a:pt x="237231" y="67957"/>
                    <a:pt x="237231" y="67957"/>
                    <a:pt x="237231" y="67957"/>
                  </a:cubicBezTo>
                  <a:cubicBezTo>
                    <a:pt x="244480" y="60791"/>
                    <a:pt x="258977" y="60791"/>
                    <a:pt x="262602" y="67957"/>
                  </a:cubicBezTo>
                  <a:cubicBezTo>
                    <a:pt x="269850" y="71540"/>
                    <a:pt x="269850" y="85873"/>
                    <a:pt x="262602" y="93039"/>
                  </a:cubicBezTo>
                  <a:cubicBezTo>
                    <a:pt x="251276" y="104237"/>
                    <a:pt x="241365" y="114035"/>
                    <a:pt x="232694" y="122608"/>
                  </a:cubicBezTo>
                  <a:lnTo>
                    <a:pt x="217250" y="137876"/>
                  </a:lnTo>
                  <a:lnTo>
                    <a:pt x="252259" y="172572"/>
                  </a:lnTo>
                  <a:cubicBezTo>
                    <a:pt x="277134" y="197225"/>
                    <a:pt x="305563" y="225400"/>
                    <a:pt x="338053" y="257600"/>
                  </a:cubicBezTo>
                  <a:cubicBezTo>
                    <a:pt x="301953" y="293378"/>
                    <a:pt x="255023" y="311267"/>
                    <a:pt x="208093" y="311267"/>
                  </a:cubicBezTo>
                  <a:lnTo>
                    <a:pt x="161880" y="302287"/>
                  </a:lnTo>
                  <a:lnTo>
                    <a:pt x="243480" y="443324"/>
                  </a:lnTo>
                  <a:lnTo>
                    <a:pt x="312848" y="443324"/>
                  </a:lnTo>
                  <a:lnTo>
                    <a:pt x="312848" y="486322"/>
                  </a:lnTo>
                  <a:lnTo>
                    <a:pt x="0" y="486322"/>
                  </a:lnTo>
                  <a:lnTo>
                    <a:pt x="0" y="443324"/>
                  </a:lnTo>
                  <a:lnTo>
                    <a:pt x="75618" y="443324"/>
                  </a:lnTo>
                  <a:lnTo>
                    <a:pt x="75618" y="253864"/>
                  </a:lnTo>
                  <a:lnTo>
                    <a:pt x="37518" y="197225"/>
                  </a:lnTo>
                  <a:cubicBezTo>
                    <a:pt x="10443" y="131483"/>
                    <a:pt x="23981" y="53667"/>
                    <a:pt x="781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6" name="koppt-图标"/>
            <p:cNvSpPr>
              <a:spLocks noEditPoints="1"/>
            </p:cNvSpPr>
            <p:nvPr/>
          </p:nvSpPr>
          <p:spPr bwMode="auto">
            <a:xfrm>
              <a:off x="10351" y="3724"/>
              <a:ext cx="664" cy="576"/>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FFFFFF"/>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koppt-文本框"/>
            <p:cNvSpPr/>
            <p:nvPr/>
          </p:nvSpPr>
          <p:spPr>
            <a:xfrm>
              <a:off x="2756" y="2443"/>
              <a:ext cx="4519" cy="1961"/>
            </a:xfrm>
            <a:prstGeom prst="rect">
              <a:avLst/>
            </a:prstGeom>
          </p:spPr>
          <p:txBody>
            <a:bodyPr wrap="square">
              <a:spAutoFit/>
            </a:bodyPr>
            <a:lstStyle/>
            <a:p>
              <a:pPr algn="ctr" defTabSz="410845">
                <a:lnSpc>
                  <a:spcPct val="150000"/>
                </a:lnSpc>
              </a:pPr>
              <a:r>
                <a:rPr lang="zh-CN" altLang="en-US" b="1" dirty="0">
                  <a:latin typeface="微软雅黑" panose="020B0503020204020204" pitchFamily="34" charset="-122"/>
                  <a:ea typeface="微软雅黑" panose="020B0503020204020204" pitchFamily="34" charset="-122"/>
                  <a:sym typeface="+mn-ea"/>
                </a:rPr>
                <a:t>产业互联网总部经济体</a:t>
              </a:r>
              <a:endParaRPr lang="zh-CN" altLang="en-US" b="1" dirty="0">
                <a:latin typeface="微软雅黑" panose="020B0503020204020204" pitchFamily="34" charset="-122"/>
                <a:ea typeface="微软雅黑" panose="020B0503020204020204" pitchFamily="34" charset="-122"/>
                <a:sym typeface="+mn-ea"/>
              </a:endParaRPr>
            </a:p>
            <a:p>
              <a:pPr algn="ctr" defTabSz="410845">
                <a:lnSpc>
                  <a:spcPct val="150000"/>
                </a:lnSpc>
              </a:pPr>
              <a:r>
                <a:rPr sz="1600" b="1" dirty="0" smtClean="0">
                  <a:solidFill>
                    <a:srgbClr val="C00000"/>
                  </a:solidFill>
                  <a:latin typeface="微软雅黑" panose="020B0503020204020204" pitchFamily="34" charset="-122"/>
                  <a:ea typeface="微软雅黑" panose="020B0503020204020204" pitchFamily="34" charset="-122"/>
                </a:rPr>
                <a:t>产业链+互联网+金融资本</a:t>
              </a:r>
              <a:endParaRPr sz="1600" dirty="0" smtClean="0">
                <a:solidFill>
                  <a:srgbClr val="C00000"/>
                </a:solidFill>
                <a:latin typeface="微软雅黑" panose="020B0503020204020204" pitchFamily="34" charset="-122"/>
                <a:ea typeface="微软雅黑" panose="020B0503020204020204" pitchFamily="34" charset="-122"/>
              </a:endParaRPr>
            </a:p>
            <a:p>
              <a:pPr algn="ctr" defTabSz="410845">
                <a:lnSpc>
                  <a:spcPct val="150000"/>
                </a:lnSpc>
              </a:pPr>
              <a:r>
                <a:rPr lang="en-US" sz="1600" b="1" dirty="0" smtClean="0">
                  <a:solidFill>
                    <a:srgbClr val="C00000"/>
                  </a:solidFill>
                  <a:latin typeface="微软雅黑" panose="020B0503020204020204" pitchFamily="34" charset="-122"/>
                  <a:ea typeface="微软雅黑" panose="020B0503020204020204" pitchFamily="34" charset="-122"/>
                </a:rPr>
                <a:t>B2B+O2O</a:t>
              </a:r>
              <a:endParaRPr lang="en-US" sz="1600" b="1" dirty="0" smtClean="0">
                <a:solidFill>
                  <a:srgbClr val="C00000"/>
                </a:solidFill>
                <a:latin typeface="微软雅黑" panose="020B0503020204020204" pitchFamily="34" charset="-122"/>
                <a:ea typeface="微软雅黑" panose="020B0503020204020204" pitchFamily="34" charset="-122"/>
              </a:endParaRPr>
            </a:p>
          </p:txBody>
        </p:sp>
        <p:sp>
          <p:nvSpPr>
            <p:cNvPr id="18" name="koppt-文本框"/>
            <p:cNvSpPr/>
            <p:nvPr/>
          </p:nvSpPr>
          <p:spPr>
            <a:xfrm>
              <a:off x="1423" y="4996"/>
              <a:ext cx="4519" cy="1961"/>
            </a:xfrm>
            <a:prstGeom prst="rect">
              <a:avLst/>
            </a:prstGeom>
          </p:spPr>
          <p:txBody>
            <a:bodyPr wrap="square">
              <a:spAutoFit/>
            </a:bodyPr>
            <a:lstStyle/>
            <a:p>
              <a:pPr algn="r" defTabSz="410845">
                <a:lnSpc>
                  <a:spcPct val="150000"/>
                </a:lnSpc>
              </a:pPr>
              <a:r>
                <a:rPr lang="zh-CN" altLang="en-US" sz="1800" b="1" dirty="0">
                  <a:solidFill>
                    <a:schemeClr val="tx1"/>
                  </a:solidFill>
                  <a:latin typeface="微软雅黑" panose="020B0503020204020204" pitchFamily="34" charset="-122"/>
                  <a:ea typeface="微软雅黑" panose="020B0503020204020204" pitchFamily="34" charset="-122"/>
                </a:rPr>
                <a:t>产业互联网大会永久</a:t>
              </a:r>
              <a:r>
                <a:rPr lang="zh-CN" altLang="en-US" sz="1800" b="1" dirty="0">
                  <a:latin typeface="微软雅黑" panose="020B0503020204020204" pitchFamily="34" charset="-122"/>
                  <a:ea typeface="微软雅黑" panose="020B0503020204020204" pitchFamily="34" charset="-122"/>
                </a:rPr>
                <a:t>地址</a:t>
              </a:r>
              <a:endParaRPr lang="zh-CN" altLang="en-US" sz="1600" b="1" dirty="0">
                <a:latin typeface="微软雅黑" panose="020B0503020204020204" pitchFamily="34" charset="-122"/>
                <a:ea typeface="微软雅黑" panose="020B0503020204020204" pitchFamily="34" charset="-122"/>
              </a:endParaRPr>
            </a:p>
            <a:p>
              <a:pPr algn="r" defTabSz="410845">
                <a:lnSpc>
                  <a:spcPct val="150000"/>
                </a:lnSpc>
              </a:pPr>
              <a:r>
                <a:rPr lang="zh-CN" altLang="en-US" sz="1600" b="1" dirty="0">
                  <a:solidFill>
                    <a:srgbClr val="C00000"/>
                  </a:solidFill>
                  <a:latin typeface="微软雅黑" panose="020B0503020204020204" pitchFamily="34" charset="-122"/>
                  <a:ea typeface="微软雅黑" panose="020B0503020204020204" pitchFamily="34" charset="-122"/>
                </a:rPr>
                <a:t>产业互联网技术交流中心</a:t>
              </a:r>
              <a:endParaRPr lang="zh-CN" altLang="en-US" sz="1600" dirty="0">
                <a:solidFill>
                  <a:srgbClr val="C00000"/>
                </a:solidFill>
                <a:latin typeface="微软雅黑" panose="020B0503020204020204" pitchFamily="34" charset="-122"/>
                <a:ea typeface="微软雅黑" panose="020B0503020204020204" pitchFamily="34" charset="-122"/>
              </a:endParaRPr>
            </a:p>
            <a:p>
              <a:pPr algn="r" defTabSz="410845">
                <a:lnSpc>
                  <a:spcPct val="150000"/>
                </a:lnSpc>
              </a:pP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20" name="koppt-文本框"/>
            <p:cNvSpPr/>
            <p:nvPr/>
          </p:nvSpPr>
          <p:spPr>
            <a:xfrm>
              <a:off x="2301" y="7718"/>
              <a:ext cx="6246" cy="1961"/>
            </a:xfrm>
            <a:prstGeom prst="rect">
              <a:avLst/>
            </a:prstGeom>
          </p:spPr>
          <p:txBody>
            <a:bodyPr wrap="square">
              <a:spAutoFit/>
            </a:bodyPr>
            <a:lstStyle/>
            <a:p>
              <a:pPr marL="342900" indent="-342900">
                <a:lnSpc>
                  <a:spcPct val="150000"/>
                </a:lnSpc>
              </a:pPr>
              <a:r>
                <a:rPr lang="zh-CN" altLang="en-US" b="1" dirty="0">
                  <a:latin typeface="微软雅黑" panose="020B0503020204020204" pitchFamily="34" charset="-122"/>
                  <a:ea typeface="微软雅黑" panose="020B0503020204020204" pitchFamily="34" charset="-122"/>
                </a:rPr>
                <a:t>产业互联网公共服务体</a:t>
              </a:r>
              <a:endParaRPr lang="zh-CN" altLang="en-US" b="1" dirty="0">
                <a:latin typeface="微软雅黑" panose="020B0503020204020204" pitchFamily="34" charset="-122"/>
                <a:ea typeface="微软雅黑" panose="020B0503020204020204" pitchFamily="34" charset="-122"/>
              </a:endParaRPr>
            </a:p>
            <a:p>
              <a:pPr defTabSz="410845">
                <a:lnSpc>
                  <a:spcPct val="150000"/>
                </a:lnSpc>
              </a:pPr>
              <a:r>
                <a:rPr lang="zh-CN" altLang="en-US" sz="1600" b="1" dirty="0">
                  <a:solidFill>
                    <a:srgbClr val="C00000"/>
                  </a:solidFill>
                  <a:latin typeface="微软雅黑" panose="020B0503020204020204" pitchFamily="34" charset="-122"/>
                  <a:ea typeface="微软雅黑" panose="020B0503020204020204" pitchFamily="34" charset="-122"/>
                </a:rPr>
                <a:t>整合各类第三方配套专业服务机构，形成一个完整的生态圈，提供一站式服务</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1" name="koppt-文本框"/>
            <p:cNvSpPr/>
            <p:nvPr/>
          </p:nvSpPr>
          <p:spPr>
            <a:xfrm>
              <a:off x="12317" y="2339"/>
              <a:ext cx="6109" cy="798"/>
            </a:xfrm>
            <a:prstGeom prst="rect">
              <a:avLst/>
            </a:prstGeom>
          </p:spPr>
          <p:txBody>
            <a:bodyPr wrap="square">
              <a:spAutoFit/>
            </a:bodyPr>
            <a:lstStyle/>
            <a:p>
              <a:pPr marL="342900" indent="-342900">
                <a:lnSpc>
                  <a:spcPct val="150000"/>
                </a:lnSpc>
              </a:pPr>
              <a:r>
                <a:rPr lang="zh-CN" altLang="en-US" b="1" dirty="0">
                  <a:latin typeface="微软雅黑" panose="020B0503020204020204" pitchFamily="34" charset="-122"/>
                  <a:ea typeface="微软雅黑" panose="020B0503020204020204" pitchFamily="34" charset="-122"/>
                </a:rPr>
                <a:t>国际产业互联网人才社区</a:t>
              </a:r>
              <a:endParaRPr lang="en-US" altLang="zh-CN" sz="1600" dirty="0">
                <a:solidFill>
                  <a:srgbClr val="C00000"/>
                </a:solidFill>
                <a:latin typeface="微软雅黑" panose="020B0503020204020204" pitchFamily="34" charset="-122"/>
                <a:ea typeface="微软雅黑" panose="020B0503020204020204" pitchFamily="34" charset="-122"/>
              </a:endParaRPr>
            </a:p>
          </p:txBody>
        </p:sp>
        <p:sp>
          <p:nvSpPr>
            <p:cNvPr id="22" name="koppt-图标"/>
            <p:cNvSpPr>
              <a:spLocks noChangeAspect="1" noEditPoints="1"/>
            </p:cNvSpPr>
            <p:nvPr/>
          </p:nvSpPr>
          <p:spPr bwMode="auto">
            <a:xfrm>
              <a:off x="8547" y="4775"/>
              <a:ext cx="1770" cy="1918"/>
            </a:xfrm>
            <a:custGeom>
              <a:avLst/>
              <a:gdLst>
                <a:gd name="T0" fmla="*/ 99 w 543"/>
                <a:gd name="T1" fmla="*/ 226 h 588"/>
                <a:gd name="T2" fmla="*/ 326 w 543"/>
                <a:gd name="T3" fmla="*/ 484 h 588"/>
                <a:gd name="T4" fmla="*/ 340 w 543"/>
                <a:gd name="T5" fmla="*/ 508 h 588"/>
                <a:gd name="T6" fmla="*/ 289 w 543"/>
                <a:gd name="T7" fmla="*/ 587 h 588"/>
                <a:gd name="T8" fmla="*/ 217 w 543"/>
                <a:gd name="T9" fmla="*/ 566 h 588"/>
                <a:gd name="T10" fmla="*/ 211 w 543"/>
                <a:gd name="T11" fmla="*/ 496 h 588"/>
                <a:gd name="T12" fmla="*/ 276 w 543"/>
                <a:gd name="T13" fmla="*/ 450 h 588"/>
                <a:gd name="T14" fmla="*/ 216 w 543"/>
                <a:gd name="T15" fmla="*/ 247 h 588"/>
                <a:gd name="T16" fmla="*/ 245 w 543"/>
                <a:gd name="T17" fmla="*/ 263 h 588"/>
                <a:gd name="T18" fmla="*/ 274 w 543"/>
                <a:gd name="T19" fmla="*/ 239 h 588"/>
                <a:gd name="T20" fmla="*/ 285 w 543"/>
                <a:gd name="T21" fmla="*/ 259 h 588"/>
                <a:gd name="T22" fmla="*/ 313 w 543"/>
                <a:gd name="T23" fmla="*/ 258 h 588"/>
                <a:gd name="T24" fmla="*/ 341 w 543"/>
                <a:gd name="T25" fmla="*/ 244 h 588"/>
                <a:gd name="T26" fmla="*/ 340 w 543"/>
                <a:gd name="T27" fmla="*/ 299 h 588"/>
                <a:gd name="T28" fmla="*/ 318 w 543"/>
                <a:gd name="T29" fmla="*/ 315 h 588"/>
                <a:gd name="T30" fmla="*/ 276 w 543"/>
                <a:gd name="T31" fmla="*/ 450 h 588"/>
                <a:gd name="T32" fmla="*/ 236 w 543"/>
                <a:gd name="T33" fmla="*/ 299 h 588"/>
                <a:gd name="T34" fmla="*/ 256 w 543"/>
                <a:gd name="T35" fmla="*/ 285 h 588"/>
                <a:gd name="T36" fmla="*/ 261 w 543"/>
                <a:gd name="T37" fmla="*/ 264 h 588"/>
                <a:gd name="T38" fmla="*/ 310 w 543"/>
                <a:gd name="T39" fmla="*/ 280 h 588"/>
                <a:gd name="T40" fmla="*/ 276 w 543"/>
                <a:gd name="T41" fmla="*/ 416 h 588"/>
                <a:gd name="T42" fmla="*/ 282 w 543"/>
                <a:gd name="T43" fmla="*/ 49 h 588"/>
                <a:gd name="T44" fmla="*/ 261 w 543"/>
                <a:gd name="T45" fmla="*/ 13 h 588"/>
                <a:gd name="T46" fmla="*/ 530 w 543"/>
                <a:gd name="T47" fmla="*/ 255 h 588"/>
                <a:gd name="T48" fmla="*/ 494 w 543"/>
                <a:gd name="T49" fmla="*/ 234 h 588"/>
                <a:gd name="T50" fmla="*/ 530 w 543"/>
                <a:gd name="T51" fmla="*/ 255 h 588"/>
                <a:gd name="T52" fmla="*/ 50 w 543"/>
                <a:gd name="T53" fmla="*/ 255 h 588"/>
                <a:gd name="T54" fmla="*/ 14 w 543"/>
                <a:gd name="T55" fmla="*/ 234 h 588"/>
                <a:gd name="T56" fmla="*/ 92 w 543"/>
                <a:gd name="T57" fmla="*/ 414 h 588"/>
                <a:gd name="T58" fmla="*/ 130 w 543"/>
                <a:gd name="T59" fmla="*/ 396 h 588"/>
                <a:gd name="T60" fmla="*/ 92 w 543"/>
                <a:gd name="T61" fmla="*/ 414 h 588"/>
                <a:gd name="T62" fmla="*/ 113 w 543"/>
                <a:gd name="T63" fmla="*/ 113 h 588"/>
                <a:gd name="T64" fmla="*/ 109 w 543"/>
                <a:gd name="T65" fmla="*/ 72 h 588"/>
                <a:gd name="T66" fmla="*/ 451 w 543"/>
                <a:gd name="T67" fmla="*/ 414 h 588"/>
                <a:gd name="T68" fmla="*/ 414 w 543"/>
                <a:gd name="T69" fmla="*/ 396 h 588"/>
                <a:gd name="T70" fmla="*/ 451 w 543"/>
                <a:gd name="T71" fmla="*/ 414 h 588"/>
                <a:gd name="T72" fmla="*/ 430 w 543"/>
                <a:gd name="T73" fmla="*/ 113 h 588"/>
                <a:gd name="T74" fmla="*/ 435 w 543"/>
                <a:gd name="T75" fmla="*/ 72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588">
                  <a:moveTo>
                    <a:pt x="218" y="484"/>
                  </a:moveTo>
                  <a:cubicBezTo>
                    <a:pt x="213" y="368"/>
                    <a:pt x="90" y="324"/>
                    <a:pt x="99" y="226"/>
                  </a:cubicBezTo>
                  <a:cubicBezTo>
                    <a:pt x="115" y="52"/>
                    <a:pt x="429" y="52"/>
                    <a:pt x="444" y="226"/>
                  </a:cubicBezTo>
                  <a:cubicBezTo>
                    <a:pt x="453" y="324"/>
                    <a:pt x="331" y="368"/>
                    <a:pt x="326" y="484"/>
                  </a:cubicBezTo>
                  <a:cubicBezTo>
                    <a:pt x="325" y="489"/>
                    <a:pt x="328" y="494"/>
                    <a:pt x="333" y="496"/>
                  </a:cubicBezTo>
                  <a:cubicBezTo>
                    <a:pt x="337" y="498"/>
                    <a:pt x="340" y="502"/>
                    <a:pt x="340" y="508"/>
                  </a:cubicBezTo>
                  <a:cubicBezTo>
                    <a:pt x="340" y="536"/>
                    <a:pt x="337" y="548"/>
                    <a:pt x="326" y="566"/>
                  </a:cubicBezTo>
                  <a:cubicBezTo>
                    <a:pt x="318" y="579"/>
                    <a:pt x="305" y="587"/>
                    <a:pt x="289" y="587"/>
                  </a:cubicBezTo>
                  <a:cubicBezTo>
                    <a:pt x="276" y="588"/>
                    <a:pt x="267" y="588"/>
                    <a:pt x="254" y="587"/>
                  </a:cubicBezTo>
                  <a:cubicBezTo>
                    <a:pt x="239" y="587"/>
                    <a:pt x="225" y="579"/>
                    <a:pt x="217" y="566"/>
                  </a:cubicBezTo>
                  <a:cubicBezTo>
                    <a:pt x="205" y="548"/>
                    <a:pt x="204" y="536"/>
                    <a:pt x="204" y="508"/>
                  </a:cubicBezTo>
                  <a:cubicBezTo>
                    <a:pt x="203" y="502"/>
                    <a:pt x="206" y="498"/>
                    <a:pt x="211" y="496"/>
                  </a:cubicBezTo>
                  <a:cubicBezTo>
                    <a:pt x="215" y="494"/>
                    <a:pt x="218" y="489"/>
                    <a:pt x="218" y="484"/>
                  </a:cubicBezTo>
                  <a:close/>
                  <a:moveTo>
                    <a:pt x="276" y="450"/>
                  </a:moveTo>
                  <a:cubicBezTo>
                    <a:pt x="260" y="391"/>
                    <a:pt x="226" y="314"/>
                    <a:pt x="206" y="254"/>
                  </a:cubicBezTo>
                  <a:cubicBezTo>
                    <a:pt x="197" y="230"/>
                    <a:pt x="198" y="229"/>
                    <a:pt x="216" y="247"/>
                  </a:cubicBezTo>
                  <a:cubicBezTo>
                    <a:pt x="222" y="253"/>
                    <a:pt x="229" y="258"/>
                    <a:pt x="235" y="264"/>
                  </a:cubicBezTo>
                  <a:cubicBezTo>
                    <a:pt x="238" y="266"/>
                    <a:pt x="243" y="266"/>
                    <a:pt x="245" y="263"/>
                  </a:cubicBezTo>
                  <a:cubicBezTo>
                    <a:pt x="251" y="254"/>
                    <a:pt x="257" y="245"/>
                    <a:pt x="262" y="237"/>
                  </a:cubicBezTo>
                  <a:cubicBezTo>
                    <a:pt x="269" y="227"/>
                    <a:pt x="270" y="226"/>
                    <a:pt x="274" y="239"/>
                  </a:cubicBezTo>
                  <a:cubicBezTo>
                    <a:pt x="276" y="244"/>
                    <a:pt x="277" y="249"/>
                    <a:pt x="279" y="254"/>
                  </a:cubicBezTo>
                  <a:cubicBezTo>
                    <a:pt x="280" y="257"/>
                    <a:pt x="283" y="259"/>
                    <a:pt x="285" y="259"/>
                  </a:cubicBezTo>
                  <a:cubicBezTo>
                    <a:pt x="293" y="259"/>
                    <a:pt x="300" y="260"/>
                    <a:pt x="308" y="260"/>
                  </a:cubicBezTo>
                  <a:cubicBezTo>
                    <a:pt x="310" y="260"/>
                    <a:pt x="312" y="260"/>
                    <a:pt x="313" y="258"/>
                  </a:cubicBezTo>
                  <a:cubicBezTo>
                    <a:pt x="319" y="252"/>
                    <a:pt x="324" y="246"/>
                    <a:pt x="329" y="240"/>
                  </a:cubicBezTo>
                  <a:cubicBezTo>
                    <a:pt x="339" y="228"/>
                    <a:pt x="340" y="224"/>
                    <a:pt x="341" y="244"/>
                  </a:cubicBezTo>
                  <a:cubicBezTo>
                    <a:pt x="341" y="260"/>
                    <a:pt x="342" y="277"/>
                    <a:pt x="342" y="293"/>
                  </a:cubicBezTo>
                  <a:cubicBezTo>
                    <a:pt x="343" y="295"/>
                    <a:pt x="342" y="297"/>
                    <a:pt x="340" y="299"/>
                  </a:cubicBezTo>
                  <a:cubicBezTo>
                    <a:pt x="333" y="302"/>
                    <a:pt x="327" y="306"/>
                    <a:pt x="321" y="311"/>
                  </a:cubicBezTo>
                  <a:cubicBezTo>
                    <a:pt x="320" y="312"/>
                    <a:pt x="319" y="313"/>
                    <a:pt x="318" y="315"/>
                  </a:cubicBezTo>
                  <a:cubicBezTo>
                    <a:pt x="308" y="359"/>
                    <a:pt x="298" y="404"/>
                    <a:pt x="289" y="449"/>
                  </a:cubicBezTo>
                  <a:cubicBezTo>
                    <a:pt x="287" y="456"/>
                    <a:pt x="278" y="456"/>
                    <a:pt x="276" y="450"/>
                  </a:cubicBezTo>
                  <a:close/>
                  <a:moveTo>
                    <a:pt x="276" y="416"/>
                  </a:moveTo>
                  <a:cubicBezTo>
                    <a:pt x="262" y="377"/>
                    <a:pt x="250" y="338"/>
                    <a:pt x="236" y="299"/>
                  </a:cubicBezTo>
                  <a:cubicBezTo>
                    <a:pt x="231" y="284"/>
                    <a:pt x="233" y="285"/>
                    <a:pt x="246" y="292"/>
                  </a:cubicBezTo>
                  <a:cubicBezTo>
                    <a:pt x="257" y="297"/>
                    <a:pt x="258" y="298"/>
                    <a:pt x="256" y="285"/>
                  </a:cubicBezTo>
                  <a:cubicBezTo>
                    <a:pt x="255" y="281"/>
                    <a:pt x="254" y="276"/>
                    <a:pt x="254" y="271"/>
                  </a:cubicBezTo>
                  <a:cubicBezTo>
                    <a:pt x="252" y="263"/>
                    <a:pt x="253" y="262"/>
                    <a:pt x="261" y="264"/>
                  </a:cubicBezTo>
                  <a:cubicBezTo>
                    <a:pt x="276" y="267"/>
                    <a:pt x="290" y="270"/>
                    <a:pt x="305" y="273"/>
                  </a:cubicBezTo>
                  <a:cubicBezTo>
                    <a:pt x="310" y="274"/>
                    <a:pt x="311" y="274"/>
                    <a:pt x="310" y="280"/>
                  </a:cubicBezTo>
                  <a:cubicBezTo>
                    <a:pt x="303" y="325"/>
                    <a:pt x="294" y="370"/>
                    <a:pt x="288" y="415"/>
                  </a:cubicBezTo>
                  <a:cubicBezTo>
                    <a:pt x="285" y="438"/>
                    <a:pt x="284" y="440"/>
                    <a:pt x="276" y="416"/>
                  </a:cubicBezTo>
                  <a:close/>
                  <a:moveTo>
                    <a:pt x="282" y="13"/>
                  </a:moveTo>
                  <a:cubicBezTo>
                    <a:pt x="282" y="25"/>
                    <a:pt x="282" y="37"/>
                    <a:pt x="282" y="49"/>
                  </a:cubicBezTo>
                  <a:cubicBezTo>
                    <a:pt x="282" y="63"/>
                    <a:pt x="261" y="63"/>
                    <a:pt x="261" y="49"/>
                  </a:cubicBezTo>
                  <a:cubicBezTo>
                    <a:pt x="261" y="37"/>
                    <a:pt x="261" y="25"/>
                    <a:pt x="261" y="13"/>
                  </a:cubicBezTo>
                  <a:cubicBezTo>
                    <a:pt x="261" y="0"/>
                    <a:pt x="282" y="0"/>
                    <a:pt x="282" y="13"/>
                  </a:cubicBezTo>
                  <a:close/>
                  <a:moveTo>
                    <a:pt x="530" y="255"/>
                  </a:moveTo>
                  <a:cubicBezTo>
                    <a:pt x="518" y="255"/>
                    <a:pt x="506" y="255"/>
                    <a:pt x="494" y="255"/>
                  </a:cubicBezTo>
                  <a:cubicBezTo>
                    <a:pt x="480" y="255"/>
                    <a:pt x="480" y="234"/>
                    <a:pt x="494" y="234"/>
                  </a:cubicBezTo>
                  <a:cubicBezTo>
                    <a:pt x="506" y="234"/>
                    <a:pt x="518" y="234"/>
                    <a:pt x="530" y="234"/>
                  </a:cubicBezTo>
                  <a:cubicBezTo>
                    <a:pt x="543" y="234"/>
                    <a:pt x="543" y="255"/>
                    <a:pt x="530" y="255"/>
                  </a:cubicBezTo>
                  <a:close/>
                  <a:moveTo>
                    <a:pt x="14" y="255"/>
                  </a:moveTo>
                  <a:cubicBezTo>
                    <a:pt x="26" y="255"/>
                    <a:pt x="38" y="255"/>
                    <a:pt x="50" y="255"/>
                  </a:cubicBezTo>
                  <a:cubicBezTo>
                    <a:pt x="63" y="255"/>
                    <a:pt x="63" y="234"/>
                    <a:pt x="50" y="234"/>
                  </a:cubicBezTo>
                  <a:cubicBezTo>
                    <a:pt x="38" y="234"/>
                    <a:pt x="26" y="234"/>
                    <a:pt x="14" y="234"/>
                  </a:cubicBezTo>
                  <a:cubicBezTo>
                    <a:pt x="0" y="234"/>
                    <a:pt x="0" y="255"/>
                    <a:pt x="14" y="255"/>
                  </a:cubicBezTo>
                  <a:close/>
                  <a:moveTo>
                    <a:pt x="92" y="414"/>
                  </a:moveTo>
                  <a:cubicBezTo>
                    <a:pt x="99" y="404"/>
                    <a:pt x="106" y="394"/>
                    <a:pt x="113" y="385"/>
                  </a:cubicBezTo>
                  <a:cubicBezTo>
                    <a:pt x="121" y="373"/>
                    <a:pt x="137" y="385"/>
                    <a:pt x="130" y="396"/>
                  </a:cubicBezTo>
                  <a:cubicBezTo>
                    <a:pt x="123" y="406"/>
                    <a:pt x="116" y="416"/>
                    <a:pt x="109" y="426"/>
                  </a:cubicBezTo>
                  <a:cubicBezTo>
                    <a:pt x="101" y="437"/>
                    <a:pt x="85" y="425"/>
                    <a:pt x="92" y="414"/>
                  </a:cubicBezTo>
                  <a:close/>
                  <a:moveTo>
                    <a:pt x="92" y="84"/>
                  </a:moveTo>
                  <a:cubicBezTo>
                    <a:pt x="99" y="94"/>
                    <a:pt x="106" y="103"/>
                    <a:pt x="113" y="113"/>
                  </a:cubicBezTo>
                  <a:cubicBezTo>
                    <a:pt x="121" y="124"/>
                    <a:pt x="137" y="112"/>
                    <a:pt x="130" y="101"/>
                  </a:cubicBezTo>
                  <a:cubicBezTo>
                    <a:pt x="123" y="92"/>
                    <a:pt x="116" y="82"/>
                    <a:pt x="109" y="72"/>
                  </a:cubicBezTo>
                  <a:cubicBezTo>
                    <a:pt x="101" y="61"/>
                    <a:pt x="85" y="73"/>
                    <a:pt x="92" y="84"/>
                  </a:cubicBezTo>
                  <a:close/>
                  <a:moveTo>
                    <a:pt x="451" y="414"/>
                  </a:moveTo>
                  <a:cubicBezTo>
                    <a:pt x="444" y="404"/>
                    <a:pt x="437" y="394"/>
                    <a:pt x="430" y="385"/>
                  </a:cubicBezTo>
                  <a:cubicBezTo>
                    <a:pt x="422" y="373"/>
                    <a:pt x="406" y="385"/>
                    <a:pt x="414" y="396"/>
                  </a:cubicBezTo>
                  <a:cubicBezTo>
                    <a:pt x="421" y="406"/>
                    <a:pt x="428" y="416"/>
                    <a:pt x="435" y="426"/>
                  </a:cubicBezTo>
                  <a:cubicBezTo>
                    <a:pt x="442" y="437"/>
                    <a:pt x="459" y="425"/>
                    <a:pt x="451" y="414"/>
                  </a:cubicBezTo>
                  <a:close/>
                  <a:moveTo>
                    <a:pt x="451" y="84"/>
                  </a:moveTo>
                  <a:cubicBezTo>
                    <a:pt x="444" y="94"/>
                    <a:pt x="437" y="103"/>
                    <a:pt x="430" y="113"/>
                  </a:cubicBezTo>
                  <a:cubicBezTo>
                    <a:pt x="422" y="124"/>
                    <a:pt x="406" y="112"/>
                    <a:pt x="414" y="101"/>
                  </a:cubicBezTo>
                  <a:cubicBezTo>
                    <a:pt x="421" y="92"/>
                    <a:pt x="428" y="82"/>
                    <a:pt x="435" y="72"/>
                  </a:cubicBezTo>
                  <a:cubicBezTo>
                    <a:pt x="442" y="61"/>
                    <a:pt x="459" y="73"/>
                    <a:pt x="451" y="84"/>
                  </a:cubicBezTo>
                  <a:close/>
                </a:path>
              </a:pathLst>
            </a:custGeom>
            <a:solidFill>
              <a:srgbClr val="00B050"/>
            </a:solidFill>
            <a:ln>
              <a:noFill/>
            </a:ln>
          </p:spPr>
          <p:txBody>
            <a:bodyPr vert="horz" wrap="square" lIns="91440" tIns="45720" rIns="91440" bIns="45720" numCol="1" anchor="t" anchorCtr="0" compatLnSpc="1"/>
            <a:lstStyle/>
            <a:p>
              <a:endParaRPr lang="zh-CN" altLang="en-US"/>
            </a:p>
          </p:txBody>
        </p:sp>
        <p:sp>
          <p:nvSpPr>
            <p:cNvPr id="23" name="矩形 22"/>
            <p:cNvSpPr/>
            <p:nvPr/>
          </p:nvSpPr>
          <p:spPr>
            <a:xfrm>
              <a:off x="7744" y="5178"/>
              <a:ext cx="3207" cy="1113"/>
            </a:xfrm>
            <a:prstGeom prst="rect">
              <a:avLst/>
            </a:prstGeom>
          </p:spPr>
          <p:txBody>
            <a:bodyPr wrap="none">
              <a:spAutoFit/>
            </a:bodyPr>
            <a:lstStyle/>
            <a:p>
              <a:pPr algn="l"/>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蓝源</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产业互联网</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       总部基地</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koppt-任意多边形"/>
            <p:cNvSpPr/>
            <p:nvPr/>
          </p:nvSpPr>
          <p:spPr bwMode="auto">
            <a:xfrm rot="7140000">
              <a:off x="9356" y="6002"/>
              <a:ext cx="3040" cy="2075"/>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rgbClr val="6600FF"/>
            </a:solidFill>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lstStyle/>
            <a:p>
              <a:endParaRPr lang="en-US">
                <a:solidFill>
                  <a:prstClr val="black"/>
                </a:solidFill>
              </a:endParaRPr>
            </a:p>
          </p:txBody>
        </p:sp>
        <p:sp>
          <p:nvSpPr>
            <p:cNvPr id="25" name="koppt-图标"/>
            <p:cNvSpPr/>
            <p:nvPr/>
          </p:nvSpPr>
          <p:spPr bwMode="auto">
            <a:xfrm>
              <a:off x="10907" y="7093"/>
              <a:ext cx="532" cy="766"/>
            </a:xfrm>
            <a:custGeom>
              <a:avLst/>
              <a:gdLst>
                <a:gd name="connsiteX0" fmla="*/ 78132 w 338053"/>
                <a:gd name="connsiteY0" fmla="*/ 0 h 486322"/>
                <a:gd name="connsiteX1" fmla="*/ 187786 w 338053"/>
                <a:gd name="connsiteY1" fmla="*/ 108675 h 486322"/>
                <a:gd name="connsiteX2" fmla="*/ 191911 w 338053"/>
                <a:gd name="connsiteY2" fmla="*/ 112763 h 486322"/>
                <a:gd name="connsiteX3" fmla="*/ 199005 w 338053"/>
                <a:gd name="connsiteY3" fmla="*/ 105748 h 486322"/>
                <a:gd name="connsiteX4" fmla="*/ 237231 w 338053"/>
                <a:gd name="connsiteY4" fmla="*/ 67957 h 486322"/>
                <a:gd name="connsiteX5" fmla="*/ 262602 w 338053"/>
                <a:gd name="connsiteY5" fmla="*/ 67957 h 486322"/>
                <a:gd name="connsiteX6" fmla="*/ 262602 w 338053"/>
                <a:gd name="connsiteY6" fmla="*/ 93039 h 486322"/>
                <a:gd name="connsiteX7" fmla="*/ 232694 w 338053"/>
                <a:gd name="connsiteY7" fmla="*/ 122608 h 486322"/>
                <a:gd name="connsiteX8" fmla="*/ 217250 w 338053"/>
                <a:gd name="connsiteY8" fmla="*/ 137876 h 486322"/>
                <a:gd name="connsiteX9" fmla="*/ 252259 w 338053"/>
                <a:gd name="connsiteY9" fmla="*/ 172572 h 486322"/>
                <a:gd name="connsiteX10" fmla="*/ 338053 w 338053"/>
                <a:gd name="connsiteY10" fmla="*/ 257600 h 486322"/>
                <a:gd name="connsiteX11" fmla="*/ 208093 w 338053"/>
                <a:gd name="connsiteY11" fmla="*/ 311267 h 486322"/>
                <a:gd name="connsiteX12" fmla="*/ 161880 w 338053"/>
                <a:gd name="connsiteY12" fmla="*/ 302287 h 486322"/>
                <a:gd name="connsiteX13" fmla="*/ 243480 w 338053"/>
                <a:gd name="connsiteY13" fmla="*/ 443324 h 486322"/>
                <a:gd name="connsiteX14" fmla="*/ 312848 w 338053"/>
                <a:gd name="connsiteY14" fmla="*/ 443324 h 486322"/>
                <a:gd name="connsiteX15" fmla="*/ 312848 w 338053"/>
                <a:gd name="connsiteY15" fmla="*/ 486322 h 486322"/>
                <a:gd name="connsiteX16" fmla="*/ 0 w 338053"/>
                <a:gd name="connsiteY16" fmla="*/ 486322 h 486322"/>
                <a:gd name="connsiteX17" fmla="*/ 0 w 338053"/>
                <a:gd name="connsiteY17" fmla="*/ 443324 h 486322"/>
                <a:gd name="connsiteX18" fmla="*/ 75618 w 338053"/>
                <a:gd name="connsiteY18" fmla="*/ 443324 h 486322"/>
                <a:gd name="connsiteX19" fmla="*/ 75618 w 338053"/>
                <a:gd name="connsiteY19" fmla="*/ 253864 h 486322"/>
                <a:gd name="connsiteX20" fmla="*/ 37518 w 338053"/>
                <a:gd name="connsiteY20" fmla="*/ 197225 h 486322"/>
                <a:gd name="connsiteX21" fmla="*/ 78132 w 338053"/>
                <a:gd name="connsiteY21" fmla="*/ 0 h 48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053" h="486322">
                  <a:moveTo>
                    <a:pt x="78132" y="0"/>
                  </a:moveTo>
                  <a:cubicBezTo>
                    <a:pt x="78132" y="0"/>
                    <a:pt x="78132" y="0"/>
                    <a:pt x="187786" y="108675"/>
                  </a:cubicBezTo>
                  <a:lnTo>
                    <a:pt x="191911" y="112763"/>
                  </a:lnTo>
                  <a:lnTo>
                    <a:pt x="199005" y="105748"/>
                  </a:lnTo>
                  <a:cubicBezTo>
                    <a:pt x="237231" y="67957"/>
                    <a:pt x="237231" y="67957"/>
                    <a:pt x="237231" y="67957"/>
                  </a:cubicBezTo>
                  <a:cubicBezTo>
                    <a:pt x="244480" y="60791"/>
                    <a:pt x="258977" y="60791"/>
                    <a:pt x="262602" y="67957"/>
                  </a:cubicBezTo>
                  <a:cubicBezTo>
                    <a:pt x="269850" y="71540"/>
                    <a:pt x="269850" y="85873"/>
                    <a:pt x="262602" y="93039"/>
                  </a:cubicBezTo>
                  <a:cubicBezTo>
                    <a:pt x="251276" y="104237"/>
                    <a:pt x="241365" y="114035"/>
                    <a:pt x="232694" y="122608"/>
                  </a:cubicBezTo>
                  <a:lnTo>
                    <a:pt x="217250" y="137876"/>
                  </a:lnTo>
                  <a:lnTo>
                    <a:pt x="252259" y="172572"/>
                  </a:lnTo>
                  <a:cubicBezTo>
                    <a:pt x="277134" y="197225"/>
                    <a:pt x="305563" y="225400"/>
                    <a:pt x="338053" y="257600"/>
                  </a:cubicBezTo>
                  <a:cubicBezTo>
                    <a:pt x="301953" y="293378"/>
                    <a:pt x="255023" y="311267"/>
                    <a:pt x="208093" y="311267"/>
                  </a:cubicBezTo>
                  <a:lnTo>
                    <a:pt x="161880" y="302287"/>
                  </a:lnTo>
                  <a:lnTo>
                    <a:pt x="243480" y="443324"/>
                  </a:lnTo>
                  <a:lnTo>
                    <a:pt x="312848" y="443324"/>
                  </a:lnTo>
                  <a:lnTo>
                    <a:pt x="312848" y="486322"/>
                  </a:lnTo>
                  <a:lnTo>
                    <a:pt x="0" y="486322"/>
                  </a:lnTo>
                  <a:lnTo>
                    <a:pt x="0" y="443324"/>
                  </a:lnTo>
                  <a:lnTo>
                    <a:pt x="75618" y="443324"/>
                  </a:lnTo>
                  <a:lnTo>
                    <a:pt x="75618" y="253864"/>
                  </a:lnTo>
                  <a:lnTo>
                    <a:pt x="37518" y="197225"/>
                  </a:lnTo>
                  <a:cubicBezTo>
                    <a:pt x="10443" y="131483"/>
                    <a:pt x="23981" y="53667"/>
                    <a:pt x="781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6" name="koppt-文本框"/>
            <p:cNvSpPr/>
            <p:nvPr/>
          </p:nvSpPr>
          <p:spPr>
            <a:xfrm>
              <a:off x="12742" y="4735"/>
              <a:ext cx="4564" cy="3124"/>
            </a:xfrm>
            <a:prstGeom prst="rect">
              <a:avLst/>
            </a:prstGeom>
          </p:spPr>
          <p:txBody>
            <a:bodyPr wrap="square">
              <a:spAutoFit/>
            </a:bodyPr>
            <a:lstStyle/>
            <a:p>
              <a:pPr defTabSz="410845">
                <a:lnSpc>
                  <a:spcPct val="150000"/>
                </a:lnSpc>
              </a:pPr>
              <a:r>
                <a:rPr lang="zh-CN" b="1" dirty="0">
                  <a:latin typeface="微软雅黑" panose="020B0503020204020204" pitchFamily="34" charset="-122"/>
                  <a:ea typeface="微软雅黑" panose="020B0503020204020204" pitchFamily="34" charset="-122"/>
                </a:rPr>
                <a:t>产业互联网科技综合体</a:t>
              </a:r>
              <a:endParaRPr lang="zh-CN" b="1" dirty="0">
                <a:latin typeface="微软雅黑" panose="020B0503020204020204" pitchFamily="34" charset="-122"/>
                <a:ea typeface="微软雅黑" panose="020B0503020204020204" pitchFamily="34" charset="-122"/>
              </a:endParaRPr>
            </a:p>
            <a:p>
              <a:pPr defTabSz="410845">
                <a:lnSpc>
                  <a:spcPct val="150000"/>
                </a:lnSpc>
              </a:pPr>
              <a:r>
                <a:rPr lang="zh-CN" altLang="en-US" sz="1600" b="1" dirty="0">
                  <a:solidFill>
                    <a:srgbClr val="C00000"/>
                  </a:solidFill>
                  <a:latin typeface="微软雅黑" panose="020B0503020204020204" pitchFamily="34" charset="-122"/>
                  <a:ea typeface="微软雅黑" panose="020B0503020204020204" pitchFamily="34" charset="-122"/>
                </a:rPr>
                <a:t>大数据、云计算以及区块链、人工智能等为产业互联网服务的新兴科技汇聚中心</a:t>
              </a:r>
              <a:endParaRPr lang="zh-CN" b="1" dirty="0">
                <a:latin typeface="微软雅黑" panose="020B0503020204020204" pitchFamily="34" charset="-122"/>
                <a:ea typeface="微软雅黑" panose="020B0503020204020204" pitchFamily="34" charset="-122"/>
              </a:endParaRPr>
            </a:p>
            <a:p>
              <a:pPr defTabSz="410845">
                <a:lnSpc>
                  <a:spcPct val="150000"/>
                </a:lnSpc>
              </a:pPr>
              <a:endParaRPr lang="zh-CN" sz="1600" b="1" dirty="0" smtClean="0">
                <a:solidFill>
                  <a:srgbClr val="C0000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521" y="3724"/>
              <a:ext cx="4785" cy="919"/>
            </a:xfrm>
            <a:prstGeom prst="rect">
              <a:avLst/>
            </a:prstGeom>
            <a:noFill/>
          </p:spPr>
          <p:txBody>
            <a:bodyPr wrap="square" rtlCol="0">
              <a:spAutoFit/>
            </a:bodyPr>
            <a:lstStyle/>
            <a:p>
              <a:r>
                <a:rPr lang="zh-CN" altLang="en-US" sz="1600" b="1" dirty="0">
                  <a:solidFill>
                    <a:srgbClr val="C00000"/>
                  </a:solidFill>
                  <a:latin typeface="微软雅黑" panose="020B0503020204020204" pitchFamily="34" charset="-122"/>
                  <a:ea typeface="微软雅黑" panose="020B0503020204020204" pitchFamily="34" charset="-122"/>
                  <a:sym typeface="+mn-ea"/>
                </a:rPr>
                <a:t>引得进、留得住、用得好</a:t>
              </a:r>
              <a:endParaRPr lang="en-US" altLang="zh-CN" sz="1600" b="1" dirty="0">
                <a:solidFill>
                  <a:srgbClr val="C00000"/>
                </a:solidFill>
                <a:latin typeface="微软雅黑" panose="020B0503020204020204" pitchFamily="34" charset="-122"/>
                <a:ea typeface="微软雅黑" panose="020B0503020204020204" pitchFamily="34" charset="-122"/>
              </a:endParaRPr>
            </a:p>
            <a:p>
              <a:endParaRPr lang="zh-CN" altLang="en-US" sz="1600" b="1"/>
            </a:p>
          </p:txBody>
        </p:sp>
      </p:grpSp>
      <p:sp>
        <p:nvSpPr>
          <p:cNvPr id="27" name="文本框 26"/>
          <p:cNvSpPr txBox="1"/>
          <p:nvPr/>
        </p:nvSpPr>
        <p:spPr>
          <a:xfrm>
            <a:off x="7154545" y="1913255"/>
            <a:ext cx="4856480" cy="337185"/>
          </a:xfrm>
          <a:prstGeom prst="rect">
            <a:avLst/>
          </a:prstGeom>
          <a:noFill/>
        </p:spPr>
        <p:txBody>
          <a:bodyPr wrap="square" rtlCol="0">
            <a:spAutoFit/>
          </a:bodyPr>
          <a:lstStyle/>
          <a:p>
            <a:r>
              <a:rPr lang="zh-CN" altLang="en-US" sz="1600" b="1" dirty="0">
                <a:solidFill>
                  <a:srgbClr val="C00000"/>
                </a:solidFill>
                <a:latin typeface="微软雅黑" panose="020B0503020204020204" pitchFamily="34" charset="-122"/>
                <a:ea typeface="微软雅黑" panose="020B0503020204020204" pitchFamily="34" charset="-122"/>
                <a:sym typeface="+mn-ea"/>
              </a:rPr>
              <a:t>引进国内外为产业互联网服务的高端技术和管理人才</a:t>
            </a:r>
            <a:endParaRPr lang="zh-CN" altLang="en-US" sz="1600" b="1"/>
          </a:p>
        </p:txBody>
      </p:sp>
      <p:sp>
        <p:nvSpPr>
          <p:cNvPr id="30" name="koppt-文本框"/>
          <p:cNvSpPr/>
          <p:nvPr/>
        </p:nvSpPr>
        <p:spPr>
          <a:xfrm>
            <a:off x="7349490" y="4764405"/>
            <a:ext cx="2927350" cy="1983740"/>
          </a:xfrm>
          <a:prstGeom prst="rect">
            <a:avLst/>
          </a:prstGeom>
        </p:spPr>
        <p:txBody>
          <a:bodyPr wrap="square">
            <a:spAutoFit/>
          </a:bodyPr>
          <a:lstStyle/>
          <a:p>
            <a:pPr defTabSz="410845">
              <a:lnSpc>
                <a:spcPct val="150000"/>
              </a:lnSpc>
            </a:pPr>
            <a:r>
              <a:rPr lang="en-US" altLang="zh-CN" b="1" dirty="0">
                <a:latin typeface="微软雅黑" panose="020B0503020204020204" pitchFamily="34" charset="-122"/>
                <a:ea typeface="微软雅黑" panose="020B0503020204020204" pitchFamily="34" charset="-122"/>
              </a:rPr>
              <a:t>    </a:t>
            </a:r>
            <a:r>
              <a:rPr lang="zh-CN" b="1" dirty="0">
                <a:latin typeface="微软雅黑" panose="020B0503020204020204" pitchFamily="34" charset="-122"/>
                <a:ea typeface="微软雅黑" panose="020B0503020204020204" pitchFamily="34" charset="-122"/>
              </a:rPr>
              <a:t>数字金融服务体</a:t>
            </a:r>
            <a:endParaRPr lang="zh-CN" b="1" dirty="0">
              <a:latin typeface="微软雅黑" panose="020B0503020204020204" pitchFamily="34" charset="-122"/>
              <a:ea typeface="微软雅黑" panose="020B0503020204020204" pitchFamily="34" charset="-122"/>
            </a:endParaRPr>
          </a:p>
          <a:p>
            <a:pPr defTabSz="410845">
              <a:lnSpc>
                <a:spcPct val="150000"/>
              </a:lnSpc>
            </a:pPr>
            <a:r>
              <a:rPr sz="1600" dirty="0" smtClean="0">
                <a:solidFill>
                  <a:srgbClr val="C00000"/>
                </a:solidFill>
                <a:latin typeface="微软雅黑" panose="020B0503020204020204" pitchFamily="34" charset="-122"/>
                <a:ea typeface="微软雅黑" panose="020B0503020204020204" pitchFamily="34" charset="-122"/>
                <a:sym typeface="+mn-ea"/>
              </a:rPr>
              <a:t>      </a:t>
            </a:r>
            <a:r>
              <a:rPr sz="1600" b="1" dirty="0" smtClean="0">
                <a:solidFill>
                  <a:srgbClr val="C00000"/>
                </a:solidFill>
                <a:latin typeface="微软雅黑" panose="020B0503020204020204" pitchFamily="34" charset="-122"/>
                <a:ea typeface="微软雅黑" panose="020B0503020204020204" pitchFamily="34" charset="-122"/>
                <a:sym typeface="+mn-ea"/>
              </a:rPr>
              <a:t>产业互联网基金</a:t>
            </a:r>
            <a:endParaRPr lang="zh-CN" b="1" dirty="0">
              <a:latin typeface="微软雅黑" panose="020B0503020204020204" pitchFamily="34" charset="-122"/>
              <a:ea typeface="微软雅黑" panose="020B0503020204020204" pitchFamily="34" charset="-122"/>
            </a:endParaRPr>
          </a:p>
          <a:p>
            <a:pPr defTabSz="410845">
              <a:lnSpc>
                <a:spcPct val="150000"/>
              </a:lnSpc>
            </a:pPr>
            <a:r>
              <a:rPr sz="1600" b="1" dirty="0" smtClean="0">
                <a:solidFill>
                  <a:srgbClr val="C00000"/>
                </a:solidFill>
                <a:latin typeface="微软雅黑" panose="020B0503020204020204" pitchFamily="34" charset="-122"/>
                <a:ea typeface="微软雅黑" panose="020B0503020204020204" pitchFamily="34" charset="-122"/>
                <a:sym typeface="+mn-ea"/>
              </a:rPr>
              <a:t>  产业互联网+科技金融</a:t>
            </a:r>
            <a:endParaRPr sz="1600" b="1" dirty="0" smtClean="0">
              <a:solidFill>
                <a:srgbClr val="C00000"/>
              </a:solidFill>
              <a:latin typeface="微软雅黑" panose="020B0503020204020204" pitchFamily="34" charset="-122"/>
              <a:ea typeface="微软雅黑" panose="020B0503020204020204" pitchFamily="34" charset="-122"/>
              <a:sym typeface="+mn-ea"/>
            </a:endParaRPr>
          </a:p>
          <a:p>
            <a:pPr defTabSz="410845">
              <a:lnSpc>
                <a:spcPct val="150000"/>
              </a:lnSpc>
            </a:pPr>
            <a:r>
              <a:rPr lang="zh-CN" sz="1600" b="1" dirty="0" smtClean="0">
                <a:solidFill>
                  <a:srgbClr val="C00000"/>
                </a:solidFill>
                <a:latin typeface="微软雅黑" panose="020B0503020204020204" pitchFamily="34" charset="-122"/>
                <a:ea typeface="微软雅黑" panose="020B0503020204020204" pitchFamily="34" charset="-122"/>
                <a:sym typeface="+mn-ea"/>
              </a:rPr>
              <a:t>          供应链金融</a:t>
            </a:r>
            <a:endParaRPr sz="1600" b="1" dirty="0" smtClean="0">
              <a:solidFill>
                <a:srgbClr val="C00000"/>
              </a:solidFill>
              <a:latin typeface="微软雅黑" panose="020B0503020204020204" pitchFamily="34" charset="-122"/>
              <a:ea typeface="微软雅黑" panose="020B0503020204020204" pitchFamily="34" charset="-122"/>
            </a:endParaRPr>
          </a:p>
          <a:p>
            <a:pPr defTabSz="410845">
              <a:lnSpc>
                <a:spcPct val="150000"/>
              </a:lnSpc>
            </a:pPr>
            <a:endParaRPr sz="1600" b="1"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en-US" altLang="zh-CN" dirty="0" smtClean="0"/>
              <a:t>4.2.5 </a:t>
            </a:r>
            <a:r>
              <a:rPr dirty="0">
                <a:sym typeface="+mn-ea"/>
              </a:rPr>
              <a:t>产业互联网公共服务体</a:t>
            </a:r>
            <a:endParaRPr lang="en-US" altLang="zh-CN" dirty="0"/>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grpSp>
        <p:nvGrpSpPr>
          <p:cNvPr id="9" name="组合 8"/>
          <p:cNvGrpSpPr/>
          <p:nvPr/>
        </p:nvGrpSpPr>
        <p:grpSpPr>
          <a:xfrm>
            <a:off x="334010" y="1584325"/>
            <a:ext cx="11473815" cy="4524375"/>
            <a:chOff x="1739" y="2410"/>
            <a:chExt cx="16249" cy="6672"/>
          </a:xfrm>
        </p:grpSpPr>
        <p:sp>
          <p:nvSpPr>
            <p:cNvPr id="11" name="六边形 10"/>
            <p:cNvSpPr/>
            <p:nvPr/>
          </p:nvSpPr>
          <p:spPr>
            <a:xfrm>
              <a:off x="11077" y="5823"/>
              <a:ext cx="3779" cy="3259"/>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4861" y="2410"/>
              <a:ext cx="3779" cy="3259"/>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739" y="4058"/>
              <a:ext cx="3779" cy="3259"/>
              <a:chOff x="828477" y="1932254"/>
              <a:chExt cx="1800200" cy="1551897"/>
            </a:xfrm>
          </p:grpSpPr>
          <p:grpSp>
            <p:nvGrpSpPr>
              <p:cNvPr id="17" name="组合 16"/>
              <p:cNvGrpSpPr/>
              <p:nvPr/>
            </p:nvGrpSpPr>
            <p:grpSpPr>
              <a:xfrm>
                <a:off x="828477" y="1932254"/>
                <a:ext cx="1800200" cy="1551897"/>
                <a:chOff x="985377" y="1960081"/>
                <a:chExt cx="1800200" cy="1551897"/>
              </a:xfrm>
            </p:grpSpPr>
            <p:sp>
              <p:nvSpPr>
                <p:cNvPr id="18" name="六边形 17"/>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1081631" y="2043058"/>
                  <a:ext cx="1607692" cy="1385942"/>
                </a:xfrm>
                <a:prstGeom prst="hexagon">
                  <a:avLst/>
                </a:prstGeom>
                <a:solidFill>
                  <a:srgbClr val="386990"/>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1"/>
              <p:cNvSpPr txBox="1"/>
              <p:nvPr/>
            </p:nvSpPr>
            <p:spPr>
              <a:xfrm flipH="1">
                <a:off x="1051667" y="2301470"/>
                <a:ext cx="1264170" cy="58280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sz="2400" dirty="0">
                    <a:solidFill>
                      <a:schemeClr val="bg1"/>
                    </a:solidFill>
                    <a:latin typeface="黑体" panose="02010609060101010101" charset="-122"/>
                    <a:ea typeface="黑体" panose="02010609060101010101" charset="-122"/>
                    <a:sym typeface="+mn-ea"/>
                  </a:rPr>
                  <a:t>产业互联网教育体系</a:t>
                </a:r>
                <a:endParaRPr lang="zh-CN" altLang="en-US" sz="2400" b="1" dirty="0">
                  <a:ln>
                    <a:noFill/>
                  </a:ln>
                  <a:solidFill>
                    <a:schemeClr val="bg1"/>
                  </a:solidFill>
                  <a:effectLst/>
                  <a:latin typeface="黑体" panose="02010609060101010101" charset="-122"/>
                  <a:ea typeface="黑体" panose="02010609060101010101" charset="-122"/>
                  <a:sym typeface="+mn-ea"/>
                </a:endParaRPr>
              </a:p>
            </p:txBody>
          </p:sp>
        </p:grpSp>
        <p:grpSp>
          <p:nvGrpSpPr>
            <p:cNvPr id="21" name="组合 20"/>
            <p:cNvGrpSpPr/>
            <p:nvPr/>
          </p:nvGrpSpPr>
          <p:grpSpPr>
            <a:xfrm>
              <a:off x="7966" y="4117"/>
              <a:ext cx="3779" cy="3259"/>
              <a:chOff x="3794088" y="1960081"/>
              <a:chExt cx="1800200" cy="1551897"/>
            </a:xfrm>
          </p:grpSpPr>
          <p:grpSp>
            <p:nvGrpSpPr>
              <p:cNvPr id="22" name="组合 21"/>
              <p:cNvGrpSpPr/>
              <p:nvPr/>
            </p:nvGrpSpPr>
            <p:grpSpPr>
              <a:xfrm>
                <a:off x="3794088" y="1960081"/>
                <a:ext cx="1800200" cy="1551897"/>
                <a:chOff x="985377" y="1960081"/>
                <a:chExt cx="1800200" cy="1551897"/>
              </a:xfrm>
            </p:grpSpPr>
            <p:sp>
              <p:nvSpPr>
                <p:cNvPr id="23" name="六边形 22"/>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1081631" y="2043058"/>
                  <a:ext cx="1607692" cy="1385942"/>
                </a:xfrm>
                <a:prstGeom prst="hexagon">
                  <a:avLst/>
                </a:prstGeom>
                <a:solidFill>
                  <a:srgbClr val="386990"/>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16"/>
              <p:cNvSpPr txBox="1"/>
              <p:nvPr/>
            </p:nvSpPr>
            <p:spPr>
              <a:xfrm flipH="1">
                <a:off x="4114950" y="2386819"/>
                <a:ext cx="1205910" cy="58280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gn="ctr">
                  <a:lnSpc>
                    <a:spcPct val="100000"/>
                  </a:lnSpc>
                  <a:defRPr/>
                </a:pPr>
                <a:r>
                  <a:rPr lang="zh-CN" sz="2400" dirty="0">
                    <a:latin typeface="黑体" panose="02010609060101010101" charset="-122"/>
                    <a:ea typeface="黑体" panose="02010609060101010101" charset="-122"/>
                    <a:sym typeface="+mn-ea"/>
                  </a:rPr>
                  <a:t>产业互联网媒体</a:t>
                </a:r>
                <a:endParaRPr lang="zh-CN" sz="2400" dirty="0">
                  <a:latin typeface="黑体" panose="02010609060101010101" charset="-122"/>
                  <a:ea typeface="黑体" panose="02010609060101010101" charset="-122"/>
                </a:endParaRPr>
              </a:p>
            </p:txBody>
          </p:sp>
        </p:grpSp>
        <p:grpSp>
          <p:nvGrpSpPr>
            <p:cNvPr id="28" name="组合 27"/>
            <p:cNvGrpSpPr/>
            <p:nvPr/>
          </p:nvGrpSpPr>
          <p:grpSpPr>
            <a:xfrm>
              <a:off x="14209" y="4117"/>
              <a:ext cx="3779" cy="3259"/>
              <a:chOff x="6768011" y="1960080"/>
              <a:chExt cx="1800200" cy="1551897"/>
            </a:xfrm>
          </p:grpSpPr>
          <p:grpSp>
            <p:nvGrpSpPr>
              <p:cNvPr id="29" name="组合 28"/>
              <p:cNvGrpSpPr/>
              <p:nvPr/>
            </p:nvGrpSpPr>
            <p:grpSpPr>
              <a:xfrm>
                <a:off x="6768011" y="1960080"/>
                <a:ext cx="1800200" cy="1551897"/>
                <a:chOff x="985377" y="1960081"/>
                <a:chExt cx="1800200" cy="1551897"/>
              </a:xfrm>
            </p:grpSpPr>
            <p:sp>
              <p:nvSpPr>
                <p:cNvPr id="31" name="六边形 3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a:off x="1081631" y="2043058"/>
                  <a:ext cx="1607692" cy="1385942"/>
                </a:xfrm>
                <a:prstGeom prst="hexagon">
                  <a:avLst/>
                </a:prstGeom>
                <a:solidFill>
                  <a:srgbClr val="32597C"/>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21"/>
              <p:cNvSpPr txBox="1"/>
              <p:nvPr/>
            </p:nvSpPr>
            <p:spPr>
              <a:xfrm flipH="1">
                <a:off x="7146881" y="2422917"/>
                <a:ext cx="1043315" cy="626061"/>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sz="2400" dirty="0">
                    <a:latin typeface="黑体" panose="02010609060101010101" charset="-122"/>
                    <a:ea typeface="黑体" panose="02010609060101010101" charset="-122"/>
                    <a:sym typeface="+mn-ea"/>
                  </a:rPr>
                  <a:t>其他公共服务体系</a:t>
                </a:r>
                <a:endParaRPr lang="zh-CN" sz="2400" dirty="0">
                  <a:latin typeface="黑体" panose="02010609060101010101" charset="-122"/>
                  <a:ea typeface="黑体" panose="02010609060101010101" charset="-122"/>
                </a:endParaRPr>
              </a:p>
            </p:txBody>
          </p:sp>
        </p:grpSp>
        <p:grpSp>
          <p:nvGrpSpPr>
            <p:cNvPr id="33" name="组合 32"/>
            <p:cNvGrpSpPr/>
            <p:nvPr/>
          </p:nvGrpSpPr>
          <p:grpSpPr>
            <a:xfrm>
              <a:off x="11077" y="2410"/>
              <a:ext cx="3779" cy="3259"/>
              <a:chOff x="5276006" y="1147394"/>
              <a:chExt cx="1800200" cy="1551897"/>
            </a:xfrm>
          </p:grpSpPr>
          <p:grpSp>
            <p:nvGrpSpPr>
              <p:cNvPr id="34" name="组合 33"/>
              <p:cNvGrpSpPr/>
              <p:nvPr/>
            </p:nvGrpSpPr>
            <p:grpSpPr>
              <a:xfrm>
                <a:off x="5276006" y="1147394"/>
                <a:ext cx="1800200" cy="1551897"/>
                <a:chOff x="985377" y="1960081"/>
                <a:chExt cx="1800200" cy="1551897"/>
              </a:xfrm>
            </p:grpSpPr>
            <p:sp>
              <p:nvSpPr>
                <p:cNvPr id="36" name="六边形 3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p:cNvSpPr/>
                <p:nvPr/>
              </p:nvSpPr>
              <p:spPr>
                <a:xfrm>
                  <a:off x="1081631" y="2043058"/>
                  <a:ext cx="1607692" cy="1385942"/>
                </a:xfrm>
                <a:prstGeom prst="hexagon">
                  <a:avLst/>
                </a:prstGeom>
                <a:solidFill>
                  <a:srgbClr val="B4343F"/>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26"/>
              <p:cNvSpPr txBox="1"/>
              <p:nvPr/>
            </p:nvSpPr>
            <p:spPr>
              <a:xfrm flipH="1">
                <a:off x="5460509" y="1574815"/>
                <a:ext cx="1430551" cy="58280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gn="ctr">
                  <a:lnSpc>
                    <a:spcPct val="100000"/>
                  </a:lnSpc>
                  <a:defRPr/>
                </a:pPr>
                <a:r>
                  <a:rPr lang="zh-CN" sz="2400" dirty="0">
                    <a:latin typeface="黑体" panose="02010609060101010101" charset="-122"/>
                    <a:ea typeface="黑体" panose="02010609060101010101" charset="-122"/>
                    <a:sym typeface="+mn-ea"/>
                  </a:rPr>
                  <a:t>产业互联网信用评级体系</a:t>
                </a:r>
                <a:endParaRPr lang="zh-CN" sz="2400" dirty="0">
                  <a:latin typeface="黑体" panose="02010609060101010101" charset="-122"/>
                  <a:ea typeface="黑体" panose="02010609060101010101" charset="-122"/>
                </a:endParaRPr>
              </a:p>
            </p:txBody>
          </p:sp>
        </p:grpSp>
      </p:grpSp>
      <p:pic>
        <p:nvPicPr>
          <p:cNvPr id="27" name="图片 26"/>
          <p:cNvPicPr>
            <a:picLocks noChangeAspect="1"/>
          </p:cNvPicPr>
          <p:nvPr/>
        </p:nvPicPr>
        <p:blipFill>
          <a:blip r:embed="rId1"/>
          <a:srcRect l="276" t="6327" r="9502" b="7395"/>
          <a:stretch>
            <a:fillRect/>
          </a:stretch>
        </p:blipFill>
        <p:spPr>
          <a:xfrm>
            <a:off x="2694940" y="3997325"/>
            <a:ext cx="2355850" cy="1945640"/>
          </a:xfrm>
          <a:prstGeom prst="hexagon">
            <a:avLst/>
          </a:prstGeom>
        </p:spPr>
      </p:pic>
      <p:sp>
        <p:nvSpPr>
          <p:cNvPr id="5" name="六边形 4"/>
          <p:cNvSpPr/>
          <p:nvPr/>
        </p:nvSpPr>
        <p:spPr>
          <a:xfrm>
            <a:off x="7150100" y="4075430"/>
            <a:ext cx="2223135" cy="1867535"/>
          </a:xfrm>
          <a:prstGeom prst="hexagon">
            <a:avLst/>
          </a:prstGeom>
          <a:solidFill>
            <a:srgbClr val="32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6"/>
          <p:cNvSpPr txBox="1"/>
          <p:nvPr/>
        </p:nvSpPr>
        <p:spPr>
          <a:xfrm flipH="1">
            <a:off x="7275195" y="4588510"/>
            <a:ext cx="1974215" cy="82994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gn="ctr">
              <a:lnSpc>
                <a:spcPct val="100000"/>
              </a:lnSpc>
              <a:defRPr/>
            </a:pPr>
            <a:r>
              <a:rPr lang="zh-CN" sz="2400" dirty="0">
                <a:latin typeface="黑体" panose="02010609060101010101" charset="-122"/>
                <a:ea typeface="黑体" panose="02010609060101010101" charset="-122"/>
                <a:sym typeface="+mn-ea"/>
              </a:rPr>
              <a:t>产业互联网安全体系</a:t>
            </a:r>
            <a:endParaRPr lang="zh-CN" sz="2400" dirty="0">
              <a:latin typeface="黑体" panose="02010609060101010101" charset="-122"/>
              <a:ea typeface="黑体" panose="02010609060101010101" charset="-122"/>
            </a:endParaRPr>
          </a:p>
        </p:txBody>
      </p:sp>
      <p:sp>
        <p:nvSpPr>
          <p:cNvPr id="7" name="六边形 6"/>
          <p:cNvSpPr/>
          <p:nvPr/>
        </p:nvSpPr>
        <p:spPr>
          <a:xfrm>
            <a:off x="2787650" y="1736090"/>
            <a:ext cx="2223135" cy="1867535"/>
          </a:xfrm>
          <a:prstGeom prst="hexagon">
            <a:avLst/>
          </a:prstGeom>
          <a:solidFill>
            <a:srgbClr val="B1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6"/>
          <p:cNvSpPr txBox="1"/>
          <p:nvPr/>
        </p:nvSpPr>
        <p:spPr>
          <a:xfrm flipH="1">
            <a:off x="2838839" y="2192992"/>
            <a:ext cx="2120512" cy="82994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gn="ctr">
              <a:lnSpc>
                <a:spcPct val="100000"/>
              </a:lnSpc>
              <a:defRPr/>
            </a:pPr>
            <a:r>
              <a:rPr lang="zh-CN" sz="2400" dirty="0">
                <a:latin typeface="黑体" panose="02010609060101010101" charset="-122"/>
                <a:ea typeface="黑体" panose="02010609060101010101" charset="-122"/>
                <a:sym typeface="+mn-ea"/>
              </a:rPr>
              <a:t>产业互联网</a:t>
            </a:r>
            <a:endParaRPr lang="zh-CN" sz="2400" dirty="0">
              <a:latin typeface="黑体" panose="02010609060101010101" charset="-122"/>
              <a:ea typeface="黑体" panose="02010609060101010101" charset="-122"/>
              <a:sym typeface="+mn-ea"/>
            </a:endParaRPr>
          </a:p>
          <a:p>
            <a:pPr algn="ctr">
              <a:lnSpc>
                <a:spcPct val="100000"/>
              </a:lnSpc>
              <a:defRPr/>
            </a:pPr>
            <a:r>
              <a:rPr lang="zh-CN" sz="2400" dirty="0">
                <a:latin typeface="黑体" panose="02010609060101010101" charset="-122"/>
                <a:ea typeface="黑体" panose="02010609060101010101" charset="-122"/>
                <a:sym typeface="+mn-ea"/>
              </a:rPr>
              <a:t>文化体系</a:t>
            </a:r>
            <a:endParaRPr lang="zh-CN" sz="2400" dirty="0">
              <a:latin typeface="黑体" panose="02010609060101010101" charset="-122"/>
              <a:ea typeface="黑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en-US" altLang="zh-CN" dirty="0" smtClean="0"/>
              <a:t>4.2.6 </a:t>
            </a:r>
            <a:r>
              <a:rPr dirty="0">
                <a:sym typeface="+mn-ea"/>
              </a:rPr>
              <a:t>数字金融服务体</a:t>
            </a:r>
            <a:endParaRPr lang="en-US" altLang="zh-CN" dirty="0"/>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sp>
        <p:nvSpPr>
          <p:cNvPr id="9" name="文本框 8"/>
          <p:cNvSpPr txBox="1"/>
          <p:nvPr/>
        </p:nvSpPr>
        <p:spPr>
          <a:xfrm>
            <a:off x="237490" y="981710"/>
            <a:ext cx="11617960" cy="922020"/>
          </a:xfrm>
          <a:prstGeom prst="rect">
            <a:avLst/>
          </a:prstGeom>
          <a:noFill/>
        </p:spPr>
        <p:txBody>
          <a:bodyPr wrap="square" rtlCol="0">
            <a:spAutoFit/>
          </a:bodyPr>
          <a:lstStyle/>
          <a:p>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一方面，以产业链整合为抓手，以</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b="1" dirty="0">
                <a:latin typeface="微软雅黑" panose="020B0503020204020204" pitchFamily="34" charset="-122"/>
                <a:ea typeface="微软雅黑" panose="020B0503020204020204" pitchFamily="34" charset="-122"/>
                <a:cs typeface="微软雅黑" panose="020B0503020204020204" pitchFamily="34" charset="-122"/>
                <a:sym typeface="+mn-ea"/>
              </a:rPr>
              <a:t>金融</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b="1" dirty="0">
                <a:latin typeface="微软雅黑" panose="020B0503020204020204" pitchFamily="34" charset="-122"/>
                <a:ea typeface="微软雅黑" panose="020B0503020204020204" pitchFamily="34" charset="-122"/>
                <a:cs typeface="微软雅黑" panose="020B0503020204020204" pitchFamily="34" charset="-122"/>
                <a:sym typeface="+mn-ea"/>
              </a:rPr>
              <a:t>科技</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助力保障产业互联网“资金链”；另一方面，通过对产业链提供资金血液，共享企业创新与发展成果。</a:t>
            </a:r>
            <a:endParaRPr 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937500" y="2145665"/>
            <a:ext cx="4017645" cy="3021965"/>
          </a:xfrm>
          <a:prstGeom prst="rect">
            <a:avLst/>
          </a:prstGeom>
        </p:spPr>
      </p:pic>
      <p:sp>
        <p:nvSpPr>
          <p:cNvPr id="5" name="文本框 4"/>
          <p:cNvSpPr txBox="1"/>
          <p:nvPr/>
        </p:nvSpPr>
        <p:spPr>
          <a:xfrm>
            <a:off x="334645" y="1833245"/>
            <a:ext cx="7442835" cy="364617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u"/>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通过由行业龙头企业直接出资、投资机构募资或直接出资，再加上政府引导基金直接出资，共同发起成立</a:t>
            </a:r>
            <a:r>
              <a:rPr 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产业互联网母基金</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，为产业互联网企业发展保驾护航，同时为产业互联网平台内的上下游高科技企业提供金融服务。</a:t>
            </a:r>
            <a:endParaRPr 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lnSpc>
                <a:spcPct val="150000"/>
              </a:lnSpc>
              <a:buFont typeface="Wingdings" panose="05000000000000000000" pitchFamily="2" charset="2"/>
              <a:buChar char="u"/>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建立“</a:t>
            </a:r>
            <a:r>
              <a:rPr 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产业互联网+科技金融</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模式，引进政府引导基金、创投基金、并购基金、天使基金、科技银行、政策性担保、租赁等专业化金融机构，支持产业互联平台做精做尖，鼓励开展“投、贷、债、租、证、保”联动的产品与服务模式创新。针对产业互联网重点培育领域，支持设立各类产业互联网创新加速器，通过培育投资、产业对接和产业联盟等手段，促进资源的优势互补。通过设立投贷联动财政风险分担机制，鼓励商业银行开展投贷联动业务。</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just">
              <a:lnSpc>
                <a:spcPct val="150000"/>
              </a:lnSpc>
              <a:buFont typeface="Wingdings" panose="05000000000000000000" pitchFamily="2" charset="2"/>
              <a:buChar char="u"/>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构建</a:t>
            </a:r>
            <a:r>
              <a:rPr 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产业互联网供应链金融体系</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。通过引进第三方金融机构和银行，为产业互联网企业、产业互联网平台以及产业互联网平台内上下游企业做供应链金融服务。</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pPr algn="l">
              <a:buClrTx/>
              <a:buSzTx/>
              <a:buFontTx/>
            </a:pPr>
            <a:r>
              <a:rPr lang="en-US" altLang="zh-CN" dirty="0" smtClean="0"/>
              <a:t>4.2.7 </a:t>
            </a:r>
            <a:r>
              <a:rPr dirty="0">
                <a:sym typeface="+mn-ea"/>
              </a:rPr>
              <a:t>产业互联网科技综合体</a:t>
            </a:r>
            <a:endParaRPr dirty="0">
              <a:sym typeface="+mn-ea"/>
            </a:endParaRPr>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sp>
        <p:nvSpPr>
          <p:cNvPr id="6" name="矩形 5"/>
          <p:cNvSpPr/>
          <p:nvPr/>
        </p:nvSpPr>
        <p:spPr>
          <a:xfrm>
            <a:off x="495935" y="975360"/>
            <a:ext cx="11257915" cy="2584450"/>
          </a:xfrm>
          <a:prstGeom prst="rect">
            <a:avLst/>
          </a:prstGeom>
          <a:ln w="76200">
            <a:solidFill>
              <a:srgbClr val="6600FF"/>
            </a:solidFill>
          </a:ln>
          <a:scene3d>
            <a:camera prst="orthographicFront"/>
            <a:lightRig rig="threePt" dir="t"/>
          </a:scene3d>
          <a:sp3d>
            <a:bevelT w="152400" h="50800" prst="softRound"/>
          </a:sp3d>
        </p:spPr>
        <p:txBody>
          <a:bodyPr wrap="square">
            <a:spAutoFit/>
          </a:bodyPr>
          <a:lstStyle/>
          <a:p>
            <a:pPr marL="342900" indent="-342900" algn="just">
              <a:lnSpc>
                <a:spcPct val="150000"/>
              </a:lnSpc>
              <a:buFont typeface="Wingdings" panose="05000000000000000000" pitchFamily="2" charset="2"/>
              <a:buChar char="u"/>
            </a:pPr>
            <a:r>
              <a:rPr lang="zh-CN" altLang="en-US"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引入产业互联网上下游关联的网络科技公司、大数据开发公司、物联网公司、区块链公司等，为产业互联网企业提供专业的服务。</a:t>
            </a:r>
            <a:endParaRPr lang="zh-CN" altLang="en-US"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lnSpc>
                <a:spcPct val="150000"/>
              </a:lnSpc>
              <a:buFont typeface="Wingdings" panose="05000000000000000000" pitchFamily="2" charset="2"/>
              <a:buChar char="u"/>
            </a:pPr>
            <a:r>
              <a:rPr lang="zh-CN" altLang="en-US"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打造智能终端、网络存储、信息安全、传感器网络设备等网络关键设备的研发中心，在物联网与云计算、大数据技术的充分融合上形成产业群的核心竞争优势。</a:t>
            </a:r>
            <a:endParaRPr lang="zh-CN" altLang="en-US"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lnSpc>
                <a:spcPct val="150000"/>
              </a:lnSpc>
              <a:buFont typeface="Wingdings" panose="05000000000000000000" pitchFamily="2" charset="2"/>
              <a:buChar char="u"/>
            </a:pPr>
            <a:r>
              <a:rPr lang="zh-CN" altLang="en-US"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鼓励设立产业互联网产业生态联盟，对装备制造、软件信息服务、互联网技术、电子信息制造、网络通信、自动化设备等领域企业形成“信息穿透”并闭环实施 VIP俱乐部管理。</a:t>
            </a:r>
            <a:endParaRPr lang="zh-CN" altLang="en-US"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334645" y="3750310"/>
            <a:ext cx="3893185" cy="2504440"/>
          </a:xfrm>
          <a:prstGeom prst="rect">
            <a:avLst/>
          </a:prstGeom>
        </p:spPr>
      </p:pic>
      <p:pic>
        <p:nvPicPr>
          <p:cNvPr id="8" name="图片 7"/>
          <p:cNvPicPr>
            <a:picLocks noChangeAspect="1"/>
          </p:cNvPicPr>
          <p:nvPr/>
        </p:nvPicPr>
        <p:blipFill>
          <a:blip r:embed="rId2"/>
          <a:stretch>
            <a:fillRect/>
          </a:stretch>
        </p:blipFill>
        <p:spPr>
          <a:xfrm>
            <a:off x="4227830" y="3750310"/>
            <a:ext cx="3840480" cy="2504440"/>
          </a:xfrm>
          <a:prstGeom prst="rect">
            <a:avLst/>
          </a:prstGeom>
        </p:spPr>
      </p:pic>
      <p:pic>
        <p:nvPicPr>
          <p:cNvPr id="9" name="图片 8"/>
          <p:cNvPicPr>
            <a:picLocks noChangeAspect="1"/>
          </p:cNvPicPr>
          <p:nvPr/>
        </p:nvPicPr>
        <p:blipFill>
          <a:blip r:embed="rId3"/>
          <a:stretch>
            <a:fillRect/>
          </a:stretch>
        </p:blipFill>
        <p:spPr>
          <a:xfrm>
            <a:off x="8068310" y="3750310"/>
            <a:ext cx="3789045" cy="25050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en-US" altLang="zh-CN" dirty="0" smtClean="0"/>
              <a:t>4.2.8 </a:t>
            </a:r>
            <a:r>
              <a:rPr dirty="0"/>
              <a:t>国际</a:t>
            </a:r>
            <a:r>
              <a:rPr dirty="0">
                <a:sym typeface="+mn-ea"/>
              </a:rPr>
              <a:t>产业互联网人才社区</a:t>
            </a:r>
            <a:endParaRPr lang="en-US" altLang="zh-CN" dirty="0"/>
          </a:p>
        </p:txBody>
      </p:sp>
      <p:sp>
        <p:nvSpPr>
          <p:cNvPr id="2" name="日期占位符 1"/>
          <p:cNvSpPr>
            <a:spLocks noGrp="1"/>
          </p:cNvSpPr>
          <p:nvPr>
            <p:ph type="dt" sz="half" idx="2"/>
          </p:nvPr>
        </p:nvSpPr>
        <p:spPr/>
        <p:txBody>
          <a:bodyPr/>
          <a:lstStyle/>
          <a:p>
            <a:fld id="{74D0DD5F-7A2B-414A-A272-717561B9FF9C}" type="datetime5">
              <a:rPr lang="zh-CN" altLang="en-US" smtClean="0"/>
            </a:fld>
            <a:endParaRPr lang="zh-CN" altLang="en-US" dirty="0"/>
          </a:p>
        </p:txBody>
      </p:sp>
      <p:sp>
        <p:nvSpPr>
          <p:cNvPr id="3" name="灯片编号占位符 2"/>
          <p:cNvSpPr>
            <a:spLocks noGrp="1"/>
          </p:cNvSpPr>
          <p:nvPr>
            <p:ph type="sldNum" sz="quarter" idx="4"/>
          </p:nvPr>
        </p:nvSpPr>
        <p:spPr/>
        <p:txBody>
          <a:bodyPr/>
          <a:lstStyle/>
          <a:p>
            <a:fld id="{6E24C920-23A3-4416-AB8F-D33AD14DD175}" type="slidenum">
              <a:rPr lang="zh-CN" altLang="en-US" smtClean="0"/>
            </a:fld>
            <a:endParaRPr lang="zh-CN" altLang="en-US" dirty="0"/>
          </a:p>
        </p:txBody>
      </p:sp>
      <p:pic>
        <p:nvPicPr>
          <p:cNvPr id="67" name="Picture 5" descr="C:\Users\Administrator\Desktop\金地威新\金地威新品牌简介\金地威新简介PPT素材\【图片】金地威新简介PPT素材整理\【图片】金地威新简介PPT素材整理\P28\0717集团ppt-50.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076" t="3260" b="1919"/>
          <a:stretch>
            <a:fillRect/>
          </a:stretch>
        </p:blipFill>
        <p:spPr bwMode="auto">
          <a:xfrm>
            <a:off x="8176895" y="1583690"/>
            <a:ext cx="4009390" cy="43072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295400" y="1588135"/>
            <a:ext cx="7415534" cy="5085715"/>
            <a:chOff x="2040" y="2501"/>
            <a:chExt cx="11603" cy="8009"/>
          </a:xfrm>
        </p:grpSpPr>
        <p:pic>
          <p:nvPicPr>
            <p:cNvPr id="9" name="Picture 2" descr="C:\Users\Administrator\Desktop\金地威新\金地威新品牌简介\金地威新简介PPT素材\【图片】金地威新简介PPT素材整理\【图片】金地威新简介PPT素材整理\P28\0717集团ppt-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0" y="4153"/>
              <a:ext cx="4687" cy="40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 name="Picture 3" descr="C:\Users\Administrator\Desktop\金地威新\金地威新品牌简介\金地威新简介PPT素材\【图片】金地威新简介PPT素材整理\【图片】金地威新简介PPT素材整理\P28\0717集团ppt-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2" y="6965"/>
              <a:ext cx="2424" cy="24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4" descr="C:\Users\Administrator\Desktop\金地威新\金地威新品牌简介\金地威新简介PPT素材\【图片】金地威新简介PPT素材整理\【图片】金地威新简介PPT素材整理\P28\0717集团ppt-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3" y="7366"/>
              <a:ext cx="3144" cy="31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0" name="椭圆 69"/>
            <p:cNvSpPr/>
            <p:nvPr/>
          </p:nvSpPr>
          <p:spPr>
            <a:xfrm>
              <a:off x="3733" y="8090"/>
              <a:ext cx="847" cy="847"/>
            </a:xfrm>
            <a:prstGeom prst="ellipse">
              <a:avLst/>
            </a:prstGeom>
            <a:solidFill>
              <a:sysClr val="window" lastClr="FFFFFF">
                <a:lumMod val="65000"/>
              </a:sysClr>
            </a:solidFill>
            <a:ln w="12700" cap="flat" cmpd="sng" algn="ctr">
              <a:noFill/>
              <a:prstDash val="solid"/>
              <a:miter lim="800000"/>
            </a:ln>
            <a:effectLst/>
          </p:spPr>
          <p:txBody>
            <a:bodyPr rtlCol="0" anchor="ctr"/>
            <a:lstStyle/>
            <a:p>
              <a:pPr algn="ctr"/>
              <a:endParaRPr lang="zh-CN" altLang="en-US" sz="2400" kern="0" smtClean="0">
                <a:solidFill>
                  <a:prstClr val="white"/>
                </a:solidFill>
                <a:cs typeface="+mn-ea"/>
                <a:sym typeface="+mn-lt"/>
              </a:endParaRPr>
            </a:p>
          </p:txBody>
        </p:sp>
        <p:sp>
          <p:nvSpPr>
            <p:cNvPr id="71" name="椭圆 70"/>
            <p:cNvSpPr/>
            <p:nvPr/>
          </p:nvSpPr>
          <p:spPr>
            <a:xfrm>
              <a:off x="5289" y="9389"/>
              <a:ext cx="424" cy="424"/>
            </a:xfrm>
            <a:prstGeom prst="ellipse">
              <a:avLst/>
            </a:prstGeom>
            <a:solidFill>
              <a:srgbClr val="FF9933"/>
            </a:solidFill>
            <a:ln w="12700" cap="flat" cmpd="sng" algn="ctr">
              <a:noFill/>
              <a:prstDash val="solid"/>
              <a:miter lim="800000"/>
            </a:ln>
            <a:effectLst/>
          </p:spPr>
          <p:txBody>
            <a:bodyPr rtlCol="0" anchor="ctr"/>
            <a:lstStyle/>
            <a:p>
              <a:pPr algn="ctr"/>
              <a:endParaRPr lang="zh-CN" altLang="en-US" sz="2400" kern="0" smtClean="0">
                <a:solidFill>
                  <a:prstClr val="white"/>
                </a:solidFill>
                <a:cs typeface="+mn-ea"/>
                <a:sym typeface="+mn-lt"/>
              </a:endParaRPr>
            </a:p>
          </p:txBody>
        </p:sp>
        <p:sp>
          <p:nvSpPr>
            <p:cNvPr id="72" name="椭圆 71"/>
            <p:cNvSpPr/>
            <p:nvPr/>
          </p:nvSpPr>
          <p:spPr>
            <a:xfrm>
              <a:off x="12880" y="8514"/>
              <a:ext cx="763" cy="763"/>
            </a:xfrm>
            <a:prstGeom prst="ellipse">
              <a:avLst/>
            </a:prstGeom>
            <a:solidFill>
              <a:srgbClr val="FF9933"/>
            </a:solidFill>
            <a:ln w="12700" cap="flat" cmpd="sng" algn="ctr">
              <a:noFill/>
              <a:prstDash val="solid"/>
              <a:miter lim="800000"/>
            </a:ln>
            <a:effectLst/>
          </p:spPr>
          <p:txBody>
            <a:bodyPr rtlCol="0" anchor="ctr"/>
            <a:lstStyle/>
            <a:p>
              <a:pPr algn="ctr"/>
              <a:endParaRPr lang="zh-CN" altLang="en-US" sz="2400" kern="0" smtClean="0">
                <a:solidFill>
                  <a:prstClr val="white"/>
                </a:solidFill>
                <a:cs typeface="+mn-ea"/>
                <a:sym typeface="+mn-lt"/>
              </a:endParaRPr>
            </a:p>
          </p:txBody>
        </p:sp>
        <p:sp>
          <p:nvSpPr>
            <p:cNvPr id="73" name="椭圆 72"/>
            <p:cNvSpPr/>
            <p:nvPr/>
          </p:nvSpPr>
          <p:spPr>
            <a:xfrm>
              <a:off x="11199" y="4701"/>
              <a:ext cx="1467" cy="1467"/>
            </a:xfrm>
            <a:prstGeom prst="ellipse">
              <a:avLst/>
            </a:prstGeom>
            <a:solidFill>
              <a:sysClr val="window" lastClr="FFFFFF">
                <a:lumMod val="85000"/>
                <a:alpha val="36000"/>
              </a:sysClr>
            </a:solidFill>
            <a:ln w="12700" cap="flat" cmpd="sng" algn="ctr">
              <a:noFill/>
              <a:prstDash val="solid"/>
              <a:miter lim="800000"/>
            </a:ln>
            <a:effectLst/>
          </p:spPr>
          <p:txBody>
            <a:bodyPr rtlCol="0" anchor="ctr"/>
            <a:lstStyle/>
            <a:p>
              <a:pPr algn="ctr"/>
              <a:endParaRPr lang="zh-CN" altLang="en-US" sz="2400" kern="0" smtClean="0">
                <a:solidFill>
                  <a:prstClr val="white"/>
                </a:solidFill>
                <a:cs typeface="+mn-ea"/>
                <a:sym typeface="+mn-lt"/>
              </a:endParaRPr>
            </a:p>
          </p:txBody>
        </p:sp>
        <p:sp>
          <p:nvSpPr>
            <p:cNvPr id="74" name="椭圆 73"/>
            <p:cNvSpPr/>
            <p:nvPr/>
          </p:nvSpPr>
          <p:spPr>
            <a:xfrm>
              <a:off x="9670" y="4701"/>
              <a:ext cx="424" cy="424"/>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endParaRPr lang="zh-CN" altLang="en-US" sz="2400" kern="0" smtClean="0">
                <a:solidFill>
                  <a:prstClr val="white"/>
                </a:solidFill>
                <a:cs typeface="+mn-ea"/>
                <a:sym typeface="+mn-lt"/>
              </a:endParaRPr>
            </a:p>
          </p:txBody>
        </p:sp>
        <p:sp>
          <p:nvSpPr>
            <p:cNvPr id="75" name="椭圆 74"/>
            <p:cNvSpPr/>
            <p:nvPr/>
          </p:nvSpPr>
          <p:spPr>
            <a:xfrm>
              <a:off x="10172" y="3082"/>
              <a:ext cx="277" cy="277"/>
            </a:xfrm>
            <a:prstGeom prst="ellipse">
              <a:avLst/>
            </a:prstGeom>
            <a:solidFill>
              <a:srgbClr val="E55927"/>
            </a:solidFill>
            <a:ln w="12700" cap="flat" cmpd="sng" algn="ctr">
              <a:noFill/>
              <a:prstDash val="solid"/>
              <a:miter lim="800000"/>
            </a:ln>
            <a:effectLst/>
          </p:spPr>
          <p:txBody>
            <a:bodyPr rtlCol="0" anchor="ctr"/>
            <a:lstStyle/>
            <a:p>
              <a:pPr algn="ctr"/>
              <a:endParaRPr lang="zh-CN" altLang="en-US" sz="2400" kern="0" smtClean="0">
                <a:solidFill>
                  <a:prstClr val="white"/>
                </a:solidFill>
                <a:cs typeface="+mn-ea"/>
                <a:sym typeface="+mn-lt"/>
              </a:endParaRPr>
            </a:p>
          </p:txBody>
        </p:sp>
        <p:sp>
          <p:nvSpPr>
            <p:cNvPr id="81" name="TextBox 18"/>
            <p:cNvSpPr txBox="1"/>
            <p:nvPr/>
          </p:nvSpPr>
          <p:spPr>
            <a:xfrm>
              <a:off x="10884" y="2645"/>
              <a:ext cx="735" cy="3344"/>
            </a:xfrm>
            <a:prstGeom prst="rect">
              <a:avLst/>
            </a:prstGeom>
            <a:noFill/>
          </p:spPr>
          <p:txBody>
            <a:bodyPr vert="eaVert" wrap="square" rtlCol="0">
              <a:spAutoFit/>
            </a:bodyPr>
            <a:lstStyle/>
            <a:p>
              <a:r>
                <a:rPr lang="zh-CN" altLang="en-US" sz="1865" b="1" spc="400" dirty="0">
                  <a:solidFill>
                    <a:prstClr val="black"/>
                  </a:solidFill>
                  <a:cs typeface="+mn-ea"/>
                  <a:sym typeface="+mn-lt"/>
                </a:rPr>
                <a:t>健身房、咖啡厅</a:t>
              </a:r>
              <a:endParaRPr lang="zh-CN" altLang="en-US" sz="1865" b="1" spc="400" dirty="0">
                <a:solidFill>
                  <a:prstClr val="black"/>
                </a:solidFill>
                <a:cs typeface="+mn-ea"/>
                <a:sym typeface="+mn-lt"/>
              </a:endParaRPr>
            </a:p>
          </p:txBody>
        </p:sp>
        <p:sp>
          <p:nvSpPr>
            <p:cNvPr id="82" name="TextBox 20"/>
            <p:cNvSpPr txBox="1"/>
            <p:nvPr/>
          </p:nvSpPr>
          <p:spPr>
            <a:xfrm>
              <a:off x="10052" y="3439"/>
              <a:ext cx="671" cy="1761"/>
            </a:xfrm>
            <a:prstGeom prst="rect">
              <a:avLst/>
            </a:prstGeom>
            <a:noFill/>
          </p:spPr>
          <p:txBody>
            <a:bodyPr vert="eaVert" wrap="square" rtlCol="0">
              <a:spAutoFit/>
            </a:bodyPr>
            <a:lstStyle/>
            <a:p>
              <a:r>
                <a:rPr lang="zh-CN" altLang="en-US" sz="1600" spc="400" dirty="0">
                  <a:solidFill>
                    <a:prstClr val="black"/>
                  </a:solidFill>
                  <a:cs typeface="+mn-ea"/>
                  <a:sym typeface="+mn-lt"/>
                </a:rPr>
                <a:t>便利店、</a:t>
              </a:r>
              <a:endParaRPr lang="zh-CN" altLang="en-US" sz="1600" spc="400" dirty="0">
                <a:solidFill>
                  <a:prstClr val="black"/>
                </a:solidFill>
                <a:cs typeface="+mn-ea"/>
                <a:sym typeface="+mn-lt"/>
              </a:endParaRPr>
            </a:p>
          </p:txBody>
        </p:sp>
        <p:sp>
          <p:nvSpPr>
            <p:cNvPr id="84" name="TextBox 22"/>
            <p:cNvSpPr txBox="1"/>
            <p:nvPr/>
          </p:nvSpPr>
          <p:spPr>
            <a:xfrm>
              <a:off x="7439" y="2501"/>
              <a:ext cx="671" cy="3781"/>
            </a:xfrm>
            <a:prstGeom prst="rect">
              <a:avLst/>
            </a:prstGeom>
            <a:noFill/>
          </p:spPr>
          <p:txBody>
            <a:bodyPr vert="eaVert" wrap="square" rtlCol="0">
              <a:spAutoFit/>
            </a:bodyPr>
            <a:lstStyle/>
            <a:p>
              <a:r>
                <a:rPr lang="zh-CN" altLang="en-US" sz="1600" spc="400" dirty="0">
                  <a:solidFill>
                    <a:prstClr val="black"/>
                  </a:solidFill>
                  <a:cs typeface="+mn-ea"/>
                  <a:sym typeface="+mn-lt"/>
                </a:rPr>
                <a:t>员工食堂、精致餐饮</a:t>
              </a:r>
              <a:endParaRPr lang="zh-CN" altLang="en-US" sz="1600" spc="400" dirty="0">
                <a:solidFill>
                  <a:prstClr val="black"/>
                </a:solidFill>
                <a:cs typeface="+mn-ea"/>
                <a:sym typeface="+mn-lt"/>
              </a:endParaRPr>
            </a:p>
          </p:txBody>
        </p:sp>
      </p:grpSp>
      <p:sp>
        <p:nvSpPr>
          <p:cNvPr id="83" name="TextBox 21"/>
          <p:cNvSpPr txBox="1"/>
          <p:nvPr/>
        </p:nvSpPr>
        <p:spPr>
          <a:xfrm>
            <a:off x="5418695" y="1187124"/>
            <a:ext cx="759310" cy="2993768"/>
          </a:xfrm>
          <a:prstGeom prst="rect">
            <a:avLst/>
          </a:prstGeom>
          <a:noFill/>
        </p:spPr>
        <p:txBody>
          <a:bodyPr vert="eaVert" wrap="none" rtlCol="0">
            <a:spAutoFit/>
          </a:bodyPr>
          <a:lstStyle/>
          <a:p>
            <a:pPr algn="ctr"/>
            <a:r>
              <a:rPr lang="zh-CN" altLang="en-US" sz="1865" b="1" spc="400" dirty="0">
                <a:solidFill>
                  <a:prstClr val="black"/>
                </a:solidFill>
                <a:cs typeface="+mn-ea"/>
                <a:sym typeface="+mn-lt"/>
              </a:rPr>
              <a:t>人才公寓、会议中心、</a:t>
            </a:r>
            <a:endParaRPr lang="zh-CN" altLang="en-US" sz="1865" b="1" spc="400" dirty="0">
              <a:solidFill>
                <a:prstClr val="black"/>
              </a:solidFill>
              <a:cs typeface="+mn-ea"/>
              <a:sym typeface="+mn-lt"/>
            </a:endParaRPr>
          </a:p>
          <a:p>
            <a:pPr algn="ctr"/>
            <a:r>
              <a:rPr lang="zh-CN" altLang="en-US" sz="1865" b="1" spc="400" dirty="0">
                <a:solidFill>
                  <a:prstClr val="black"/>
                </a:solidFill>
                <a:cs typeface="+mn-ea"/>
                <a:sym typeface="+mn-lt"/>
              </a:rPr>
              <a:t>招商中心</a:t>
            </a:r>
            <a:endParaRPr lang="zh-CN" altLang="en-US" sz="1865" b="1" spc="400" dirty="0">
              <a:solidFill>
                <a:prstClr val="black"/>
              </a:solidFill>
              <a:cs typeface="+mn-ea"/>
              <a:sym typeface="+mn-lt"/>
            </a:endParaRPr>
          </a:p>
        </p:txBody>
      </p:sp>
      <p:pic>
        <p:nvPicPr>
          <p:cNvPr id="10" name="Picture 6" descr="C:\Users\Administrator\Desktop\金地威新\金地威新品牌简介\金地威新简介PPT素材\【图片】金地威新简介PPT素材整理\【图片】金地威新简介PPT素材整理\P28\0717集团ppt-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384" y="4885882"/>
            <a:ext cx="2030393" cy="16657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436245" y="984250"/>
            <a:ext cx="4283075" cy="170688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sym typeface="+mn-ea"/>
              </a:rPr>
              <a:t>以产业互联网人才为服务对象，搭建国际人才创新创业聚集空间，打造一个便于工作、生活、环境优雅的高端人才社区，为产业互联网总部基地广纳贤士、集聚人才，提供智慧库。</a:t>
            </a:r>
            <a:endParaRPr lang="zh-CN" altLang="en-US" sz="1400" dirty="0" smtClean="0">
              <a:solidFill>
                <a:srgbClr val="FF0000"/>
              </a:solidFill>
            </a:endParaRPr>
          </a:p>
          <a:p>
            <a:pPr marL="342900" indent="-342900" algn="just">
              <a:lnSpc>
                <a:spcPct val="150000"/>
              </a:lnSpc>
              <a:buFont typeface="Wingdings" panose="05000000000000000000" pitchFamily="2" charset="2"/>
              <a:buChar char="u"/>
            </a:pP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ISLIDE.DIAGRAM" val="2998"/>
</p:tagLst>
</file>

<file path=ppt/tags/tag2.xml><?xml version="1.0" encoding="utf-8"?>
<p:tagLst xmlns:p="http://schemas.openxmlformats.org/presentationml/2006/main">
  <p:tag name="COMMONDATA" val="eyJoZGlkIjoiYTgzODJiZjg0ODEyNzcwMTI0OTM4ZTYwZDIwMzcxM2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2599</Words>
  <Application>WPS 演示</Application>
  <PresentationFormat>自定义</PresentationFormat>
  <Paragraphs>262</Paragraphs>
  <Slides>15</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15</vt:i4>
      </vt:variant>
    </vt:vector>
  </HeadingPairs>
  <TitlesOfParts>
    <vt:vector size="35" baseType="lpstr">
      <vt:lpstr>Arial</vt:lpstr>
      <vt:lpstr>宋体</vt:lpstr>
      <vt:lpstr>Wingdings</vt:lpstr>
      <vt:lpstr>微软雅黑</vt:lpstr>
      <vt:lpstr>Verdana</vt:lpstr>
      <vt:lpstr>Calibri</vt:lpstr>
      <vt:lpstr>黑体</vt:lpstr>
      <vt:lpstr>隶书</vt:lpstr>
      <vt:lpstr>Times New Roman</vt:lpstr>
      <vt:lpstr>Arial Unicode MS</vt:lpstr>
      <vt:lpstr>Lantinghei SC Extralight</vt:lpstr>
      <vt:lpstr>Segoe Print</vt:lpstr>
      <vt:lpstr>Wingdings</vt:lpstr>
      <vt:lpstr>Gulim</vt:lpstr>
      <vt:lpstr>Arial Rounded MT Bold</vt:lpstr>
      <vt:lpstr>Cambria</vt:lpstr>
      <vt:lpstr>Arial</vt:lpstr>
      <vt:lpstr>Century Gothic</vt:lpstr>
      <vt:lpstr>Office 主题</vt:lpstr>
      <vt:lpstr>1_</vt:lpstr>
      <vt:lpstr>PowerPoint 演示文稿</vt:lpstr>
      <vt:lpstr>3.3 项目选址</vt:lpstr>
      <vt:lpstr>3.7 产业总部基地概念方案</vt:lpstr>
      <vt:lpstr>4.1.4 长三角产业结构中存在的问题</vt:lpstr>
      <vt:lpstr>4.2.2 六大驱动平台</vt:lpstr>
      <vt:lpstr>4.2.5 产业互联网公共服务体</vt:lpstr>
      <vt:lpstr>4.2.6 数字金融服务体</vt:lpstr>
      <vt:lpstr>4.2.7 产业互联网科技综合体</vt:lpstr>
      <vt:lpstr>4.2.8 国际产业互联网人才社区</vt:lpstr>
      <vt:lpstr>4.3.1 产业链运营能力</vt:lpstr>
      <vt:lpstr>4.3.3 产业体系规划能力</vt:lpstr>
      <vt:lpstr>4.3.5 专业投资并购能力</vt:lpstr>
      <vt:lpstr>4.3.6 产业集群招商能力</vt:lpstr>
      <vt:lpstr>4.4 产业导入</vt:lpstr>
      <vt:lpstr>5.3 社会效益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thinkpad</dc:creator>
  <cp:lastModifiedBy>为中华之崛起而学习</cp:lastModifiedBy>
  <cp:revision>840</cp:revision>
  <dcterms:created xsi:type="dcterms:W3CDTF">2018-11-10T12:55:00Z</dcterms:created>
  <dcterms:modified xsi:type="dcterms:W3CDTF">2022-07-13T07:28:16Z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BBDB9ECE38904A6D90CEF0F90E715A34</vt:lpwstr>
  </property>
</Properties>
</file>