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9" r:id="rId5"/>
    <p:sldId id="261" r:id="rId6"/>
    <p:sldId id="263" r:id="rId7"/>
    <p:sldId id="315" r:id="rId8"/>
    <p:sldId id="316" r:id="rId9"/>
    <p:sldId id="267" r:id="rId10"/>
    <p:sldId id="287" r:id="rId11"/>
    <p:sldId id="318" r:id="rId12"/>
    <p:sldId id="632" r:id="rId13"/>
    <p:sldId id="268" r:id="rId14"/>
    <p:sldId id="586" r:id="rId15"/>
    <p:sldId id="621" r:id="rId16"/>
    <p:sldId id="622" r:id="rId17"/>
    <p:sldId id="835" r:id="rId18"/>
  </p:sldIdLst>
  <p:sldSz cx="9144000" cy="5400675"/>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ee"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2416"/>
    <a:srgbClr val="FF7654"/>
    <a:srgbClr val="E79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94715" autoAdjust="0"/>
  </p:normalViewPr>
  <p:slideViewPr>
    <p:cSldViewPr>
      <p:cViewPr>
        <p:scale>
          <a:sx n="80" d="100"/>
          <a:sy n="80" d="100"/>
        </p:scale>
        <p:origin x="-864" y="-552"/>
      </p:cViewPr>
      <p:guideLst>
        <p:guide orient="horz" pos="1701"/>
        <p:guide pos="293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3.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8E3040-6C5A-4AFE-AA78-1CC74D38CF9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525463" y="685800"/>
            <a:ext cx="58070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DCC8B-ADE5-494C-9CBF-7733C71F4A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D2AFEF-97B9-4F12-908C-F4FFC03DA69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A434D-B46D-403F-8A32-8D4CBCEB635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5463" y="685800"/>
            <a:ext cx="58070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677710"/>
            <a:ext cx="7772400" cy="115764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060382"/>
            <a:ext cx="6400800" cy="138017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16278"/>
            <a:ext cx="2057400" cy="460807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16278"/>
            <a:ext cx="6019800" cy="4608076"/>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2" name="矩形 1"/>
          <p:cNvSpPr/>
          <p:nvPr userDrawn="1"/>
        </p:nvSpPr>
        <p:spPr>
          <a:xfrm flipH="1">
            <a:off x="0" y="1"/>
            <a:ext cx="7826828" cy="5400675"/>
          </a:xfrm>
          <a:prstGeom prst="rect">
            <a:avLst/>
          </a:prstGeom>
          <a:blipFill dpi="0" rotWithShape="1">
            <a:blip r:embed="rId2" cstate="print">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9814" tIns="34907" rIns="69814" bIns="34907"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470435"/>
            <a:ext cx="7772400" cy="1072634"/>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289037"/>
            <a:ext cx="7772400" cy="118139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60158"/>
            <a:ext cx="4038600" cy="356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60158"/>
            <a:ext cx="4038600" cy="356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8902"/>
            <a:ext cx="4040188" cy="503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712714"/>
            <a:ext cx="4040188" cy="3111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208902"/>
            <a:ext cx="4041775" cy="503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712714"/>
            <a:ext cx="4041775" cy="3111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15026"/>
            <a:ext cx="3008313" cy="91511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15028"/>
            <a:ext cx="5111750" cy="4609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130143"/>
            <a:ext cx="3008313" cy="36942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780472"/>
            <a:ext cx="5486400" cy="4463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82560"/>
            <a:ext cx="5486400" cy="32404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226779"/>
            <a:ext cx="5486400" cy="63382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16278"/>
            <a:ext cx="8229600" cy="90011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60158"/>
            <a:ext cx="8229600" cy="356419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5005626"/>
            <a:ext cx="2133600" cy="287536"/>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5005626"/>
            <a:ext cx="2895600" cy="28753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005626"/>
            <a:ext cx="2133600" cy="287536"/>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35445" y="0"/>
            <a:ext cx="2407920" cy="5400675"/>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zh-CN" altLang="en-US"/>
          </a:p>
        </p:txBody>
      </p:sp>
      <p:grpSp>
        <p:nvGrpSpPr>
          <p:cNvPr id="18" name="组合 17"/>
          <p:cNvGrpSpPr/>
          <p:nvPr/>
        </p:nvGrpSpPr>
        <p:grpSpPr>
          <a:xfrm>
            <a:off x="749935" y="1043940"/>
            <a:ext cx="6152515" cy="1938020"/>
            <a:chOff x="1179256" y="1805959"/>
            <a:chExt cx="8597683" cy="2460839"/>
          </a:xfrm>
        </p:grpSpPr>
        <p:sp>
          <p:nvSpPr>
            <p:cNvPr id="8" name="文本框 7"/>
            <p:cNvSpPr txBox="1"/>
            <p:nvPr/>
          </p:nvSpPr>
          <p:spPr>
            <a:xfrm>
              <a:off x="1187242" y="1805959"/>
              <a:ext cx="8589697" cy="2460839"/>
            </a:xfrm>
            <a:prstGeom prst="rect">
              <a:avLst/>
            </a:prstGeom>
            <a:noFill/>
          </p:spPr>
          <p:txBody>
            <a:bodyPr wrap="square" rtlCol="0">
              <a:spAutoFit/>
            </a:bodyPr>
            <a:lstStyle/>
            <a:p>
              <a:r>
                <a:rPr kumimoji="1" lang="zh-CN" altLang="en-US" sz="4000" b="1" dirty="0" smtClean="0">
                  <a:solidFill>
                    <a:schemeClr val="tx2"/>
                  </a:solidFill>
                  <a:latin typeface="黑体" panose="02010609060101010101" pitchFamily="49" charset="-122"/>
                  <a:ea typeface="黑体" panose="02010609060101010101" pitchFamily="49" charset="-122"/>
                </a:rPr>
                <a:t>高校创新创业教育</a:t>
              </a:r>
              <a:endParaRPr kumimoji="1" lang="zh-CN" altLang="en-US" sz="4000" b="1" dirty="0" smtClean="0">
                <a:solidFill>
                  <a:schemeClr val="tx2"/>
                </a:solidFill>
                <a:latin typeface="黑体" panose="02010609060101010101" pitchFamily="49" charset="-122"/>
                <a:ea typeface="黑体" panose="02010609060101010101" pitchFamily="49" charset="-122"/>
              </a:endParaRPr>
            </a:p>
            <a:p>
              <a:r>
                <a:rPr kumimoji="1" lang="zh-CN" altLang="en-US" sz="4000" b="1" dirty="0" smtClean="0">
                  <a:solidFill>
                    <a:schemeClr val="tx2"/>
                  </a:solidFill>
                  <a:latin typeface="黑体" panose="02010609060101010101" pitchFamily="49" charset="-122"/>
                  <a:ea typeface="黑体" panose="02010609060101010101" pitchFamily="49" charset="-122"/>
                </a:rPr>
                <a:t> </a:t>
              </a:r>
              <a:r>
                <a:rPr kumimoji="1" lang="en-US" altLang="zh-CN" sz="4000" b="1" dirty="0" smtClean="0">
                  <a:solidFill>
                    <a:schemeClr val="tx2"/>
                  </a:solidFill>
                  <a:latin typeface="黑体" panose="02010609060101010101" pitchFamily="49" charset="-122"/>
                  <a:ea typeface="黑体" panose="02010609060101010101" pitchFamily="49" charset="-122"/>
                </a:rPr>
                <a:t>     </a:t>
              </a:r>
              <a:r>
                <a:rPr kumimoji="1" lang="zh-CN" altLang="en-US" sz="4000" b="1" dirty="0" smtClean="0">
                  <a:solidFill>
                    <a:schemeClr val="tx2"/>
                  </a:solidFill>
                  <a:latin typeface="黑体" panose="02010609060101010101" pitchFamily="49" charset="-122"/>
                  <a:ea typeface="黑体" panose="02010609060101010101" pitchFamily="49" charset="-122"/>
                </a:rPr>
                <a:t>系统化构建的必然</a:t>
              </a:r>
              <a:endParaRPr kumimoji="1" lang="zh-CN" altLang="en-US" sz="4000" b="1" dirty="0" smtClean="0">
                <a:solidFill>
                  <a:schemeClr val="tx2"/>
                </a:solidFill>
                <a:latin typeface="黑体" panose="02010609060101010101" pitchFamily="49" charset="-122"/>
                <a:ea typeface="黑体" panose="02010609060101010101" pitchFamily="49" charset="-122"/>
              </a:endParaRPr>
            </a:p>
            <a:p>
              <a:r>
                <a:rPr kumimoji="1" lang="en-US" altLang="zh-CN" sz="4000" b="1" dirty="0" smtClean="0">
                  <a:solidFill>
                    <a:schemeClr val="tx2"/>
                  </a:solidFill>
                  <a:latin typeface="黑体" panose="02010609060101010101" pitchFamily="49" charset="-122"/>
                  <a:ea typeface="黑体" panose="02010609060101010101" pitchFamily="49" charset="-122"/>
                </a:rPr>
                <a:t>      </a:t>
              </a:r>
              <a:endParaRPr kumimoji="1" lang="zh-CN" altLang="en-US" sz="4000" b="1" dirty="0" smtClean="0">
                <a:solidFill>
                  <a:schemeClr val="tx2"/>
                </a:solidFill>
                <a:latin typeface="黑体" panose="02010609060101010101" pitchFamily="49" charset="-122"/>
                <a:ea typeface="黑体" panose="02010609060101010101" pitchFamily="49" charset="-122"/>
              </a:endParaRPr>
            </a:p>
          </p:txBody>
        </p:sp>
        <p:sp>
          <p:nvSpPr>
            <p:cNvPr id="9" name="文本框 8"/>
            <p:cNvSpPr txBox="1"/>
            <p:nvPr/>
          </p:nvSpPr>
          <p:spPr>
            <a:xfrm>
              <a:off x="1179256" y="3279418"/>
              <a:ext cx="7732519" cy="819205"/>
            </a:xfrm>
            <a:prstGeom prst="rect">
              <a:avLst/>
            </a:prstGeom>
            <a:noFill/>
          </p:spPr>
          <p:txBody>
            <a:bodyPr wrap="square" rtlCol="0">
              <a:spAutoFit/>
            </a:bodyPr>
            <a:lstStyle/>
            <a:p>
              <a:pPr>
                <a:lnSpc>
                  <a:spcPct val="150000"/>
                </a:lnSpc>
              </a:pPr>
              <a:r>
                <a:rPr kumimoji="1" lang="en-US" altLang="zh-CN" sz="2400" b="1" dirty="0" smtClean="0">
                  <a:solidFill>
                    <a:schemeClr val="tx2"/>
                  </a:solidFill>
                  <a:latin typeface="仿宋_GB2312" pitchFamily="49" charset="-122"/>
                  <a:ea typeface="仿宋_GB2312" pitchFamily="49" charset="-122"/>
                  <a:cs typeface="Arial" panose="020B0604020202020204" pitchFamily="34" charset="0"/>
                </a:rPr>
                <a:t>  </a:t>
              </a:r>
              <a:endParaRPr kumimoji="1" lang="zh-CN" altLang="en-US" sz="2400" b="1" dirty="0" smtClean="0">
                <a:solidFill>
                  <a:schemeClr val="tx2"/>
                </a:solidFill>
                <a:latin typeface="仿宋_GB2312" pitchFamily="49" charset="-122"/>
                <a:ea typeface="仿宋_GB2312" pitchFamily="49" charset="-122"/>
                <a:cs typeface="Arial" panose="020B0604020202020204" pitchFamily="34" charset="0"/>
              </a:endParaRPr>
            </a:p>
          </p:txBody>
        </p:sp>
      </p:grpSp>
      <p:grpSp>
        <p:nvGrpSpPr>
          <p:cNvPr id="17" name="组合 16"/>
          <p:cNvGrpSpPr/>
          <p:nvPr/>
        </p:nvGrpSpPr>
        <p:grpSpPr>
          <a:xfrm>
            <a:off x="0" y="0"/>
            <a:ext cx="749595" cy="5400675"/>
            <a:chOff x="0" y="0"/>
            <a:chExt cx="999460" cy="6858000"/>
          </a:xfrm>
        </p:grpSpPr>
        <p:sp>
          <p:nvSpPr>
            <p:cNvPr id="5" name="矩形 4"/>
            <p:cNvSpPr/>
            <p:nvPr/>
          </p:nvSpPr>
          <p:spPr>
            <a:xfrm>
              <a:off x="0" y="0"/>
              <a:ext cx="999460" cy="6858000"/>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0" y="3806456"/>
              <a:ext cx="999460" cy="30515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rot="16200000">
              <a:off x="-1211860" y="1745284"/>
              <a:ext cx="3423180" cy="328295"/>
            </a:xfrm>
            <a:prstGeom prst="rect">
              <a:avLst/>
            </a:prstGeom>
            <a:noFill/>
          </p:spPr>
          <p:txBody>
            <a:bodyPr wrap="square" rtlCol="0">
              <a:spAutoFit/>
            </a:bodyPr>
            <a:lstStyle/>
            <a:p>
              <a:pPr algn="dist"/>
              <a:r>
                <a:rPr kumimoji="1" lang="en-US" altLang="zh-CN" sz="1000" b="1" dirty="0" err="1">
                  <a:latin typeface="Arial" panose="020B0604020202020204" pitchFamily="34" charset="0"/>
                  <a:ea typeface="包图粗黑体" panose="02000800000000000000" pitchFamily="2" charset="-122"/>
                  <a:cs typeface="Arial" panose="020B0604020202020204" pitchFamily="34" charset="0"/>
                </a:rPr>
                <a:t>gta</a:t>
              </a:r>
              <a:r>
                <a:rPr kumimoji="1" lang="en-US" altLang="zh-CN" sz="1000" b="1" dirty="0">
                  <a:latin typeface="Arial" panose="020B0604020202020204" pitchFamily="34" charset="0"/>
                  <a:ea typeface="包图粗黑体" panose="02000800000000000000" pitchFamily="2" charset="-122"/>
                  <a:cs typeface="Arial" panose="020B0604020202020204" pitchFamily="34" charset="0"/>
                </a:rPr>
                <a:t> college of entrepreneurship</a:t>
              </a:r>
              <a:endParaRPr kumimoji="1" lang="en-US" altLang="zh-CN" sz="1000" b="1" dirty="0">
                <a:latin typeface="Arial" panose="020B0604020202020204" pitchFamily="34" charset="0"/>
                <a:ea typeface="包图粗黑体" panose="02000800000000000000" pitchFamily="2" charset="-122"/>
                <a:cs typeface="Arial" panose="020B0604020202020204" pitchFamily="34" charset="0"/>
              </a:endParaRPr>
            </a:p>
          </p:txBody>
        </p:sp>
        <p:sp>
          <p:nvSpPr>
            <p:cNvPr id="11" name="文本框 10"/>
            <p:cNvSpPr txBox="1"/>
            <p:nvPr/>
          </p:nvSpPr>
          <p:spPr>
            <a:xfrm rot="16200000">
              <a:off x="-848889" y="5257455"/>
              <a:ext cx="2697236" cy="369332"/>
            </a:xfrm>
            <a:prstGeom prst="rect">
              <a:avLst/>
            </a:prstGeom>
            <a:noFill/>
          </p:spPr>
          <p:txBody>
            <a:bodyPr wrap="square" rtlCol="0">
              <a:spAutoFit/>
            </a:bodyPr>
            <a:lstStyle/>
            <a:p>
              <a:pPr algn="ctr"/>
              <a:r>
                <a:rPr kumimoji="1" lang="en-US" altLang="zh-CN" sz="1200" dirty="0">
                  <a:solidFill>
                    <a:srgbClr val="E79937"/>
                  </a:solidFill>
                  <a:latin typeface="Arial" panose="020B0604020202020204" pitchFamily="34" charset="0"/>
                  <a:ea typeface="包图粗黑体" panose="02000800000000000000" pitchFamily="2" charset="-122"/>
                  <a:cs typeface="Arial" panose="020B0604020202020204" pitchFamily="34" charset="0"/>
                </a:rPr>
                <a:t>http://</a:t>
              </a:r>
              <a:r>
                <a:rPr kumimoji="1" lang="en-US" altLang="zh-CN" sz="1200" dirty="0" smtClean="0">
                  <a:solidFill>
                    <a:srgbClr val="E79937"/>
                  </a:solidFill>
                  <a:latin typeface="Arial" panose="020B0604020202020204" pitchFamily="34" charset="0"/>
                  <a:ea typeface="包图粗黑体" panose="02000800000000000000" pitchFamily="2" charset="-122"/>
                  <a:cs typeface="Arial" panose="020B0604020202020204" pitchFamily="34" charset="0"/>
                </a:rPr>
                <a:t>www.gtafe.com</a:t>
              </a:r>
              <a:endParaRPr kumimoji="1" lang="zh-CN" altLang="en-US" sz="1200" dirty="0">
                <a:solidFill>
                  <a:srgbClr val="E79937"/>
                </a:solidFill>
                <a:latin typeface="Arial" panose="020B0604020202020204" pitchFamily="34" charset="0"/>
                <a:ea typeface="包图粗黑体" panose="02000800000000000000" pitchFamily="2" charset="-122"/>
                <a:cs typeface="Arial" panose="020B0604020202020204" pitchFamily="34" charset="0"/>
              </a:endParaRPr>
            </a:p>
          </p:txBody>
        </p:sp>
      </p:grpSp>
      <p:grpSp>
        <p:nvGrpSpPr>
          <p:cNvPr id="20" name="组合 19"/>
          <p:cNvGrpSpPr/>
          <p:nvPr/>
        </p:nvGrpSpPr>
        <p:grpSpPr>
          <a:xfrm>
            <a:off x="749300" y="3060065"/>
            <a:ext cx="6552615" cy="2017395"/>
            <a:chOff x="4026964" y="4779401"/>
            <a:chExt cx="6507296" cy="1494399"/>
          </a:xfrm>
          <a:solidFill>
            <a:srgbClr val="B02416"/>
          </a:solidFill>
        </p:grpSpPr>
        <p:sp>
          <p:nvSpPr>
            <p:cNvPr id="21" name="矩形 20"/>
            <p:cNvSpPr/>
            <p:nvPr/>
          </p:nvSpPr>
          <p:spPr>
            <a:xfrm>
              <a:off x="4027158" y="4779401"/>
              <a:ext cx="6182014" cy="1494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solidFill>
              </a:endParaRPr>
            </a:p>
          </p:txBody>
        </p:sp>
        <p:grpSp>
          <p:nvGrpSpPr>
            <p:cNvPr id="22" name="组合 21"/>
            <p:cNvGrpSpPr/>
            <p:nvPr/>
          </p:nvGrpSpPr>
          <p:grpSpPr>
            <a:xfrm>
              <a:off x="4026964" y="4928690"/>
              <a:ext cx="6507296" cy="1104988"/>
              <a:chOff x="4444059" y="4686977"/>
              <a:chExt cx="6507296" cy="1104988"/>
            </a:xfrm>
            <a:grpFill/>
          </p:grpSpPr>
          <p:sp>
            <p:nvSpPr>
              <p:cNvPr id="28" name="矩形 27"/>
              <p:cNvSpPr/>
              <p:nvPr/>
            </p:nvSpPr>
            <p:spPr>
              <a:xfrm>
                <a:off x="4444059" y="4686977"/>
                <a:ext cx="3838070" cy="1024959"/>
              </a:xfrm>
              <a:prstGeom prst="rect">
                <a:avLst/>
              </a:prstGeom>
              <a:grpFill/>
            </p:spPr>
            <p:txBody>
              <a:bodyPr wrap="square">
                <a:spAutoFit/>
              </a:bodyPr>
              <a:lstStyle/>
              <a:p>
                <a:pPr defTabSz="914400" fontAlgn="base">
                  <a:lnSpc>
                    <a:spcPct val="150000"/>
                  </a:lnSpc>
                  <a:spcBef>
                    <a:spcPct val="0"/>
                  </a:spcBef>
                  <a:spcAft>
                    <a:spcPct val="0"/>
                  </a:spcAft>
                  <a:defRPr/>
                </a:pPr>
                <a:r>
                  <a:rPr kumimoji="1" lang="zh-CN" altLang="en-US" sz="2000" dirty="0" smtClean="0">
                    <a:solidFill>
                      <a:schemeClr val="bg1"/>
                    </a:solidFill>
                    <a:latin typeface="黑体" panose="02010609060101010101" pitchFamily="49" charset="-122"/>
                    <a:ea typeface="黑体" panose="02010609060101010101" pitchFamily="49" charset="-122"/>
                    <a:cs typeface="Arial" panose="020B0604020202020204" pitchFamily="34" charset="0"/>
                  </a:rPr>
                  <a:t>宁波财经学院国</a:t>
                </a:r>
                <a:r>
                  <a:rPr kumimoji="1" lang="zh-CN" altLang="en-US" sz="2000" dirty="0">
                    <a:solidFill>
                      <a:schemeClr val="bg1"/>
                    </a:solidFill>
                    <a:latin typeface="黑体" panose="02010609060101010101" pitchFamily="49" charset="-122"/>
                    <a:ea typeface="黑体" panose="02010609060101010101" pitchFamily="49" charset="-122"/>
                    <a:cs typeface="Arial" panose="020B0604020202020204" pitchFamily="34" charset="0"/>
                  </a:rPr>
                  <a:t>泰安创业学院</a:t>
                </a:r>
                <a:endParaRPr kumimoji="1" lang="en-US" altLang="zh-CN" sz="2000" dirty="0">
                  <a:solidFill>
                    <a:schemeClr val="bg1"/>
                  </a:solidFill>
                  <a:latin typeface="黑体" panose="02010609060101010101" pitchFamily="49" charset="-122"/>
                  <a:ea typeface="黑体" panose="02010609060101010101" pitchFamily="49" charset="-122"/>
                  <a:cs typeface="Arial" panose="020B0604020202020204" pitchFamily="34" charset="0"/>
                </a:endParaRPr>
              </a:p>
              <a:p>
                <a:pPr defTabSz="914400" fontAlgn="base">
                  <a:lnSpc>
                    <a:spcPct val="150000"/>
                  </a:lnSpc>
                  <a:spcBef>
                    <a:spcPct val="0"/>
                  </a:spcBef>
                  <a:spcAft>
                    <a:spcPct val="0"/>
                  </a:spcAft>
                  <a:defRPr/>
                </a:pPr>
                <a:r>
                  <a:rPr kumimoji="1" lang="zh-CN" altLang="en-US" smtClean="0">
                    <a:solidFill>
                      <a:schemeClr val="bg1"/>
                    </a:solidFill>
                    <a:latin typeface="黑体" panose="02010609060101010101" pitchFamily="49" charset="-122"/>
                    <a:ea typeface="黑体" panose="02010609060101010101" pitchFamily="49" charset="-122"/>
                    <a:cs typeface="Arial" panose="020B0604020202020204" pitchFamily="34" charset="0"/>
                  </a:rPr>
                  <a:t>    张</a:t>
                </a:r>
                <a:r>
                  <a:rPr kumimoji="1" lang="zh-CN" altLang="en-US" dirty="0">
                    <a:solidFill>
                      <a:schemeClr val="bg1"/>
                    </a:solidFill>
                    <a:latin typeface="黑体" panose="02010609060101010101" pitchFamily="49" charset="-122"/>
                    <a:ea typeface="黑体" panose="02010609060101010101" pitchFamily="49" charset="-122"/>
                    <a:cs typeface="Arial" panose="020B0604020202020204" pitchFamily="34" charset="0"/>
                  </a:rPr>
                  <a:t>安</a:t>
                </a:r>
                <a:r>
                  <a:rPr kumimoji="1" lang="zh-CN" altLang="en-US">
                    <a:solidFill>
                      <a:schemeClr val="bg1"/>
                    </a:solidFill>
                    <a:latin typeface="黑体" panose="02010609060101010101" pitchFamily="49" charset="-122"/>
                    <a:ea typeface="黑体" panose="02010609060101010101" pitchFamily="49" charset="-122"/>
                    <a:cs typeface="Arial" panose="020B0604020202020204" pitchFamily="34" charset="0"/>
                  </a:rPr>
                  <a:t>宁 </a:t>
                </a:r>
                <a:r>
                  <a:rPr kumimoji="1" lang="zh-CN" altLang="en-US" smtClean="0">
                    <a:solidFill>
                      <a:schemeClr val="bg1"/>
                    </a:solidFill>
                    <a:latin typeface="黑体" panose="02010609060101010101" pitchFamily="49" charset="-122"/>
                    <a:ea typeface="黑体" panose="02010609060101010101" pitchFamily="49" charset="-122"/>
                    <a:cs typeface="Arial" panose="020B0604020202020204" pitchFamily="34" charset="0"/>
                  </a:rPr>
                  <a:t>  </a:t>
                </a:r>
                <a:r>
                  <a:rPr kumimoji="1" lang="zh-CN" altLang="en-US" dirty="0" smtClean="0">
                    <a:solidFill>
                      <a:schemeClr val="bg1"/>
                    </a:solidFill>
                    <a:latin typeface="黑体" panose="02010609060101010101" pitchFamily="49" charset="-122"/>
                    <a:ea typeface="黑体" panose="02010609060101010101" pitchFamily="49" charset="-122"/>
                    <a:cs typeface="Arial" panose="020B0604020202020204" pitchFamily="34" charset="0"/>
                  </a:rPr>
                  <a:t>执行院长</a:t>
                </a:r>
                <a:endParaRPr kumimoji="1" lang="en-US" altLang="zh-CN" dirty="0" smtClean="0">
                  <a:solidFill>
                    <a:schemeClr val="bg1"/>
                  </a:solidFill>
                  <a:latin typeface="黑体" panose="02010609060101010101" pitchFamily="49" charset="-122"/>
                  <a:ea typeface="黑体" panose="02010609060101010101" pitchFamily="49" charset="-122"/>
                  <a:cs typeface="Arial" panose="020B0604020202020204" pitchFamily="34" charset="0"/>
                </a:endParaRPr>
              </a:p>
              <a:p>
                <a:pPr defTabSz="914400" fontAlgn="base">
                  <a:lnSpc>
                    <a:spcPct val="150000"/>
                  </a:lnSpc>
                  <a:spcBef>
                    <a:spcPct val="0"/>
                  </a:spcBef>
                  <a:spcAft>
                    <a:spcPct val="0"/>
                  </a:spcAft>
                  <a:defRPr/>
                </a:pPr>
                <a:r>
                  <a:rPr kumimoji="1" lang="zh-CN" altLang="en-US" dirty="0" smtClean="0">
                    <a:solidFill>
                      <a:schemeClr val="bg1"/>
                    </a:solidFill>
                    <a:latin typeface="黑体" panose="02010609060101010101" pitchFamily="49" charset="-122"/>
                    <a:ea typeface="黑体" panose="02010609060101010101" pitchFamily="49" charset="-122"/>
                    <a:cs typeface="Arial" panose="020B0604020202020204" pitchFamily="34" charset="0"/>
                  </a:rPr>
                  <a:t>       </a:t>
                </a:r>
                <a:r>
                  <a:rPr kumimoji="1" lang="en-US" altLang="zh-CN" dirty="0" smtClean="0">
                    <a:solidFill>
                      <a:schemeClr val="bg1"/>
                    </a:solidFill>
                    <a:latin typeface="黑体" panose="02010609060101010101" pitchFamily="49" charset="-122"/>
                    <a:ea typeface="黑体" panose="02010609060101010101" pitchFamily="49" charset="-122"/>
                    <a:cs typeface="Arial" panose="020B0604020202020204" pitchFamily="34" charset="0"/>
                  </a:rPr>
                  <a:t>     </a:t>
                </a:r>
                <a:r>
                  <a:rPr kumimoji="1" lang="zh-CN" altLang="en-US" dirty="0" smtClean="0">
                    <a:solidFill>
                      <a:schemeClr val="bg1"/>
                    </a:solidFill>
                    <a:latin typeface="黑体" panose="02010609060101010101" pitchFamily="49" charset="-122"/>
                    <a:ea typeface="黑体" panose="02010609060101010101" pitchFamily="49" charset="-122"/>
                    <a:cs typeface="Arial" panose="020B0604020202020204" pitchFamily="34" charset="0"/>
                  </a:rPr>
                  <a:t>教</a:t>
                </a:r>
                <a:r>
                  <a:rPr kumimoji="1" lang="zh-CN" altLang="en-US" dirty="0">
                    <a:solidFill>
                      <a:schemeClr val="bg1"/>
                    </a:solidFill>
                    <a:latin typeface="黑体" panose="02010609060101010101" pitchFamily="49" charset="-122"/>
                    <a:ea typeface="黑体" panose="02010609060101010101" pitchFamily="49" charset="-122"/>
                    <a:cs typeface="Arial" panose="020B0604020202020204" pitchFamily="34" charset="0"/>
                  </a:rPr>
                  <a:t>授、高级工程师</a:t>
                </a:r>
                <a:endParaRPr kumimoji="1" lang="zh-CN" altLang="en-US"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grpSp>
            <p:nvGrpSpPr>
              <p:cNvPr id="24" name="组合 23"/>
              <p:cNvGrpSpPr/>
              <p:nvPr/>
            </p:nvGrpSpPr>
            <p:grpSpPr>
              <a:xfrm>
                <a:off x="7913715" y="4869549"/>
                <a:ext cx="3037640" cy="922416"/>
                <a:chOff x="1947004" y="2425976"/>
                <a:chExt cx="3037640" cy="922416"/>
              </a:xfrm>
              <a:grpFill/>
            </p:grpSpPr>
            <p:sp>
              <p:nvSpPr>
                <p:cNvPr id="26" name="矩形 25"/>
                <p:cNvSpPr/>
                <p:nvPr/>
              </p:nvSpPr>
              <p:spPr>
                <a:xfrm>
                  <a:off x="1947004" y="2425976"/>
                  <a:ext cx="2517316" cy="344917"/>
                </a:xfrm>
                <a:prstGeom prst="rect">
                  <a:avLst/>
                </a:prstGeom>
                <a:grpFill/>
              </p:spPr>
              <p:txBody>
                <a:bodyPr wrap="square">
                  <a:spAutoFit/>
                </a:bodyPr>
                <a:lstStyle/>
                <a:p>
                  <a:pPr defTabSz="914400" fontAlgn="base">
                    <a:lnSpc>
                      <a:spcPct val="150000"/>
                    </a:lnSpc>
                    <a:spcBef>
                      <a:spcPct val="0"/>
                    </a:spcBef>
                    <a:spcAft>
                      <a:spcPct val="0"/>
                    </a:spcAft>
                    <a:defRPr/>
                  </a:pPr>
                  <a:endParaRPr lang="en-US" altLang="zh-CN" sz="1400" b="1" i="1" kern="0" dirty="0">
                    <a:ln w="12700" cap="flat">
                      <a:noFill/>
                      <a:miter lim="800000"/>
                    </a:ln>
                    <a:solidFill>
                      <a:schemeClr val="accent6"/>
                    </a:solidFill>
                    <a:latin typeface="Arial" panose="020B0604020202020204" pitchFamily="34" charset="0"/>
                    <a:ea typeface="字魂35号-孙新恒颉黑体" panose="02000000000000000000" pitchFamily="2" charset="-122"/>
                    <a:cs typeface="Arial" panose="020B0604020202020204" pitchFamily="34" charset="0"/>
                  </a:endParaRPr>
                </a:p>
              </p:txBody>
            </p:sp>
            <p:sp>
              <p:nvSpPr>
                <p:cNvPr id="27" name="文本框 13"/>
                <p:cNvSpPr txBox="1"/>
                <p:nvPr/>
              </p:nvSpPr>
              <p:spPr>
                <a:xfrm>
                  <a:off x="2027091" y="2425976"/>
                  <a:ext cx="2957553" cy="922416"/>
                </a:xfrm>
                <a:prstGeom prst="rect">
                  <a:avLst/>
                </a:prstGeom>
                <a:grpFill/>
              </p:spPr>
              <p:txBody>
                <a:bodyPr wrap="square" rtlCol="0">
                  <a:spAutoFit/>
                </a:bodyPr>
                <a:lstStyle/>
                <a:p>
                  <a:pPr>
                    <a:lnSpc>
                      <a:spcPct val="150000"/>
                    </a:lnSpc>
                  </a:pPr>
                  <a:r>
                    <a:rPr kumimoji="1" lang="en-US" altLang="zh-CN" sz="1400" b="1" dirty="0">
                      <a:solidFill>
                        <a:schemeClr val="bg1"/>
                      </a:solidFill>
                      <a:latin typeface="Arial" panose="020B0604020202020204" pitchFamily="34" charset="0"/>
                      <a:cs typeface="Arial" panose="020B0604020202020204" pitchFamily="34" charset="0"/>
                    </a:rPr>
                    <a:t>changanning@163.com </a:t>
                  </a:r>
                  <a:endParaRPr kumimoji="1" lang="en-US" altLang="zh-CN" sz="1400" b="1" dirty="0" smtClean="0">
                    <a:solidFill>
                      <a:schemeClr val="bg1"/>
                    </a:solidFill>
                    <a:latin typeface="Arial" panose="020B0604020202020204" pitchFamily="34" charset="0"/>
                    <a:cs typeface="Arial" panose="020B0604020202020204" pitchFamily="34" charset="0"/>
                  </a:endParaRPr>
                </a:p>
                <a:p>
                  <a:pPr>
                    <a:lnSpc>
                      <a:spcPct val="150000"/>
                    </a:lnSpc>
                  </a:pPr>
                  <a:r>
                    <a:rPr kumimoji="1" lang="en-US" altLang="zh-CN"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13770397366</a:t>
                  </a:r>
                  <a:r>
                    <a:rPr kumimoji="1" lang="zh-CN" altLang="en-US"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（手机、微信）</a:t>
                  </a:r>
                  <a:endParaRPr kumimoji="1" lang="en-US" altLang="zh-CN" dirty="0" smtClean="0">
                    <a:solidFill>
                      <a:schemeClr val="bg1"/>
                    </a:solidFill>
                    <a:latin typeface="Arial" panose="020B0604020202020204" pitchFamily="34" charset="0"/>
                    <a:cs typeface="Arial" panose="020B0604020202020204" pitchFamily="34" charset="0"/>
                  </a:endParaRPr>
                </a:p>
                <a:p>
                  <a:pPr>
                    <a:lnSpc>
                      <a:spcPct val="150000"/>
                    </a:lnSpc>
                  </a:pPr>
                  <a:endParaRPr kumimoji="1" lang="en-US" altLang="zh-CN" dirty="0">
                    <a:solidFill>
                      <a:schemeClr val="bg1"/>
                    </a:solidFill>
                    <a:latin typeface="Arial" panose="020B0604020202020204" pitchFamily="34" charset="0"/>
                    <a:cs typeface="Arial" panose="020B0604020202020204" pitchFamily="34" charset="0"/>
                  </a:endParaRPr>
                </a:p>
              </p:txBody>
            </p:sp>
          </p:grpSp>
          <p:cxnSp>
            <p:nvCxnSpPr>
              <p:cNvPr id="25" name="直线连接符 11"/>
              <p:cNvCxnSpPr/>
              <p:nvPr/>
            </p:nvCxnSpPr>
            <p:spPr>
              <a:xfrm>
                <a:off x="7954942" y="5071401"/>
                <a:ext cx="0" cy="5528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 name="图片 3"/>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r="75796" b="36087"/>
          <a:stretch>
            <a:fillRect/>
          </a:stretch>
        </p:blipFill>
        <p:spPr>
          <a:xfrm rot="16200000">
            <a:off x="6377940" y="2258060"/>
            <a:ext cx="3784600" cy="24999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67151" y="1894999"/>
            <a:ext cx="2516981" cy="1048703"/>
            <a:chOff x="1216134" y="1740579"/>
            <a:chExt cx="2819924" cy="1102305"/>
          </a:xfrm>
        </p:grpSpPr>
        <p:sp>
          <p:nvSpPr>
            <p:cNvPr id="6" name="Freeform 9"/>
            <p:cNvSpPr/>
            <p:nvPr/>
          </p:nvSpPr>
          <p:spPr bwMode="auto">
            <a:xfrm>
              <a:off x="1216134" y="1740579"/>
              <a:ext cx="2819924" cy="1102305"/>
            </a:xfrm>
            <a:custGeom>
              <a:avLst/>
              <a:gdLst/>
              <a:ahLst/>
              <a:cxnLst>
                <a:cxn ang="0">
                  <a:pos x="429" y="362"/>
                </a:cxn>
                <a:cxn ang="0">
                  <a:pos x="0" y="362"/>
                </a:cxn>
                <a:cxn ang="0">
                  <a:pos x="0" y="424"/>
                </a:cxn>
                <a:cxn ang="0">
                  <a:pos x="1048" y="425"/>
                </a:cxn>
                <a:cxn ang="0">
                  <a:pos x="1063" y="438"/>
                </a:cxn>
                <a:cxn ang="0">
                  <a:pos x="1089" y="438"/>
                </a:cxn>
                <a:cxn ang="0">
                  <a:pos x="1128" y="404"/>
                </a:cxn>
                <a:cxn ang="0">
                  <a:pos x="1128" y="382"/>
                </a:cxn>
                <a:cxn ang="0">
                  <a:pos x="1089" y="349"/>
                </a:cxn>
                <a:cxn ang="0">
                  <a:pos x="1063" y="348"/>
                </a:cxn>
                <a:cxn ang="0">
                  <a:pos x="1048" y="362"/>
                </a:cxn>
                <a:cxn ang="0">
                  <a:pos x="580" y="361"/>
                </a:cxn>
                <a:cxn ang="0">
                  <a:pos x="431" y="213"/>
                </a:cxn>
                <a:cxn ang="0">
                  <a:pos x="580" y="64"/>
                </a:cxn>
                <a:cxn ang="0">
                  <a:pos x="729" y="213"/>
                </a:cxn>
                <a:cxn ang="0">
                  <a:pos x="646" y="346"/>
                </a:cxn>
                <a:cxn ang="0">
                  <a:pos x="746" y="346"/>
                </a:cxn>
                <a:cxn ang="0">
                  <a:pos x="792" y="213"/>
                </a:cxn>
                <a:cxn ang="0">
                  <a:pos x="580" y="0"/>
                </a:cxn>
                <a:cxn ang="0">
                  <a:pos x="368" y="213"/>
                </a:cxn>
                <a:cxn ang="0">
                  <a:pos x="429" y="362"/>
                </a:cxn>
              </a:cxnLst>
              <a:rect l="0" t="0" r="r" b="b"/>
              <a:pathLst>
                <a:path w="1135" h="444">
                  <a:moveTo>
                    <a:pt x="429" y="362"/>
                  </a:moveTo>
                  <a:cubicBezTo>
                    <a:pt x="0" y="362"/>
                    <a:pt x="0" y="362"/>
                    <a:pt x="0" y="362"/>
                  </a:cubicBezTo>
                  <a:cubicBezTo>
                    <a:pt x="0" y="424"/>
                    <a:pt x="0" y="424"/>
                    <a:pt x="0" y="424"/>
                  </a:cubicBezTo>
                  <a:cubicBezTo>
                    <a:pt x="350" y="424"/>
                    <a:pt x="699" y="425"/>
                    <a:pt x="1048" y="425"/>
                  </a:cubicBezTo>
                  <a:cubicBezTo>
                    <a:pt x="1063" y="438"/>
                    <a:pt x="1063" y="438"/>
                    <a:pt x="1063" y="438"/>
                  </a:cubicBezTo>
                  <a:cubicBezTo>
                    <a:pt x="1070" y="444"/>
                    <a:pt x="1082" y="444"/>
                    <a:pt x="1089" y="438"/>
                  </a:cubicBezTo>
                  <a:cubicBezTo>
                    <a:pt x="1128" y="404"/>
                    <a:pt x="1128" y="404"/>
                    <a:pt x="1128" y="404"/>
                  </a:cubicBezTo>
                  <a:cubicBezTo>
                    <a:pt x="1135" y="398"/>
                    <a:pt x="1135" y="388"/>
                    <a:pt x="1128" y="382"/>
                  </a:cubicBezTo>
                  <a:cubicBezTo>
                    <a:pt x="1089" y="349"/>
                    <a:pt x="1089" y="349"/>
                    <a:pt x="1089" y="349"/>
                  </a:cubicBezTo>
                  <a:cubicBezTo>
                    <a:pt x="1082" y="342"/>
                    <a:pt x="1070" y="342"/>
                    <a:pt x="1063" y="348"/>
                  </a:cubicBezTo>
                  <a:cubicBezTo>
                    <a:pt x="1048" y="362"/>
                    <a:pt x="1048" y="362"/>
                    <a:pt x="1048" y="362"/>
                  </a:cubicBezTo>
                  <a:cubicBezTo>
                    <a:pt x="580" y="361"/>
                    <a:pt x="580" y="361"/>
                    <a:pt x="580" y="361"/>
                  </a:cubicBezTo>
                  <a:cubicBezTo>
                    <a:pt x="498" y="361"/>
                    <a:pt x="431" y="295"/>
                    <a:pt x="431" y="213"/>
                  </a:cubicBezTo>
                  <a:cubicBezTo>
                    <a:pt x="431" y="131"/>
                    <a:pt x="498" y="64"/>
                    <a:pt x="580" y="64"/>
                  </a:cubicBezTo>
                  <a:cubicBezTo>
                    <a:pt x="662" y="64"/>
                    <a:pt x="729" y="131"/>
                    <a:pt x="729" y="213"/>
                  </a:cubicBezTo>
                  <a:cubicBezTo>
                    <a:pt x="729" y="271"/>
                    <a:pt x="695" y="322"/>
                    <a:pt x="646" y="346"/>
                  </a:cubicBezTo>
                  <a:cubicBezTo>
                    <a:pt x="746" y="346"/>
                    <a:pt x="746" y="346"/>
                    <a:pt x="746" y="346"/>
                  </a:cubicBezTo>
                  <a:cubicBezTo>
                    <a:pt x="776" y="308"/>
                    <a:pt x="792" y="262"/>
                    <a:pt x="792" y="213"/>
                  </a:cubicBezTo>
                  <a:cubicBezTo>
                    <a:pt x="792" y="95"/>
                    <a:pt x="697" y="0"/>
                    <a:pt x="580" y="0"/>
                  </a:cubicBezTo>
                  <a:cubicBezTo>
                    <a:pt x="463" y="0"/>
                    <a:pt x="368" y="95"/>
                    <a:pt x="368" y="213"/>
                  </a:cubicBezTo>
                  <a:cubicBezTo>
                    <a:pt x="368" y="271"/>
                    <a:pt x="391" y="324"/>
                    <a:pt x="429" y="362"/>
                  </a:cubicBezTo>
                  <a:close/>
                </a:path>
              </a:pathLst>
            </a:custGeom>
            <a:solidFill>
              <a:srgbClr val="DB6C3F"/>
            </a:solidFill>
            <a:ln w="9525">
              <a:noFill/>
              <a:round/>
            </a:ln>
          </p:spPr>
          <p:txBody>
            <a:bodyPr vert="horz" wrap="square" lIns="68580" tIns="34290" rIns="68580" bIns="34290" numCol="1" anchor="t" anchorCtr="0" compatLnSpc="1"/>
            <a:lstStyle/>
            <a:p>
              <a:endParaRPr lang="zh-CN" altLang="en-US" sz="1350"/>
            </a:p>
          </p:txBody>
        </p:sp>
        <p:sp>
          <p:nvSpPr>
            <p:cNvPr id="7" name="矩形 6"/>
            <p:cNvSpPr/>
            <p:nvPr/>
          </p:nvSpPr>
          <p:spPr>
            <a:xfrm>
              <a:off x="2003685" y="2052281"/>
              <a:ext cx="1489019" cy="435182"/>
            </a:xfrm>
            <a:prstGeom prst="rect">
              <a:avLst/>
            </a:prstGeom>
          </p:spPr>
          <p:txBody>
            <a:bodyPr wrap="square">
              <a:spAutoFit/>
            </a:bodyPr>
            <a:lstStyle/>
            <a:p>
              <a:r>
                <a:rPr lang="en-US" altLang="zh-CN" sz="2100" b="1" dirty="0" smtClean="0">
                  <a:solidFill>
                    <a:schemeClr val="tx2"/>
                  </a:solidFill>
                  <a:latin typeface="字魂35号-经典雅黑" panose="00000500000000000000" pitchFamily="2" charset="-122"/>
                  <a:ea typeface="字魂35号-经典雅黑" panose="00000500000000000000" pitchFamily="2" charset="-122"/>
                </a:rPr>
                <a:t>2017</a:t>
              </a:r>
              <a:r>
                <a:rPr lang="zh-CN" altLang="en-US" sz="2100" b="1" dirty="0" smtClean="0">
                  <a:solidFill>
                    <a:schemeClr val="tx2"/>
                  </a:solidFill>
                  <a:latin typeface="字魂35号-经典雅黑" panose="00000500000000000000" pitchFamily="2" charset="-122"/>
                  <a:ea typeface="字魂35号-经典雅黑" panose="00000500000000000000" pitchFamily="2" charset="-122"/>
                </a:rPr>
                <a:t>届</a:t>
              </a:r>
              <a:endParaRPr lang="zh-CN" altLang="en-US" sz="2100" b="1" dirty="0" smtClean="0">
                <a:solidFill>
                  <a:schemeClr val="tx2"/>
                </a:solidFill>
                <a:latin typeface="字魂35号-经典雅黑" panose="00000500000000000000" pitchFamily="2" charset="-122"/>
                <a:ea typeface="字魂35号-经典雅黑" panose="00000500000000000000" pitchFamily="2" charset="-122"/>
              </a:endParaRPr>
            </a:p>
          </p:txBody>
        </p:sp>
      </p:grpSp>
      <p:grpSp>
        <p:nvGrpSpPr>
          <p:cNvPr id="35" name="组合 34"/>
          <p:cNvGrpSpPr/>
          <p:nvPr/>
        </p:nvGrpSpPr>
        <p:grpSpPr>
          <a:xfrm>
            <a:off x="1782604" y="1820704"/>
            <a:ext cx="2445544" cy="1122998"/>
            <a:chOff x="3548172" y="1740579"/>
            <a:chExt cx="2823079" cy="1102305"/>
          </a:xfrm>
        </p:grpSpPr>
        <p:sp>
          <p:nvSpPr>
            <p:cNvPr id="5" name="Freeform 8"/>
            <p:cNvSpPr/>
            <p:nvPr/>
          </p:nvSpPr>
          <p:spPr bwMode="auto">
            <a:xfrm>
              <a:off x="3548172" y="1740579"/>
              <a:ext cx="2823079" cy="1102305"/>
            </a:xfrm>
            <a:custGeom>
              <a:avLst/>
              <a:gdLst/>
              <a:ahLst/>
              <a:cxnLst>
                <a:cxn ang="0">
                  <a:pos x="581" y="0"/>
                </a:cxn>
                <a:cxn ang="0">
                  <a:pos x="368" y="213"/>
                </a:cxn>
                <a:cxn ang="0">
                  <a:pos x="429" y="362"/>
                </a:cxn>
                <a:cxn ang="0">
                  <a:pos x="0" y="362"/>
                </a:cxn>
                <a:cxn ang="0">
                  <a:pos x="0" y="424"/>
                </a:cxn>
                <a:cxn ang="0">
                  <a:pos x="1049" y="425"/>
                </a:cxn>
                <a:cxn ang="0">
                  <a:pos x="1064" y="438"/>
                </a:cxn>
                <a:cxn ang="0">
                  <a:pos x="1089" y="438"/>
                </a:cxn>
                <a:cxn ang="0">
                  <a:pos x="1129" y="404"/>
                </a:cxn>
                <a:cxn ang="0">
                  <a:pos x="1129" y="382"/>
                </a:cxn>
                <a:cxn ang="0">
                  <a:pos x="1090" y="349"/>
                </a:cxn>
                <a:cxn ang="0">
                  <a:pos x="1064" y="348"/>
                </a:cxn>
                <a:cxn ang="0">
                  <a:pos x="1049" y="362"/>
                </a:cxn>
                <a:cxn ang="0">
                  <a:pos x="581" y="361"/>
                </a:cxn>
                <a:cxn ang="0">
                  <a:pos x="432" y="213"/>
                </a:cxn>
                <a:cxn ang="0">
                  <a:pos x="581" y="64"/>
                </a:cxn>
                <a:cxn ang="0">
                  <a:pos x="729" y="213"/>
                </a:cxn>
                <a:cxn ang="0">
                  <a:pos x="646" y="346"/>
                </a:cxn>
                <a:cxn ang="0">
                  <a:pos x="746" y="346"/>
                </a:cxn>
                <a:cxn ang="0">
                  <a:pos x="793" y="213"/>
                </a:cxn>
                <a:cxn ang="0">
                  <a:pos x="581" y="0"/>
                </a:cxn>
              </a:cxnLst>
              <a:rect l="0" t="0" r="r" b="b"/>
              <a:pathLst>
                <a:path w="1136" h="444">
                  <a:moveTo>
                    <a:pt x="581" y="0"/>
                  </a:moveTo>
                  <a:cubicBezTo>
                    <a:pt x="463" y="0"/>
                    <a:pt x="368" y="95"/>
                    <a:pt x="368" y="213"/>
                  </a:cubicBezTo>
                  <a:cubicBezTo>
                    <a:pt x="368" y="271"/>
                    <a:pt x="392" y="324"/>
                    <a:pt x="429" y="362"/>
                  </a:cubicBezTo>
                  <a:cubicBezTo>
                    <a:pt x="0" y="362"/>
                    <a:pt x="0" y="362"/>
                    <a:pt x="0" y="362"/>
                  </a:cubicBezTo>
                  <a:cubicBezTo>
                    <a:pt x="0" y="424"/>
                    <a:pt x="0" y="424"/>
                    <a:pt x="0" y="424"/>
                  </a:cubicBezTo>
                  <a:cubicBezTo>
                    <a:pt x="350" y="424"/>
                    <a:pt x="699" y="425"/>
                    <a:pt x="1049" y="425"/>
                  </a:cubicBezTo>
                  <a:cubicBezTo>
                    <a:pt x="1064" y="438"/>
                    <a:pt x="1064" y="438"/>
                    <a:pt x="1064" y="438"/>
                  </a:cubicBezTo>
                  <a:cubicBezTo>
                    <a:pt x="1071" y="444"/>
                    <a:pt x="1082" y="444"/>
                    <a:pt x="1089" y="438"/>
                  </a:cubicBezTo>
                  <a:cubicBezTo>
                    <a:pt x="1129" y="404"/>
                    <a:pt x="1129" y="404"/>
                    <a:pt x="1129" y="404"/>
                  </a:cubicBezTo>
                  <a:cubicBezTo>
                    <a:pt x="1136" y="398"/>
                    <a:pt x="1136" y="388"/>
                    <a:pt x="1129" y="382"/>
                  </a:cubicBezTo>
                  <a:cubicBezTo>
                    <a:pt x="1090" y="349"/>
                    <a:pt x="1090" y="349"/>
                    <a:pt x="1090" y="349"/>
                  </a:cubicBezTo>
                  <a:cubicBezTo>
                    <a:pt x="1082" y="342"/>
                    <a:pt x="1071" y="342"/>
                    <a:pt x="1064" y="348"/>
                  </a:cubicBezTo>
                  <a:cubicBezTo>
                    <a:pt x="1049" y="362"/>
                    <a:pt x="1049" y="362"/>
                    <a:pt x="1049" y="362"/>
                  </a:cubicBezTo>
                  <a:cubicBezTo>
                    <a:pt x="581" y="361"/>
                    <a:pt x="581" y="361"/>
                    <a:pt x="581" y="361"/>
                  </a:cubicBezTo>
                  <a:cubicBezTo>
                    <a:pt x="498" y="361"/>
                    <a:pt x="432" y="295"/>
                    <a:pt x="432" y="213"/>
                  </a:cubicBezTo>
                  <a:cubicBezTo>
                    <a:pt x="432" y="131"/>
                    <a:pt x="498" y="64"/>
                    <a:pt x="581" y="64"/>
                  </a:cubicBezTo>
                  <a:cubicBezTo>
                    <a:pt x="663" y="64"/>
                    <a:pt x="729" y="131"/>
                    <a:pt x="729" y="213"/>
                  </a:cubicBezTo>
                  <a:cubicBezTo>
                    <a:pt x="729" y="271"/>
                    <a:pt x="696" y="322"/>
                    <a:pt x="646" y="346"/>
                  </a:cubicBezTo>
                  <a:cubicBezTo>
                    <a:pt x="746" y="346"/>
                    <a:pt x="746" y="346"/>
                    <a:pt x="746" y="346"/>
                  </a:cubicBezTo>
                  <a:cubicBezTo>
                    <a:pt x="776" y="308"/>
                    <a:pt x="793" y="262"/>
                    <a:pt x="793" y="213"/>
                  </a:cubicBezTo>
                  <a:cubicBezTo>
                    <a:pt x="793" y="95"/>
                    <a:pt x="698" y="0"/>
                    <a:pt x="581" y="0"/>
                  </a:cubicBezTo>
                  <a:close/>
                </a:path>
              </a:pathLst>
            </a:custGeom>
            <a:solidFill>
              <a:srgbClr val="CECECE"/>
            </a:solidFill>
            <a:ln w="9525">
              <a:noFill/>
              <a:round/>
            </a:ln>
          </p:spPr>
          <p:txBody>
            <a:bodyPr vert="horz" wrap="square" lIns="68580" tIns="34290" rIns="68580" bIns="34290" numCol="1" anchor="t" anchorCtr="0" compatLnSpc="1"/>
            <a:lstStyle/>
            <a:p>
              <a:endParaRPr lang="zh-CN" altLang="en-US" sz="1350"/>
            </a:p>
          </p:txBody>
        </p:sp>
        <p:sp>
          <p:nvSpPr>
            <p:cNvPr id="8" name="矩形 7"/>
            <p:cNvSpPr/>
            <p:nvPr/>
          </p:nvSpPr>
          <p:spPr>
            <a:xfrm>
              <a:off x="4317853" y="2099599"/>
              <a:ext cx="1465326" cy="406391"/>
            </a:xfrm>
            <a:prstGeom prst="rect">
              <a:avLst/>
            </a:prstGeom>
          </p:spPr>
          <p:txBody>
            <a:bodyPr wrap="square">
              <a:spAutoFit/>
            </a:bodyPr>
            <a:lstStyle/>
            <a:p>
              <a:r>
                <a:rPr lang="en-US" altLang="zh-CN" sz="2100" b="1" dirty="0" smtClean="0">
                  <a:solidFill>
                    <a:schemeClr val="tx2"/>
                  </a:solidFill>
                  <a:latin typeface="字魂35号-经典雅黑" panose="00000500000000000000" pitchFamily="2" charset="-122"/>
                  <a:ea typeface="字魂35号-经典雅黑" panose="00000500000000000000" pitchFamily="2" charset="-122"/>
                </a:rPr>
                <a:t>2018</a:t>
              </a:r>
              <a:r>
                <a:rPr lang="zh-CN" altLang="en-US" sz="2100" b="1" dirty="0" smtClean="0">
                  <a:solidFill>
                    <a:schemeClr val="tx2"/>
                  </a:solidFill>
                  <a:latin typeface="字魂35号-经典雅黑" panose="00000500000000000000" pitchFamily="2" charset="-122"/>
                  <a:ea typeface="字魂35号-经典雅黑" panose="00000500000000000000" pitchFamily="2" charset="-122"/>
                </a:rPr>
                <a:t>届</a:t>
              </a:r>
              <a:endParaRPr lang="zh-CN" altLang="en-US" sz="2100" b="1" dirty="0" smtClean="0">
                <a:solidFill>
                  <a:schemeClr val="tx2"/>
                </a:solidFill>
                <a:latin typeface="字魂35号-经典雅黑" panose="00000500000000000000" pitchFamily="2" charset="-122"/>
                <a:ea typeface="字魂35号-经典雅黑" panose="00000500000000000000" pitchFamily="2" charset="-122"/>
              </a:endParaRPr>
            </a:p>
          </p:txBody>
        </p:sp>
      </p:grpSp>
      <p:grpSp>
        <p:nvGrpSpPr>
          <p:cNvPr id="37" name="组合 36"/>
          <p:cNvGrpSpPr/>
          <p:nvPr/>
        </p:nvGrpSpPr>
        <p:grpSpPr>
          <a:xfrm>
            <a:off x="3446621" y="1820704"/>
            <a:ext cx="2427446" cy="1122998"/>
            <a:chOff x="5880210" y="1740579"/>
            <a:chExt cx="2820976" cy="1102305"/>
          </a:xfrm>
        </p:grpSpPr>
        <p:sp>
          <p:nvSpPr>
            <p:cNvPr id="4" name="Freeform 7"/>
            <p:cNvSpPr/>
            <p:nvPr/>
          </p:nvSpPr>
          <p:spPr bwMode="auto">
            <a:xfrm>
              <a:off x="5880210" y="1740579"/>
              <a:ext cx="2820976" cy="1102305"/>
            </a:xfrm>
            <a:custGeom>
              <a:avLst/>
              <a:gdLst/>
              <a:ahLst/>
              <a:cxnLst>
                <a:cxn ang="0">
                  <a:pos x="580" y="0"/>
                </a:cxn>
                <a:cxn ang="0">
                  <a:pos x="367" y="213"/>
                </a:cxn>
                <a:cxn ang="0">
                  <a:pos x="429" y="362"/>
                </a:cxn>
                <a:cxn ang="0">
                  <a:pos x="0" y="362"/>
                </a:cxn>
                <a:cxn ang="0">
                  <a:pos x="0" y="424"/>
                </a:cxn>
                <a:cxn ang="0">
                  <a:pos x="1048" y="425"/>
                </a:cxn>
                <a:cxn ang="0">
                  <a:pos x="1063" y="438"/>
                </a:cxn>
                <a:cxn ang="0">
                  <a:pos x="1089" y="438"/>
                </a:cxn>
                <a:cxn ang="0">
                  <a:pos x="1128" y="404"/>
                </a:cxn>
                <a:cxn ang="0">
                  <a:pos x="1128" y="382"/>
                </a:cxn>
                <a:cxn ang="0">
                  <a:pos x="1089" y="349"/>
                </a:cxn>
                <a:cxn ang="0">
                  <a:pos x="1063" y="348"/>
                </a:cxn>
                <a:cxn ang="0">
                  <a:pos x="1048" y="362"/>
                </a:cxn>
                <a:cxn ang="0">
                  <a:pos x="580" y="361"/>
                </a:cxn>
                <a:cxn ang="0">
                  <a:pos x="431" y="213"/>
                </a:cxn>
                <a:cxn ang="0">
                  <a:pos x="580" y="64"/>
                </a:cxn>
                <a:cxn ang="0">
                  <a:pos x="729" y="213"/>
                </a:cxn>
                <a:cxn ang="0">
                  <a:pos x="646" y="346"/>
                </a:cxn>
                <a:cxn ang="0">
                  <a:pos x="745" y="346"/>
                </a:cxn>
                <a:cxn ang="0">
                  <a:pos x="792" y="213"/>
                </a:cxn>
                <a:cxn ang="0">
                  <a:pos x="580" y="0"/>
                </a:cxn>
              </a:cxnLst>
              <a:rect l="0" t="0" r="r" b="b"/>
              <a:pathLst>
                <a:path w="1135" h="444">
                  <a:moveTo>
                    <a:pt x="580" y="0"/>
                  </a:moveTo>
                  <a:cubicBezTo>
                    <a:pt x="463" y="0"/>
                    <a:pt x="367" y="95"/>
                    <a:pt x="367" y="213"/>
                  </a:cubicBezTo>
                  <a:cubicBezTo>
                    <a:pt x="367" y="271"/>
                    <a:pt x="391" y="324"/>
                    <a:pt x="429" y="362"/>
                  </a:cubicBezTo>
                  <a:cubicBezTo>
                    <a:pt x="0" y="362"/>
                    <a:pt x="0" y="362"/>
                    <a:pt x="0" y="362"/>
                  </a:cubicBezTo>
                  <a:cubicBezTo>
                    <a:pt x="0" y="424"/>
                    <a:pt x="0" y="424"/>
                    <a:pt x="0" y="424"/>
                  </a:cubicBezTo>
                  <a:cubicBezTo>
                    <a:pt x="349" y="424"/>
                    <a:pt x="699" y="425"/>
                    <a:pt x="1048" y="425"/>
                  </a:cubicBezTo>
                  <a:cubicBezTo>
                    <a:pt x="1063" y="438"/>
                    <a:pt x="1063" y="438"/>
                    <a:pt x="1063" y="438"/>
                  </a:cubicBezTo>
                  <a:cubicBezTo>
                    <a:pt x="1070" y="444"/>
                    <a:pt x="1082" y="444"/>
                    <a:pt x="1089" y="438"/>
                  </a:cubicBezTo>
                  <a:cubicBezTo>
                    <a:pt x="1128" y="404"/>
                    <a:pt x="1128" y="404"/>
                    <a:pt x="1128" y="404"/>
                  </a:cubicBezTo>
                  <a:cubicBezTo>
                    <a:pt x="1135" y="398"/>
                    <a:pt x="1135" y="388"/>
                    <a:pt x="1128" y="382"/>
                  </a:cubicBezTo>
                  <a:cubicBezTo>
                    <a:pt x="1089" y="349"/>
                    <a:pt x="1089" y="349"/>
                    <a:pt x="1089" y="349"/>
                  </a:cubicBezTo>
                  <a:cubicBezTo>
                    <a:pt x="1082" y="342"/>
                    <a:pt x="1070" y="342"/>
                    <a:pt x="1063" y="348"/>
                  </a:cubicBezTo>
                  <a:cubicBezTo>
                    <a:pt x="1048" y="362"/>
                    <a:pt x="1048" y="362"/>
                    <a:pt x="1048" y="362"/>
                  </a:cubicBezTo>
                  <a:cubicBezTo>
                    <a:pt x="580" y="361"/>
                    <a:pt x="580" y="361"/>
                    <a:pt x="580" y="361"/>
                  </a:cubicBezTo>
                  <a:cubicBezTo>
                    <a:pt x="498" y="361"/>
                    <a:pt x="431" y="295"/>
                    <a:pt x="431" y="213"/>
                  </a:cubicBezTo>
                  <a:cubicBezTo>
                    <a:pt x="431" y="131"/>
                    <a:pt x="498" y="64"/>
                    <a:pt x="580" y="64"/>
                  </a:cubicBezTo>
                  <a:cubicBezTo>
                    <a:pt x="662" y="64"/>
                    <a:pt x="729" y="131"/>
                    <a:pt x="729" y="213"/>
                  </a:cubicBezTo>
                  <a:cubicBezTo>
                    <a:pt x="729" y="271"/>
                    <a:pt x="695" y="322"/>
                    <a:pt x="646" y="346"/>
                  </a:cubicBezTo>
                  <a:cubicBezTo>
                    <a:pt x="745" y="346"/>
                    <a:pt x="745" y="346"/>
                    <a:pt x="745" y="346"/>
                  </a:cubicBezTo>
                  <a:cubicBezTo>
                    <a:pt x="776" y="308"/>
                    <a:pt x="792" y="262"/>
                    <a:pt x="792" y="213"/>
                  </a:cubicBezTo>
                  <a:cubicBezTo>
                    <a:pt x="792" y="95"/>
                    <a:pt x="697" y="0"/>
                    <a:pt x="580" y="0"/>
                  </a:cubicBezTo>
                  <a:close/>
                </a:path>
              </a:pathLst>
            </a:custGeom>
            <a:solidFill>
              <a:srgbClr val="DB6C3F"/>
            </a:solidFill>
            <a:ln w="9525">
              <a:noFill/>
              <a:round/>
            </a:ln>
          </p:spPr>
          <p:txBody>
            <a:bodyPr vert="horz" wrap="square" lIns="68580" tIns="34290" rIns="68580" bIns="34290" numCol="1" anchor="t" anchorCtr="0" compatLnSpc="1"/>
            <a:lstStyle/>
            <a:p>
              <a:endParaRPr lang="zh-CN" altLang="en-US" sz="1350"/>
            </a:p>
          </p:txBody>
        </p:sp>
        <p:sp>
          <p:nvSpPr>
            <p:cNvPr id="9" name="矩形 8"/>
            <p:cNvSpPr/>
            <p:nvPr/>
          </p:nvSpPr>
          <p:spPr>
            <a:xfrm>
              <a:off x="6655789" y="2099599"/>
              <a:ext cx="1405046" cy="406391"/>
            </a:xfrm>
            <a:prstGeom prst="rect">
              <a:avLst/>
            </a:prstGeom>
          </p:spPr>
          <p:txBody>
            <a:bodyPr wrap="square">
              <a:spAutoFit/>
            </a:bodyPr>
            <a:lstStyle/>
            <a:p>
              <a:r>
                <a:rPr lang="en-US" altLang="zh-CN" sz="2100" b="1" dirty="0" smtClean="0">
                  <a:solidFill>
                    <a:schemeClr val="tx2"/>
                  </a:solidFill>
                  <a:latin typeface="字魂35号-经典雅黑" panose="00000500000000000000" pitchFamily="2" charset="-122"/>
                  <a:ea typeface="字魂35号-经典雅黑" panose="00000500000000000000" pitchFamily="2" charset="-122"/>
                </a:rPr>
                <a:t>201</a:t>
              </a:r>
              <a:r>
                <a:rPr lang="en-US" altLang="zh-CN" sz="2100" b="1" dirty="0">
                  <a:solidFill>
                    <a:schemeClr val="tx2"/>
                  </a:solidFill>
                  <a:latin typeface="字魂35号-经典雅黑" panose="00000500000000000000" pitchFamily="2" charset="-122"/>
                  <a:ea typeface="字魂35号-经典雅黑" panose="00000500000000000000" pitchFamily="2" charset="-122"/>
                </a:rPr>
                <a:t>9</a:t>
              </a:r>
              <a:r>
                <a:rPr lang="zh-CN" altLang="en-US" sz="2100" b="1" dirty="0">
                  <a:solidFill>
                    <a:schemeClr val="tx2"/>
                  </a:solidFill>
                  <a:latin typeface="字魂35号-经典雅黑" panose="00000500000000000000" pitchFamily="2" charset="-122"/>
                  <a:ea typeface="字魂35号-经典雅黑" panose="00000500000000000000" pitchFamily="2" charset="-122"/>
                </a:rPr>
                <a:t>届</a:t>
              </a:r>
              <a:endParaRPr lang="zh-CN" altLang="en-US" sz="2100" b="1" dirty="0">
                <a:solidFill>
                  <a:schemeClr val="tx2"/>
                </a:solidFill>
                <a:latin typeface="字魂35号-经典雅黑" panose="00000500000000000000" pitchFamily="2" charset="-122"/>
                <a:ea typeface="字魂35号-经典雅黑" panose="00000500000000000000" pitchFamily="2" charset="-122"/>
              </a:endParaRPr>
            </a:p>
          </p:txBody>
        </p:sp>
      </p:grpSp>
      <p:grpSp>
        <p:nvGrpSpPr>
          <p:cNvPr id="36" name="组合 35"/>
          <p:cNvGrpSpPr/>
          <p:nvPr/>
        </p:nvGrpSpPr>
        <p:grpSpPr>
          <a:xfrm>
            <a:off x="5186839" y="1890236"/>
            <a:ext cx="2433638" cy="1053465"/>
            <a:chOff x="8213835" y="1740579"/>
            <a:chExt cx="2822028" cy="1102305"/>
          </a:xfrm>
        </p:grpSpPr>
        <p:sp>
          <p:nvSpPr>
            <p:cNvPr id="3" name="Freeform 6"/>
            <p:cNvSpPr/>
            <p:nvPr/>
          </p:nvSpPr>
          <p:spPr bwMode="auto">
            <a:xfrm>
              <a:off x="8213835" y="1740579"/>
              <a:ext cx="2822028" cy="1102305"/>
            </a:xfrm>
            <a:custGeom>
              <a:avLst/>
              <a:gdLst/>
              <a:ahLst/>
              <a:cxnLst>
                <a:cxn ang="0">
                  <a:pos x="430" y="362"/>
                </a:cxn>
                <a:cxn ang="0">
                  <a:pos x="0" y="362"/>
                </a:cxn>
                <a:cxn ang="0">
                  <a:pos x="0" y="424"/>
                </a:cxn>
                <a:cxn ang="0">
                  <a:pos x="1049" y="425"/>
                </a:cxn>
                <a:cxn ang="0">
                  <a:pos x="1064" y="438"/>
                </a:cxn>
                <a:cxn ang="0">
                  <a:pos x="1090" y="438"/>
                </a:cxn>
                <a:cxn ang="0">
                  <a:pos x="1129" y="404"/>
                </a:cxn>
                <a:cxn ang="0">
                  <a:pos x="1129" y="382"/>
                </a:cxn>
                <a:cxn ang="0">
                  <a:pos x="1090" y="349"/>
                </a:cxn>
                <a:cxn ang="0">
                  <a:pos x="1064" y="348"/>
                </a:cxn>
                <a:cxn ang="0">
                  <a:pos x="1049" y="362"/>
                </a:cxn>
                <a:cxn ang="0">
                  <a:pos x="581" y="361"/>
                </a:cxn>
                <a:cxn ang="0">
                  <a:pos x="432" y="213"/>
                </a:cxn>
                <a:cxn ang="0">
                  <a:pos x="581" y="64"/>
                </a:cxn>
                <a:cxn ang="0">
                  <a:pos x="729" y="213"/>
                </a:cxn>
                <a:cxn ang="0">
                  <a:pos x="647" y="346"/>
                </a:cxn>
                <a:cxn ang="0">
                  <a:pos x="746" y="346"/>
                </a:cxn>
                <a:cxn ang="0">
                  <a:pos x="793" y="213"/>
                </a:cxn>
                <a:cxn ang="0">
                  <a:pos x="581" y="0"/>
                </a:cxn>
                <a:cxn ang="0">
                  <a:pos x="368" y="213"/>
                </a:cxn>
                <a:cxn ang="0">
                  <a:pos x="430" y="362"/>
                </a:cxn>
              </a:cxnLst>
              <a:rect l="0" t="0" r="r" b="b"/>
              <a:pathLst>
                <a:path w="1136" h="444">
                  <a:moveTo>
                    <a:pt x="430" y="362"/>
                  </a:moveTo>
                  <a:cubicBezTo>
                    <a:pt x="0" y="362"/>
                    <a:pt x="0" y="362"/>
                    <a:pt x="0" y="362"/>
                  </a:cubicBezTo>
                  <a:cubicBezTo>
                    <a:pt x="0" y="424"/>
                    <a:pt x="0" y="424"/>
                    <a:pt x="0" y="424"/>
                  </a:cubicBezTo>
                  <a:cubicBezTo>
                    <a:pt x="350" y="424"/>
                    <a:pt x="699" y="425"/>
                    <a:pt x="1049" y="425"/>
                  </a:cubicBezTo>
                  <a:cubicBezTo>
                    <a:pt x="1064" y="438"/>
                    <a:pt x="1064" y="438"/>
                    <a:pt x="1064" y="438"/>
                  </a:cubicBezTo>
                  <a:cubicBezTo>
                    <a:pt x="1071" y="444"/>
                    <a:pt x="1083" y="444"/>
                    <a:pt x="1090" y="438"/>
                  </a:cubicBezTo>
                  <a:cubicBezTo>
                    <a:pt x="1129" y="404"/>
                    <a:pt x="1129" y="404"/>
                    <a:pt x="1129" y="404"/>
                  </a:cubicBezTo>
                  <a:cubicBezTo>
                    <a:pt x="1136" y="398"/>
                    <a:pt x="1136" y="388"/>
                    <a:pt x="1129" y="382"/>
                  </a:cubicBezTo>
                  <a:cubicBezTo>
                    <a:pt x="1090" y="349"/>
                    <a:pt x="1090" y="349"/>
                    <a:pt x="1090" y="349"/>
                  </a:cubicBezTo>
                  <a:cubicBezTo>
                    <a:pt x="1083" y="342"/>
                    <a:pt x="1071" y="342"/>
                    <a:pt x="1064" y="348"/>
                  </a:cubicBezTo>
                  <a:cubicBezTo>
                    <a:pt x="1049" y="362"/>
                    <a:pt x="1049" y="362"/>
                    <a:pt x="1049" y="362"/>
                  </a:cubicBezTo>
                  <a:cubicBezTo>
                    <a:pt x="581" y="361"/>
                    <a:pt x="581" y="361"/>
                    <a:pt x="581" y="361"/>
                  </a:cubicBezTo>
                  <a:cubicBezTo>
                    <a:pt x="499" y="361"/>
                    <a:pt x="432" y="295"/>
                    <a:pt x="432" y="213"/>
                  </a:cubicBezTo>
                  <a:cubicBezTo>
                    <a:pt x="432" y="131"/>
                    <a:pt x="499" y="64"/>
                    <a:pt x="581" y="64"/>
                  </a:cubicBezTo>
                  <a:cubicBezTo>
                    <a:pt x="663" y="64"/>
                    <a:pt x="729" y="131"/>
                    <a:pt x="729" y="213"/>
                  </a:cubicBezTo>
                  <a:cubicBezTo>
                    <a:pt x="729" y="271"/>
                    <a:pt x="696" y="322"/>
                    <a:pt x="647" y="346"/>
                  </a:cubicBezTo>
                  <a:cubicBezTo>
                    <a:pt x="746" y="346"/>
                    <a:pt x="746" y="346"/>
                    <a:pt x="746" y="346"/>
                  </a:cubicBezTo>
                  <a:cubicBezTo>
                    <a:pt x="777" y="308"/>
                    <a:pt x="793" y="262"/>
                    <a:pt x="793" y="213"/>
                  </a:cubicBezTo>
                  <a:cubicBezTo>
                    <a:pt x="793" y="95"/>
                    <a:pt x="698" y="0"/>
                    <a:pt x="581" y="0"/>
                  </a:cubicBezTo>
                  <a:cubicBezTo>
                    <a:pt x="464" y="0"/>
                    <a:pt x="368" y="95"/>
                    <a:pt x="368" y="213"/>
                  </a:cubicBezTo>
                  <a:cubicBezTo>
                    <a:pt x="368" y="271"/>
                    <a:pt x="392" y="324"/>
                    <a:pt x="430" y="362"/>
                  </a:cubicBezTo>
                  <a:close/>
                </a:path>
              </a:pathLst>
            </a:custGeom>
            <a:solidFill>
              <a:srgbClr val="CECECE"/>
            </a:solidFill>
            <a:ln w="9525">
              <a:noFill/>
              <a:round/>
            </a:ln>
          </p:spPr>
          <p:txBody>
            <a:bodyPr vert="horz" wrap="square" lIns="68580" tIns="34290" rIns="68580" bIns="34290" numCol="1" anchor="t" anchorCtr="0" compatLnSpc="1"/>
            <a:lstStyle/>
            <a:p>
              <a:endParaRPr lang="zh-CN" altLang="en-US" sz="1350"/>
            </a:p>
          </p:txBody>
        </p:sp>
        <p:sp>
          <p:nvSpPr>
            <p:cNvPr id="10" name="矩形 9"/>
            <p:cNvSpPr/>
            <p:nvPr/>
          </p:nvSpPr>
          <p:spPr>
            <a:xfrm>
              <a:off x="9087371" y="2060813"/>
              <a:ext cx="1539690" cy="433215"/>
            </a:xfrm>
            <a:prstGeom prst="rect">
              <a:avLst/>
            </a:prstGeom>
          </p:spPr>
          <p:txBody>
            <a:bodyPr wrap="square">
              <a:spAutoFit/>
            </a:bodyPr>
            <a:lstStyle/>
            <a:p>
              <a:r>
                <a:rPr lang="en-US" altLang="zh-CN" sz="2100" b="1" dirty="0" smtClean="0">
                  <a:solidFill>
                    <a:schemeClr val="tx2"/>
                  </a:solidFill>
                  <a:latin typeface="字魂35号-经典雅黑" panose="00000500000000000000" pitchFamily="2" charset="-122"/>
                  <a:ea typeface="字魂35号-经典雅黑" panose="00000500000000000000" pitchFamily="2" charset="-122"/>
                </a:rPr>
                <a:t>2020</a:t>
              </a:r>
              <a:r>
                <a:rPr lang="zh-CN" altLang="en-US" sz="2100" b="1" dirty="0" smtClean="0">
                  <a:solidFill>
                    <a:schemeClr val="tx2"/>
                  </a:solidFill>
                  <a:latin typeface="字魂35号-经典雅黑" panose="00000500000000000000" pitchFamily="2" charset="-122"/>
                  <a:ea typeface="字魂35号-经典雅黑" panose="00000500000000000000" pitchFamily="2" charset="-122"/>
                </a:rPr>
                <a:t>届</a:t>
              </a:r>
              <a:endParaRPr lang="zh-CN" altLang="en-US" sz="2100" b="1" dirty="0" smtClean="0">
                <a:solidFill>
                  <a:schemeClr val="tx2"/>
                </a:solidFill>
                <a:latin typeface="字魂35号-经典雅黑" panose="00000500000000000000" pitchFamily="2" charset="-122"/>
                <a:ea typeface="字魂35号-经典雅黑" panose="00000500000000000000" pitchFamily="2" charset="-122"/>
              </a:endParaRPr>
            </a:p>
          </p:txBody>
        </p:sp>
      </p:grpSp>
      <p:grpSp>
        <p:nvGrpSpPr>
          <p:cNvPr id="17" name="组合 16"/>
          <p:cNvGrpSpPr/>
          <p:nvPr/>
        </p:nvGrpSpPr>
        <p:grpSpPr>
          <a:xfrm>
            <a:off x="34709" y="2958501"/>
            <a:ext cx="2148199" cy="2057222"/>
            <a:chOff x="3058749" y="2733514"/>
            <a:chExt cx="2864264" cy="2742962"/>
          </a:xfrm>
        </p:grpSpPr>
        <p:grpSp>
          <p:nvGrpSpPr>
            <p:cNvPr id="11" name="组合 10"/>
            <p:cNvGrpSpPr/>
            <p:nvPr/>
          </p:nvGrpSpPr>
          <p:grpSpPr>
            <a:xfrm>
              <a:off x="3279720" y="3254588"/>
              <a:ext cx="2643293" cy="1969983"/>
              <a:chOff x="1403660" y="3308579"/>
              <a:chExt cx="2643293" cy="1969983"/>
            </a:xfrm>
          </p:grpSpPr>
          <p:sp>
            <p:nvSpPr>
              <p:cNvPr id="12" name="矩形 11"/>
              <p:cNvSpPr/>
              <p:nvPr/>
            </p:nvSpPr>
            <p:spPr>
              <a:xfrm>
                <a:off x="1418900" y="4171969"/>
                <a:ext cx="2171700" cy="1106593"/>
              </a:xfrm>
              <a:prstGeom prst="rect">
                <a:avLst/>
              </a:prstGeom>
              <a:noFill/>
            </p:spPr>
            <p:txBody>
              <a:bodyPr wrap="square" rtlCol="0">
                <a:spAutoFit/>
              </a:bodyPr>
              <a:lstStyle/>
              <a:p>
                <a:pPr algn="ctr" fontAlgn="auto">
                  <a:lnSpc>
                    <a:spcPct val="100000"/>
                  </a:lnSpc>
                </a:pPr>
                <a:r>
                  <a:rPr lang="en-US" altLang="zh-CN" sz="1500" spc="600" dirty="0" smtClean="0">
                    <a:latin typeface="思源黑体 CN Regular" panose="020B0500000000000000" pitchFamily="34" charset="-122"/>
                    <a:ea typeface="思源黑体 CN Regular" panose="020B0500000000000000" pitchFamily="34" charset="-122"/>
                  </a:rPr>
                  <a:t> </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学生毕业当年创业率</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80%</a:t>
                </a:r>
                <a:endPar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sp>
            <p:nvSpPr>
              <p:cNvPr id="13" name="矩形 12"/>
              <p:cNvSpPr/>
              <p:nvPr/>
            </p:nvSpPr>
            <p:spPr>
              <a:xfrm>
                <a:off x="1403660" y="3308579"/>
                <a:ext cx="2643293" cy="778087"/>
              </a:xfrm>
              <a:prstGeom prst="rect">
                <a:avLst/>
              </a:prstGeom>
              <a:noFill/>
            </p:spPr>
            <p:txBody>
              <a:bodyPr wrap="square" rtlCol="0">
                <a:spAutoFit/>
              </a:bodyPr>
              <a:lstStyle/>
              <a:p>
                <a:pPr fontAlgn="auto"/>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首届毕业生创业团队</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34</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个</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a:t>
                </a:r>
                <a:endPar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14" name="椭圆 13"/>
            <p:cNvSpPr/>
            <p:nvPr/>
          </p:nvSpPr>
          <p:spPr>
            <a:xfrm>
              <a:off x="3524091" y="5094931"/>
              <a:ext cx="381545" cy="381545"/>
            </a:xfrm>
            <a:prstGeom prst="ellipse">
              <a:avLst/>
            </a:prstGeom>
            <a:solidFill>
              <a:srgbClr val="FFB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椭圆 14"/>
            <p:cNvSpPr/>
            <p:nvPr/>
          </p:nvSpPr>
          <p:spPr>
            <a:xfrm>
              <a:off x="3058749" y="2733514"/>
              <a:ext cx="2742962" cy="2742962"/>
            </a:xfrm>
            <a:prstGeom prst="ellipse">
              <a:avLst/>
            </a:prstGeom>
            <a:noFill/>
            <a:ln>
              <a:solidFill>
                <a:srgbClr val="CE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p:nvSpPr>
          <p:spPr>
            <a:xfrm>
              <a:off x="5436034" y="3213845"/>
              <a:ext cx="215155" cy="215155"/>
            </a:xfrm>
            <a:prstGeom prst="ellipse">
              <a:avLst/>
            </a:prstGeom>
            <a:solidFill>
              <a:srgbClr val="DB6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1" name="组合 20"/>
          <p:cNvGrpSpPr/>
          <p:nvPr/>
        </p:nvGrpSpPr>
        <p:grpSpPr>
          <a:xfrm>
            <a:off x="2139502" y="3060583"/>
            <a:ext cx="1686560" cy="1459346"/>
            <a:chOff x="1636431" y="3825926"/>
            <a:chExt cx="2248747" cy="1945794"/>
          </a:xfrm>
        </p:grpSpPr>
        <p:sp>
          <p:nvSpPr>
            <p:cNvPr id="22" name="矩形 21"/>
            <p:cNvSpPr/>
            <p:nvPr/>
          </p:nvSpPr>
          <p:spPr>
            <a:xfrm>
              <a:off x="1636431" y="4665127"/>
              <a:ext cx="1952470" cy="1106593"/>
            </a:xfrm>
            <a:prstGeom prst="rect">
              <a:avLst/>
            </a:prstGeom>
            <a:noFill/>
          </p:spPr>
          <p:txBody>
            <a:bodyPr wrap="square" rtlCol="0">
              <a:spAutoFit/>
            </a:bodyPr>
            <a:lstStyle/>
            <a:p>
              <a:pPr algn="ctr" fontAlgn="auto">
                <a:lnSpc>
                  <a:spcPct val="100000"/>
                </a:lnSpc>
              </a:pPr>
              <a:r>
                <a:rPr lang="zh-CN" altLang="en-US" sz="1600" spc="600" dirty="0">
                  <a:solidFill>
                    <a:schemeClr val="tx2"/>
                  </a:solidFill>
                  <a:latin typeface="黑体" panose="02010609060101010101" pitchFamily="49" charset="-122"/>
                  <a:ea typeface="黑体" panose="02010609060101010101" pitchFamily="49" charset="-122"/>
                  <a:cs typeface="黑体" panose="02010609060101010101" pitchFamily="49" charset="-122"/>
                </a:rPr>
                <a:t>学生毕业当年创业率</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83%</a:t>
              </a:r>
              <a:endPar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sp>
          <p:nvSpPr>
            <p:cNvPr id="23" name="矩形 22"/>
            <p:cNvSpPr/>
            <p:nvPr/>
          </p:nvSpPr>
          <p:spPr>
            <a:xfrm>
              <a:off x="1636431" y="3825926"/>
              <a:ext cx="2248747" cy="778087"/>
            </a:xfrm>
            <a:prstGeom prst="rect">
              <a:avLst/>
            </a:prstGeom>
            <a:noFill/>
          </p:spPr>
          <p:txBody>
            <a:bodyPr wrap="square" rtlCol="0">
              <a:spAutoFit/>
            </a:bodyPr>
            <a:lstStyle/>
            <a:p>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毕业生创业团队</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39</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个</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a:t>
              </a:r>
              <a:endPar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38" name="文本框 37"/>
          <p:cNvSpPr txBox="1"/>
          <p:nvPr/>
        </p:nvSpPr>
        <p:spPr>
          <a:xfrm>
            <a:off x="683895" y="972185"/>
            <a:ext cx="7473950" cy="460375"/>
          </a:xfrm>
          <a:prstGeom prst="rect">
            <a:avLst/>
          </a:prstGeom>
          <a:noFill/>
        </p:spPr>
        <p:txBody>
          <a:bodyPr wrap="square" rtlCol="0">
            <a:spAutoFit/>
          </a:bodyPr>
          <a:lstStyle/>
          <a:p>
            <a:r>
              <a:rPr lang="en-US" altLang="zh-CN" sz="2400" dirty="0">
                <a:solidFill>
                  <a:srgbClr val="B02416"/>
                </a:solidFill>
                <a:latin typeface="黑体" panose="02010609060101010101" pitchFamily="49" charset="-122"/>
                <a:ea typeface="黑体" panose="02010609060101010101" pitchFamily="49" charset="-122"/>
                <a:cs typeface="黑体" panose="02010609060101010101" pitchFamily="49" charset="-122"/>
              </a:rPr>
              <a:t>4.</a:t>
            </a:r>
            <a:r>
              <a:rPr lang="zh-CN" altLang="en-US" sz="2400" dirty="0">
                <a:solidFill>
                  <a:srgbClr val="B02416"/>
                </a:solidFill>
                <a:latin typeface="黑体" panose="02010609060101010101" pitchFamily="49" charset="-122"/>
                <a:ea typeface="黑体" panose="02010609060101010101" pitchFamily="49" charset="-122"/>
                <a:cs typeface="黑体" panose="02010609060101010101" pitchFamily="49" charset="-122"/>
              </a:rPr>
              <a:t>历届毕业生毕业创业项目</a:t>
            </a:r>
            <a:r>
              <a:rPr lang="zh-CN" altLang="en-US" sz="2400" dirty="0">
                <a:solidFill>
                  <a:srgbClr val="B02416"/>
                </a:solidFill>
                <a:latin typeface="黑体" panose="02010609060101010101" pitchFamily="49" charset="-122"/>
                <a:ea typeface="黑体" panose="02010609060101010101" pitchFamily="49" charset="-122"/>
                <a:cs typeface="黑体" panose="02010609060101010101" pitchFamily="49" charset="-122"/>
                <a:sym typeface="+mn-ea"/>
              </a:rPr>
              <a:t>情况</a:t>
            </a:r>
            <a:r>
              <a:rPr lang="zh-CN" altLang="en-US" sz="2400" dirty="0">
                <a:solidFill>
                  <a:srgbClr val="B02416"/>
                </a:solidFill>
                <a:latin typeface="黑体" panose="02010609060101010101" pitchFamily="49" charset="-122"/>
                <a:ea typeface="黑体" panose="02010609060101010101" pitchFamily="49" charset="-122"/>
                <a:cs typeface="黑体" panose="02010609060101010101" pitchFamily="49" charset="-122"/>
              </a:rPr>
              <a:t>统计</a:t>
            </a:r>
            <a:endParaRPr lang="zh-CN" altLang="en-US" sz="2400" dirty="0">
              <a:solidFill>
                <a:srgbClr val="B02416"/>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39" name="组合 38"/>
          <p:cNvGrpSpPr/>
          <p:nvPr/>
        </p:nvGrpSpPr>
        <p:grpSpPr>
          <a:xfrm>
            <a:off x="6986588" y="1862614"/>
            <a:ext cx="2443163" cy="1048703"/>
            <a:chOff x="1216134" y="1740579"/>
            <a:chExt cx="2819924" cy="1102305"/>
          </a:xfrm>
        </p:grpSpPr>
        <p:sp>
          <p:nvSpPr>
            <p:cNvPr id="40" name="Freeform 9"/>
            <p:cNvSpPr/>
            <p:nvPr/>
          </p:nvSpPr>
          <p:spPr bwMode="auto">
            <a:xfrm>
              <a:off x="1216134" y="1740579"/>
              <a:ext cx="2819924" cy="1102305"/>
            </a:xfrm>
            <a:custGeom>
              <a:avLst/>
              <a:gdLst/>
              <a:ahLst/>
              <a:cxnLst>
                <a:cxn ang="0">
                  <a:pos x="429" y="362"/>
                </a:cxn>
                <a:cxn ang="0">
                  <a:pos x="0" y="362"/>
                </a:cxn>
                <a:cxn ang="0">
                  <a:pos x="0" y="424"/>
                </a:cxn>
                <a:cxn ang="0">
                  <a:pos x="1048" y="425"/>
                </a:cxn>
                <a:cxn ang="0">
                  <a:pos x="1063" y="438"/>
                </a:cxn>
                <a:cxn ang="0">
                  <a:pos x="1089" y="438"/>
                </a:cxn>
                <a:cxn ang="0">
                  <a:pos x="1128" y="404"/>
                </a:cxn>
                <a:cxn ang="0">
                  <a:pos x="1128" y="382"/>
                </a:cxn>
                <a:cxn ang="0">
                  <a:pos x="1089" y="349"/>
                </a:cxn>
                <a:cxn ang="0">
                  <a:pos x="1063" y="348"/>
                </a:cxn>
                <a:cxn ang="0">
                  <a:pos x="1048" y="362"/>
                </a:cxn>
                <a:cxn ang="0">
                  <a:pos x="580" y="361"/>
                </a:cxn>
                <a:cxn ang="0">
                  <a:pos x="431" y="213"/>
                </a:cxn>
                <a:cxn ang="0">
                  <a:pos x="580" y="64"/>
                </a:cxn>
                <a:cxn ang="0">
                  <a:pos x="729" y="213"/>
                </a:cxn>
                <a:cxn ang="0">
                  <a:pos x="646" y="346"/>
                </a:cxn>
                <a:cxn ang="0">
                  <a:pos x="746" y="346"/>
                </a:cxn>
                <a:cxn ang="0">
                  <a:pos x="792" y="213"/>
                </a:cxn>
                <a:cxn ang="0">
                  <a:pos x="580" y="0"/>
                </a:cxn>
                <a:cxn ang="0">
                  <a:pos x="368" y="213"/>
                </a:cxn>
                <a:cxn ang="0">
                  <a:pos x="429" y="362"/>
                </a:cxn>
              </a:cxnLst>
              <a:rect l="0" t="0" r="r" b="b"/>
              <a:pathLst>
                <a:path w="1135" h="444">
                  <a:moveTo>
                    <a:pt x="429" y="362"/>
                  </a:moveTo>
                  <a:cubicBezTo>
                    <a:pt x="0" y="362"/>
                    <a:pt x="0" y="362"/>
                    <a:pt x="0" y="362"/>
                  </a:cubicBezTo>
                  <a:cubicBezTo>
                    <a:pt x="0" y="424"/>
                    <a:pt x="0" y="424"/>
                    <a:pt x="0" y="424"/>
                  </a:cubicBezTo>
                  <a:cubicBezTo>
                    <a:pt x="350" y="424"/>
                    <a:pt x="699" y="425"/>
                    <a:pt x="1048" y="425"/>
                  </a:cubicBezTo>
                  <a:cubicBezTo>
                    <a:pt x="1063" y="438"/>
                    <a:pt x="1063" y="438"/>
                    <a:pt x="1063" y="438"/>
                  </a:cubicBezTo>
                  <a:cubicBezTo>
                    <a:pt x="1070" y="444"/>
                    <a:pt x="1082" y="444"/>
                    <a:pt x="1089" y="438"/>
                  </a:cubicBezTo>
                  <a:cubicBezTo>
                    <a:pt x="1128" y="404"/>
                    <a:pt x="1128" y="404"/>
                    <a:pt x="1128" y="404"/>
                  </a:cubicBezTo>
                  <a:cubicBezTo>
                    <a:pt x="1135" y="398"/>
                    <a:pt x="1135" y="388"/>
                    <a:pt x="1128" y="382"/>
                  </a:cubicBezTo>
                  <a:cubicBezTo>
                    <a:pt x="1089" y="349"/>
                    <a:pt x="1089" y="349"/>
                    <a:pt x="1089" y="349"/>
                  </a:cubicBezTo>
                  <a:cubicBezTo>
                    <a:pt x="1082" y="342"/>
                    <a:pt x="1070" y="342"/>
                    <a:pt x="1063" y="348"/>
                  </a:cubicBezTo>
                  <a:cubicBezTo>
                    <a:pt x="1048" y="362"/>
                    <a:pt x="1048" y="362"/>
                    <a:pt x="1048" y="362"/>
                  </a:cubicBezTo>
                  <a:cubicBezTo>
                    <a:pt x="580" y="361"/>
                    <a:pt x="580" y="361"/>
                    <a:pt x="580" y="361"/>
                  </a:cubicBezTo>
                  <a:cubicBezTo>
                    <a:pt x="498" y="361"/>
                    <a:pt x="431" y="295"/>
                    <a:pt x="431" y="213"/>
                  </a:cubicBezTo>
                  <a:cubicBezTo>
                    <a:pt x="431" y="131"/>
                    <a:pt x="498" y="64"/>
                    <a:pt x="580" y="64"/>
                  </a:cubicBezTo>
                  <a:cubicBezTo>
                    <a:pt x="662" y="64"/>
                    <a:pt x="729" y="131"/>
                    <a:pt x="729" y="213"/>
                  </a:cubicBezTo>
                  <a:cubicBezTo>
                    <a:pt x="729" y="271"/>
                    <a:pt x="695" y="322"/>
                    <a:pt x="646" y="346"/>
                  </a:cubicBezTo>
                  <a:cubicBezTo>
                    <a:pt x="746" y="346"/>
                    <a:pt x="746" y="346"/>
                    <a:pt x="746" y="346"/>
                  </a:cubicBezTo>
                  <a:cubicBezTo>
                    <a:pt x="776" y="308"/>
                    <a:pt x="792" y="262"/>
                    <a:pt x="792" y="213"/>
                  </a:cubicBezTo>
                  <a:cubicBezTo>
                    <a:pt x="792" y="95"/>
                    <a:pt x="697" y="0"/>
                    <a:pt x="580" y="0"/>
                  </a:cubicBezTo>
                  <a:cubicBezTo>
                    <a:pt x="463" y="0"/>
                    <a:pt x="368" y="95"/>
                    <a:pt x="368" y="213"/>
                  </a:cubicBezTo>
                  <a:cubicBezTo>
                    <a:pt x="368" y="271"/>
                    <a:pt x="391" y="324"/>
                    <a:pt x="429" y="362"/>
                  </a:cubicBezTo>
                  <a:close/>
                </a:path>
              </a:pathLst>
            </a:custGeom>
            <a:solidFill>
              <a:srgbClr val="DB6C3F"/>
            </a:solidFill>
            <a:ln w="9525">
              <a:noFill/>
              <a:round/>
            </a:ln>
          </p:spPr>
          <p:txBody>
            <a:bodyPr vert="horz" wrap="square" lIns="68580" tIns="34290" rIns="68580" bIns="34290" numCol="1" anchor="t" anchorCtr="0" compatLnSpc="1"/>
            <a:lstStyle/>
            <a:p>
              <a:endParaRPr lang="zh-CN" altLang="en-US" sz="1350"/>
            </a:p>
          </p:txBody>
        </p:sp>
        <p:sp>
          <p:nvSpPr>
            <p:cNvPr id="41" name="矩形 40"/>
            <p:cNvSpPr/>
            <p:nvPr/>
          </p:nvSpPr>
          <p:spPr>
            <a:xfrm>
              <a:off x="2003024" y="2015612"/>
              <a:ext cx="1526680" cy="435182"/>
            </a:xfrm>
            <a:prstGeom prst="rect">
              <a:avLst/>
            </a:prstGeom>
          </p:spPr>
          <p:txBody>
            <a:bodyPr wrap="square">
              <a:spAutoFit/>
            </a:bodyPr>
            <a:lstStyle/>
            <a:p>
              <a:r>
                <a:rPr lang="en-US" altLang="zh-CN" sz="2100" b="1" dirty="0" smtClean="0">
                  <a:solidFill>
                    <a:schemeClr val="tx2"/>
                  </a:solidFill>
                  <a:latin typeface="字魂35号-经典雅黑" panose="00000500000000000000" pitchFamily="2" charset="-122"/>
                  <a:ea typeface="字魂35号-经典雅黑" panose="00000500000000000000" pitchFamily="2" charset="-122"/>
                </a:rPr>
                <a:t>2021</a:t>
              </a:r>
              <a:r>
                <a:rPr lang="zh-CN" altLang="en-US" sz="2100" b="1" dirty="0" smtClean="0">
                  <a:solidFill>
                    <a:schemeClr val="tx2"/>
                  </a:solidFill>
                  <a:latin typeface="字魂35号-经典雅黑" panose="00000500000000000000" pitchFamily="2" charset="-122"/>
                  <a:ea typeface="字魂35号-经典雅黑" panose="00000500000000000000" pitchFamily="2" charset="-122"/>
                </a:rPr>
                <a:t>届</a:t>
              </a:r>
              <a:endParaRPr lang="zh-CN" altLang="en-US" sz="2100" b="1" dirty="0" smtClean="0">
                <a:solidFill>
                  <a:schemeClr val="tx2"/>
                </a:solidFill>
                <a:latin typeface="字魂35号-经典雅黑" panose="00000500000000000000" pitchFamily="2" charset="-122"/>
                <a:ea typeface="字魂35号-经典雅黑" panose="00000500000000000000" pitchFamily="2" charset="-122"/>
              </a:endParaRPr>
            </a:p>
          </p:txBody>
        </p:sp>
      </p:grpSp>
      <p:grpSp>
        <p:nvGrpSpPr>
          <p:cNvPr id="49" name="组合 48"/>
          <p:cNvGrpSpPr/>
          <p:nvPr/>
        </p:nvGrpSpPr>
        <p:grpSpPr>
          <a:xfrm>
            <a:off x="3594092" y="2943958"/>
            <a:ext cx="2057222" cy="2057222"/>
            <a:chOff x="3058749" y="2733514"/>
            <a:chExt cx="2742962" cy="2742962"/>
          </a:xfrm>
        </p:grpSpPr>
        <p:grpSp>
          <p:nvGrpSpPr>
            <p:cNvPr id="50" name="组合 49"/>
            <p:cNvGrpSpPr/>
            <p:nvPr/>
          </p:nvGrpSpPr>
          <p:grpSpPr>
            <a:xfrm>
              <a:off x="3384467" y="3285915"/>
              <a:ext cx="2239059" cy="1971886"/>
              <a:chOff x="1508407" y="3339906"/>
              <a:chExt cx="2239059" cy="1971886"/>
            </a:xfrm>
          </p:grpSpPr>
          <p:sp>
            <p:nvSpPr>
              <p:cNvPr id="54" name="矩形 53"/>
              <p:cNvSpPr/>
              <p:nvPr/>
            </p:nvSpPr>
            <p:spPr>
              <a:xfrm>
                <a:off x="1531295" y="4205199"/>
                <a:ext cx="2043853" cy="1106593"/>
              </a:xfrm>
              <a:prstGeom prst="rect">
                <a:avLst/>
              </a:prstGeom>
              <a:noFill/>
            </p:spPr>
            <p:txBody>
              <a:bodyPr wrap="square" rtlCol="0">
                <a:spAutoFit/>
              </a:bodyPr>
              <a:lstStyle/>
              <a:p>
                <a:pPr algn="ctr" fontAlgn="auto">
                  <a:lnSpc>
                    <a:spcPct val="100000"/>
                  </a:lnSpc>
                </a:pP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学生毕业当年创业率</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49%</a:t>
                </a:r>
                <a:endPar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sp>
            <p:nvSpPr>
              <p:cNvPr id="55" name="矩形 54"/>
              <p:cNvSpPr/>
              <p:nvPr/>
            </p:nvSpPr>
            <p:spPr>
              <a:xfrm>
                <a:off x="1508407" y="3339906"/>
                <a:ext cx="2239059" cy="778086"/>
              </a:xfrm>
              <a:prstGeom prst="rect">
                <a:avLst/>
              </a:prstGeom>
              <a:noFill/>
            </p:spPr>
            <p:txBody>
              <a:bodyPr wrap="square" rtlCol="0">
                <a:spAutoFit/>
              </a:bodyPr>
              <a:lstStyle/>
              <a:p>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毕业生创业团队</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33</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个</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a:t>
                </a:r>
                <a:endPar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51" name="椭圆 50"/>
            <p:cNvSpPr/>
            <p:nvPr/>
          </p:nvSpPr>
          <p:spPr>
            <a:xfrm>
              <a:off x="3524091" y="5094931"/>
              <a:ext cx="381545" cy="381545"/>
            </a:xfrm>
            <a:prstGeom prst="ellipse">
              <a:avLst/>
            </a:prstGeom>
            <a:solidFill>
              <a:srgbClr val="FFB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椭圆 51"/>
            <p:cNvSpPr/>
            <p:nvPr/>
          </p:nvSpPr>
          <p:spPr>
            <a:xfrm>
              <a:off x="3058749" y="2733514"/>
              <a:ext cx="2742962" cy="2742962"/>
            </a:xfrm>
            <a:prstGeom prst="ellipse">
              <a:avLst/>
            </a:prstGeom>
            <a:noFill/>
            <a:ln>
              <a:solidFill>
                <a:srgbClr val="CE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椭圆 52"/>
            <p:cNvSpPr/>
            <p:nvPr/>
          </p:nvSpPr>
          <p:spPr>
            <a:xfrm>
              <a:off x="5436034" y="3213845"/>
              <a:ext cx="215155" cy="215155"/>
            </a:xfrm>
            <a:prstGeom prst="ellipse">
              <a:avLst/>
            </a:prstGeom>
            <a:solidFill>
              <a:srgbClr val="DB6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6" name="组合 55"/>
          <p:cNvGrpSpPr/>
          <p:nvPr/>
        </p:nvGrpSpPr>
        <p:grpSpPr>
          <a:xfrm>
            <a:off x="5589689" y="3015651"/>
            <a:ext cx="1608455" cy="1485381"/>
            <a:chOff x="1718558" y="3836933"/>
            <a:chExt cx="2144607" cy="1980508"/>
          </a:xfrm>
        </p:grpSpPr>
        <p:sp>
          <p:nvSpPr>
            <p:cNvPr id="57" name="矩形 56"/>
            <p:cNvSpPr/>
            <p:nvPr/>
          </p:nvSpPr>
          <p:spPr>
            <a:xfrm>
              <a:off x="1718558" y="4710847"/>
              <a:ext cx="1952470" cy="1106594"/>
            </a:xfrm>
            <a:prstGeom prst="rect">
              <a:avLst/>
            </a:prstGeom>
            <a:noFill/>
          </p:spPr>
          <p:txBody>
            <a:bodyPr wrap="square" rtlCol="0">
              <a:spAutoFit/>
            </a:bodyPr>
            <a:lstStyle/>
            <a:p>
              <a:pPr algn="ctr" fontAlgn="auto">
                <a:lnSpc>
                  <a:spcPct val="100000"/>
                </a:lnSpc>
              </a:pPr>
              <a:r>
                <a:rPr lang="zh-CN" altLang="en-US" sz="1600" spc="600" dirty="0">
                  <a:solidFill>
                    <a:schemeClr val="tx2"/>
                  </a:solidFill>
                  <a:latin typeface="黑体" panose="02010609060101010101" pitchFamily="49" charset="-122"/>
                  <a:ea typeface="黑体" panose="02010609060101010101" pitchFamily="49" charset="-122"/>
                  <a:cs typeface="黑体" panose="02010609060101010101" pitchFamily="49" charset="-122"/>
                </a:rPr>
                <a:t>学生毕业当年创业率</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43%</a:t>
              </a:r>
              <a:endPar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sp>
          <p:nvSpPr>
            <p:cNvPr id="58" name="矩形 57"/>
            <p:cNvSpPr/>
            <p:nvPr/>
          </p:nvSpPr>
          <p:spPr>
            <a:xfrm>
              <a:off x="1718558" y="3836933"/>
              <a:ext cx="2144607" cy="778087"/>
            </a:xfrm>
            <a:prstGeom prst="rect">
              <a:avLst/>
            </a:prstGeom>
            <a:noFill/>
          </p:spPr>
          <p:txBody>
            <a:bodyPr wrap="square" rtlCol="0">
              <a:spAutoFit/>
            </a:bodyPr>
            <a:lstStyle/>
            <a:p>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毕业生创业团队</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30</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个</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a:t>
              </a:r>
              <a:endPar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grpSp>
        <p:nvGrpSpPr>
          <p:cNvPr id="59" name="组合 58"/>
          <p:cNvGrpSpPr/>
          <p:nvPr/>
        </p:nvGrpSpPr>
        <p:grpSpPr>
          <a:xfrm>
            <a:off x="6986639" y="2958456"/>
            <a:ext cx="2057222" cy="2057222"/>
            <a:chOff x="3058749" y="2733514"/>
            <a:chExt cx="2742962" cy="2742962"/>
          </a:xfrm>
        </p:grpSpPr>
        <p:grpSp>
          <p:nvGrpSpPr>
            <p:cNvPr id="60" name="组合 59"/>
            <p:cNvGrpSpPr/>
            <p:nvPr/>
          </p:nvGrpSpPr>
          <p:grpSpPr>
            <a:xfrm>
              <a:off x="3341287" y="3244428"/>
              <a:ext cx="2239433" cy="2009140"/>
              <a:chOff x="1465227" y="3298419"/>
              <a:chExt cx="2239433" cy="2009140"/>
            </a:xfrm>
          </p:grpSpPr>
          <p:sp>
            <p:nvSpPr>
              <p:cNvPr id="64" name="矩形 63"/>
              <p:cNvSpPr/>
              <p:nvPr/>
            </p:nvSpPr>
            <p:spPr>
              <a:xfrm>
                <a:off x="1465227" y="4200966"/>
                <a:ext cx="2239433" cy="1106593"/>
              </a:xfrm>
              <a:prstGeom prst="rect">
                <a:avLst/>
              </a:prstGeom>
              <a:noFill/>
            </p:spPr>
            <p:txBody>
              <a:bodyPr wrap="square" rtlCol="0">
                <a:spAutoFit/>
              </a:bodyPr>
              <a:lstStyle/>
              <a:p>
                <a:pPr algn="ctr" fontAlgn="auto">
                  <a:lnSpc>
                    <a:spcPct val="100000"/>
                  </a:lnSpc>
                </a:pP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学生毕业当年创业率</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59%</a:t>
                </a:r>
                <a:endPar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sp>
            <p:nvSpPr>
              <p:cNvPr id="65" name="矩形 64"/>
              <p:cNvSpPr/>
              <p:nvPr/>
            </p:nvSpPr>
            <p:spPr>
              <a:xfrm>
                <a:off x="1465227" y="3298419"/>
                <a:ext cx="2239059" cy="778086"/>
              </a:xfrm>
              <a:prstGeom prst="rect">
                <a:avLst/>
              </a:prstGeom>
              <a:noFill/>
            </p:spPr>
            <p:txBody>
              <a:bodyPr wrap="square" rtlCol="0">
                <a:spAutoFit/>
              </a:bodyPr>
              <a:lstStyle/>
              <a:p>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毕业生创业团队</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38</a:t>
                </a:r>
                <a:r>
                  <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个</a:t>
                </a:r>
                <a:r>
                  <a:rPr lang="en-US" altLang="zh-CN"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a:t>
                </a:r>
                <a:endParaRPr lang="zh-CN" altLang="en-US" sz="1600" spc="60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61" name="椭圆 60"/>
            <p:cNvSpPr/>
            <p:nvPr/>
          </p:nvSpPr>
          <p:spPr>
            <a:xfrm>
              <a:off x="3524091" y="5094931"/>
              <a:ext cx="381545" cy="381545"/>
            </a:xfrm>
            <a:prstGeom prst="ellipse">
              <a:avLst/>
            </a:prstGeom>
            <a:solidFill>
              <a:srgbClr val="FFB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椭圆 61"/>
            <p:cNvSpPr/>
            <p:nvPr/>
          </p:nvSpPr>
          <p:spPr>
            <a:xfrm>
              <a:off x="3058749" y="2733514"/>
              <a:ext cx="2742962" cy="2742962"/>
            </a:xfrm>
            <a:prstGeom prst="ellipse">
              <a:avLst/>
            </a:prstGeom>
            <a:noFill/>
            <a:ln>
              <a:solidFill>
                <a:srgbClr val="CE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椭圆 62"/>
            <p:cNvSpPr/>
            <p:nvPr/>
          </p:nvSpPr>
          <p:spPr>
            <a:xfrm>
              <a:off x="5436034" y="3213845"/>
              <a:ext cx="215155" cy="215155"/>
            </a:xfrm>
            <a:prstGeom prst="ellipse">
              <a:avLst/>
            </a:prstGeom>
            <a:solidFill>
              <a:srgbClr val="DB6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a:xfrm>
            <a:off x="323215" y="323850"/>
            <a:ext cx="1005840" cy="453390"/>
            <a:chOff x="509" y="510"/>
            <a:chExt cx="1584" cy="714"/>
          </a:xfrm>
        </p:grpSpPr>
        <p:sp>
          <p:nvSpPr>
            <p:cNvPr id="20" name="矩形 19"/>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矩形 23"/>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9"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3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randombar(horizont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randombar(horizontal)">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randombar(horizontal)">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83895" y="1043940"/>
            <a:ext cx="7844155" cy="4102100"/>
          </a:xfrm>
          <a:prstGeom prst="rect">
            <a:avLst/>
          </a:prstGeom>
          <a:solidFill>
            <a:srgbClr val="E7993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kumimoji="1" lang="zh-CN" altLang="en-US">
              <a:ln w="22225">
                <a:solidFill>
                  <a:schemeClr val="accent2"/>
                </a:solidFill>
                <a:prstDash val="solid"/>
              </a:ln>
              <a:solidFill>
                <a:schemeClr val="accent2">
                  <a:lumMod val="40000"/>
                  <a:lumOff val="60000"/>
                </a:schemeClr>
              </a:solidFill>
              <a:effectLst/>
            </a:endParaRPr>
          </a:p>
        </p:txBody>
      </p:sp>
      <p:sp>
        <p:nvSpPr>
          <p:cNvPr id="2" name="矩形 1"/>
          <p:cNvSpPr/>
          <p:nvPr/>
        </p:nvSpPr>
        <p:spPr>
          <a:xfrm>
            <a:off x="325471" y="280868"/>
            <a:ext cx="648072" cy="3024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683568" y="432085"/>
            <a:ext cx="648072" cy="302434"/>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TextBox 5"/>
          <p:cNvSpPr txBox="1"/>
          <p:nvPr/>
        </p:nvSpPr>
        <p:spPr>
          <a:xfrm>
            <a:off x="814705" y="1043940"/>
            <a:ext cx="7582535" cy="3907790"/>
          </a:xfrm>
          <a:prstGeom prst="rect">
            <a:avLst/>
          </a:prstGeom>
          <a:noFill/>
        </p:spPr>
        <p:txBody>
          <a:bodyPr wrap="square" rtlCol="0">
            <a:spAutoFit/>
          </a:bodyPr>
          <a:lstStyle/>
          <a:p>
            <a:pPr indent="457200" fontAlgn="auto">
              <a:lnSpc>
                <a:spcPct val="100000"/>
              </a:lnSpc>
            </a:pPr>
            <a:endParaRPr lang="zh-CN" altLang="en-US" sz="2000" dirty="0">
              <a:solidFill>
                <a:schemeClr val="tx2"/>
              </a:solidFill>
              <a:latin typeface="黑体" panose="02010609060101010101" pitchFamily="49" charset="-122"/>
              <a:ea typeface="黑体" panose="02010609060101010101" pitchFamily="49" charset="-122"/>
            </a:endParaRPr>
          </a:p>
          <a:p>
            <a:pPr indent="457200" fontAlgn="auto">
              <a:lnSpc>
                <a:spcPct val="100000"/>
              </a:lnSpc>
            </a:pPr>
            <a:r>
              <a:rPr lang="zh-CN" altLang="en-US" sz="2400" dirty="0">
                <a:solidFill>
                  <a:schemeClr val="tx2"/>
                </a:solidFill>
                <a:latin typeface="黑体" panose="02010609060101010101" pitchFamily="49" charset="-122"/>
                <a:ea typeface="黑体" panose="02010609060101010101" pitchFamily="49" charset="-122"/>
              </a:rPr>
              <a:t>商业模式实验室主要功能：</a:t>
            </a:r>
            <a:r>
              <a:rPr lang="zh-CN" altLang="en-US" sz="2000" dirty="0">
                <a:solidFill>
                  <a:schemeClr val="tx2"/>
                </a:solidFill>
                <a:latin typeface="黑体" panose="02010609060101010101" pitchFamily="49" charset="-122"/>
                <a:ea typeface="黑体" panose="02010609060101010101" pitchFamily="49" charset="-122"/>
              </a:rPr>
              <a:t>通过商业模</a:t>
            </a:r>
            <a:r>
              <a:rPr lang="zh-CN" altLang="en-US" sz="2000" dirty="0" smtClean="0">
                <a:solidFill>
                  <a:schemeClr val="tx2"/>
                </a:solidFill>
                <a:latin typeface="黑体" panose="02010609060101010101" pitchFamily="49" charset="-122"/>
                <a:ea typeface="黑体" panose="02010609060101010101" pitchFamily="49" charset="-122"/>
              </a:rPr>
              <a:t>式认知、设计、验证、</a:t>
            </a:r>
            <a:r>
              <a:rPr lang="zh-CN" altLang="en-US" sz="2000" dirty="0">
                <a:solidFill>
                  <a:schemeClr val="tx2"/>
                </a:solidFill>
                <a:latin typeface="黑体" panose="02010609060101010101" pitchFamily="49" charset="-122"/>
                <a:ea typeface="黑体" panose="02010609060101010101" pitchFamily="49" charset="-122"/>
              </a:rPr>
              <a:t>实施与支持等系列训练，帮</a:t>
            </a:r>
            <a:r>
              <a:rPr lang="zh-CN" altLang="en-US" sz="2000" dirty="0" smtClean="0">
                <a:solidFill>
                  <a:schemeClr val="tx2"/>
                </a:solidFill>
                <a:latin typeface="黑体" panose="02010609060101010101" pitchFamily="49" charset="-122"/>
                <a:ea typeface="黑体" panose="02010609060101010101" pitchFamily="49" charset="-122"/>
              </a:rPr>
              <a:t>助学生创</a:t>
            </a:r>
            <a:r>
              <a:rPr lang="zh-CN" altLang="en-US" sz="2000" dirty="0">
                <a:solidFill>
                  <a:schemeClr val="tx2"/>
                </a:solidFill>
                <a:latin typeface="黑体" panose="02010609060101010101" pitchFamily="49" charset="-122"/>
                <a:ea typeface="黑体" panose="02010609060101010101" pitchFamily="49" charset="-122"/>
              </a:rPr>
              <a:t>业团队设计和完善商业模式，推进商业模式与科技成果、社会服务成果等的融合，帮助学生实现从创业想法到创业雏形再到创业实践</a:t>
            </a:r>
            <a:r>
              <a:rPr lang="zh-CN" altLang="en-US" sz="2000" dirty="0" smtClean="0">
                <a:solidFill>
                  <a:schemeClr val="tx2"/>
                </a:solidFill>
                <a:latin typeface="黑体" panose="02010609060101010101" pitchFamily="49" charset="-122"/>
                <a:ea typeface="黑体" panose="02010609060101010101" pitchFamily="49" charset="-122"/>
              </a:rPr>
              <a:t>。该实验室长年应用在国泰安创业学院的教学实践中，在创业人才培养过程中发挥了重要的作用。</a:t>
            </a:r>
            <a:endParaRPr lang="zh-CN" altLang="en-US" sz="2000" dirty="0">
              <a:solidFill>
                <a:schemeClr val="tx2"/>
              </a:solidFill>
              <a:latin typeface="黑体" panose="02010609060101010101" pitchFamily="49" charset="-122"/>
              <a:ea typeface="黑体" panose="02010609060101010101" pitchFamily="49" charset="-122"/>
            </a:endParaRPr>
          </a:p>
          <a:p>
            <a:pPr indent="457200" fontAlgn="auto">
              <a:lnSpc>
                <a:spcPct val="100000"/>
              </a:lnSpc>
            </a:pPr>
            <a:endParaRPr lang="zh-CN" altLang="en-US" sz="2000" dirty="0">
              <a:solidFill>
                <a:schemeClr val="tx2"/>
              </a:solidFill>
              <a:latin typeface="黑体" panose="02010609060101010101" pitchFamily="49" charset="-122"/>
              <a:ea typeface="黑体" panose="02010609060101010101" pitchFamily="49" charset="-122"/>
            </a:endParaRPr>
          </a:p>
          <a:p>
            <a:pPr indent="457200" fontAlgn="auto">
              <a:lnSpc>
                <a:spcPct val="100000"/>
              </a:lnSpc>
            </a:pPr>
            <a:r>
              <a:rPr lang="zh-CN" altLang="en-US" sz="2400" dirty="0">
                <a:solidFill>
                  <a:schemeClr val="tx2"/>
                </a:solidFill>
                <a:latin typeface="黑体" panose="02010609060101010101" pitchFamily="49" charset="-122"/>
                <a:ea typeface="黑体" panose="02010609060101010101" pitchFamily="49" charset="-122"/>
              </a:rPr>
              <a:t>建</a:t>
            </a:r>
            <a:r>
              <a:rPr lang="zh-CN" altLang="en-US" sz="2400" dirty="0" smtClean="0">
                <a:solidFill>
                  <a:schemeClr val="tx2"/>
                </a:solidFill>
                <a:latin typeface="黑体" panose="02010609060101010101" pitchFamily="49" charset="-122"/>
                <a:ea typeface="黑体" panose="02010609060101010101" pitchFamily="49" charset="-122"/>
              </a:rPr>
              <a:t>设与运行要</a:t>
            </a:r>
            <a:r>
              <a:rPr lang="zh-CN" altLang="en-US" sz="2400" dirty="0">
                <a:solidFill>
                  <a:schemeClr val="tx2"/>
                </a:solidFill>
                <a:latin typeface="黑体" panose="02010609060101010101" pitchFamily="49" charset="-122"/>
                <a:ea typeface="黑体" panose="02010609060101010101" pitchFamily="49" charset="-122"/>
              </a:rPr>
              <a:t>素</a:t>
            </a:r>
            <a:r>
              <a:rPr lang="zh-CN" altLang="en-US" sz="2400" dirty="0" smtClean="0">
                <a:solidFill>
                  <a:schemeClr val="tx2"/>
                </a:solidFill>
                <a:latin typeface="黑体" panose="02010609060101010101" pitchFamily="49" charset="-122"/>
                <a:ea typeface="黑体" panose="02010609060101010101" pitchFamily="49" charset="-122"/>
              </a:rPr>
              <a:t>：</a:t>
            </a:r>
            <a:r>
              <a:rPr lang="zh-CN" altLang="en-US" sz="2000" dirty="0" smtClean="0">
                <a:solidFill>
                  <a:schemeClr val="tx2"/>
                </a:solidFill>
                <a:latin typeface="黑体" panose="02010609060101010101" pitchFamily="49" charset="-122"/>
                <a:ea typeface="黑体" panose="02010609060101010101" pitchFamily="49" charset="-122"/>
              </a:rPr>
              <a:t>商业模式实验室网站；实验管理平台；</a:t>
            </a:r>
            <a:r>
              <a:rPr lang="zh-CN" altLang="en-US" sz="2000" dirty="0" smtClean="0">
                <a:solidFill>
                  <a:schemeClr val="tx2"/>
                </a:solidFill>
                <a:latin typeface="黑体" panose="02010609060101010101" pitchFamily="49" charset="-122"/>
                <a:ea typeface="黑体" panose="02010609060101010101" pitchFamily="49" charset="-122"/>
                <a:sym typeface="+mn-ea"/>
              </a:rPr>
              <a:t>商</a:t>
            </a:r>
            <a:r>
              <a:rPr lang="zh-CN" altLang="en-US" sz="2000" dirty="0">
                <a:solidFill>
                  <a:schemeClr val="tx2"/>
                </a:solidFill>
                <a:latin typeface="黑体" panose="02010609060101010101" pitchFamily="49" charset="-122"/>
                <a:ea typeface="黑体" panose="02010609060101010101" pitchFamily="49" charset="-122"/>
                <a:sym typeface="+mn-ea"/>
              </a:rPr>
              <a:t>务场所及</a:t>
            </a:r>
            <a:r>
              <a:rPr lang="zh-CN" altLang="en-US" sz="2000" dirty="0">
                <a:solidFill>
                  <a:schemeClr val="tx2"/>
                </a:solidFill>
                <a:latin typeface="黑体" panose="02010609060101010101" pitchFamily="49" charset="-122"/>
                <a:ea typeface="黑体" panose="02010609060101010101" pitchFamily="49" charset="-122"/>
              </a:rPr>
              <a:t>设备</a:t>
            </a:r>
            <a:r>
              <a:rPr lang="zh-CN" altLang="en-US" sz="2000" dirty="0" smtClean="0">
                <a:solidFill>
                  <a:schemeClr val="tx2"/>
                </a:solidFill>
                <a:latin typeface="黑体" panose="02010609060101010101" pitchFamily="49" charset="-122"/>
                <a:ea typeface="黑体" panose="02010609060101010101" pitchFamily="49" charset="-122"/>
              </a:rPr>
              <a:t>；系</a:t>
            </a:r>
            <a:r>
              <a:rPr lang="zh-CN" altLang="en-US" sz="2000" dirty="0">
                <a:solidFill>
                  <a:schemeClr val="tx2"/>
                </a:solidFill>
                <a:latin typeface="黑体" panose="02010609060101010101" pitchFamily="49" charset="-122"/>
                <a:ea typeface="黑体" panose="02010609060101010101" pitchFamily="49" charset="-122"/>
              </a:rPr>
              <a:t>列实</a:t>
            </a:r>
            <a:r>
              <a:rPr lang="zh-CN" altLang="en-US" sz="2000" dirty="0" smtClean="0">
                <a:solidFill>
                  <a:schemeClr val="tx2"/>
                </a:solidFill>
                <a:latin typeface="黑体" panose="02010609060101010101" pitchFamily="49" charset="-122"/>
                <a:ea typeface="黑体" panose="02010609060101010101" pitchFamily="49" charset="-122"/>
              </a:rPr>
              <a:t>训实践软</a:t>
            </a:r>
            <a:r>
              <a:rPr lang="zh-CN" altLang="en-US" sz="2000" dirty="0">
                <a:solidFill>
                  <a:schemeClr val="tx2"/>
                </a:solidFill>
                <a:latin typeface="黑体" panose="02010609060101010101" pitchFamily="49" charset="-122"/>
                <a:ea typeface="黑体" panose="02010609060101010101" pitchFamily="49" charset="-122"/>
              </a:rPr>
              <a:t>件；实验教学项目</a:t>
            </a:r>
            <a:r>
              <a:rPr lang="zh-CN" altLang="en-US" sz="2000" dirty="0" smtClean="0">
                <a:solidFill>
                  <a:schemeClr val="tx2"/>
                </a:solidFill>
                <a:latin typeface="黑体" panose="02010609060101010101" pitchFamily="49" charset="-122"/>
                <a:ea typeface="黑体" panose="02010609060101010101" pitchFamily="49" charset="-122"/>
              </a:rPr>
              <a:t>及教学指导手册；</a:t>
            </a:r>
            <a:r>
              <a:rPr lang="zh-CN" altLang="en-US" sz="2000" dirty="0">
                <a:solidFill>
                  <a:schemeClr val="tx2"/>
                </a:solidFill>
                <a:latin typeface="黑体" panose="02010609060101010101" pitchFamily="49" charset="-122"/>
                <a:ea typeface="黑体" panose="02010609060101010101" pitchFamily="49" charset="-122"/>
              </a:rPr>
              <a:t>创业比赛项</a:t>
            </a:r>
            <a:r>
              <a:rPr lang="zh-CN" altLang="en-US" sz="2000" dirty="0" smtClean="0">
                <a:solidFill>
                  <a:schemeClr val="tx2"/>
                </a:solidFill>
                <a:latin typeface="黑体" panose="02010609060101010101" pitchFamily="49" charset="-122"/>
                <a:ea typeface="黑体" panose="02010609060101010101" pitchFamily="49" charset="-122"/>
              </a:rPr>
              <a:t>目指导资料；</a:t>
            </a:r>
            <a:r>
              <a:rPr lang="zh-CN" altLang="en-US" sz="2000" dirty="0">
                <a:solidFill>
                  <a:schemeClr val="tx2"/>
                </a:solidFill>
                <a:latin typeface="黑体" panose="02010609060101010101" pitchFamily="49" charset="-122"/>
                <a:ea typeface="黑体" panose="02010609060101010101" pitchFamily="49" charset="-122"/>
              </a:rPr>
              <a:t>实验教</a:t>
            </a:r>
            <a:r>
              <a:rPr lang="zh-CN" altLang="en-US" sz="2000" dirty="0" smtClean="0">
                <a:solidFill>
                  <a:schemeClr val="tx2"/>
                </a:solidFill>
                <a:latin typeface="黑体" panose="02010609060101010101" pitchFamily="49" charset="-122"/>
                <a:ea typeface="黑体" panose="02010609060101010101" pitchFamily="49" charset="-122"/>
              </a:rPr>
              <a:t>学标准等；配</a:t>
            </a:r>
            <a:r>
              <a:rPr lang="zh-CN" altLang="en-US" sz="2000" dirty="0">
                <a:solidFill>
                  <a:schemeClr val="tx2"/>
                </a:solidFill>
                <a:latin typeface="黑体" panose="02010609060101010101" pitchFamily="49" charset="-122"/>
                <a:ea typeface="黑体" panose="02010609060101010101" pitchFamily="49" charset="-122"/>
              </a:rPr>
              <a:t>备专兼职实验指导教师等</a:t>
            </a:r>
            <a:r>
              <a:rPr lang="zh-CN" altLang="en-US" sz="2000" dirty="0" smtClean="0">
                <a:solidFill>
                  <a:schemeClr val="tx2"/>
                </a:solidFill>
                <a:latin typeface="黑体" panose="02010609060101010101" pitchFamily="49" charset="-122"/>
                <a:ea typeface="黑体" panose="02010609060101010101" pitchFamily="49" charset="-122"/>
              </a:rPr>
              <a:t>。</a:t>
            </a:r>
            <a:endParaRPr lang="en-US" altLang="zh-CN" sz="2000" dirty="0" smtClean="0">
              <a:solidFill>
                <a:schemeClr val="tx2"/>
              </a:solidFill>
              <a:latin typeface="黑体" panose="02010609060101010101" pitchFamily="49" charset="-122"/>
              <a:ea typeface="黑体" panose="02010609060101010101" pitchFamily="49" charset="-122"/>
            </a:endParaRPr>
          </a:p>
        </p:txBody>
      </p:sp>
      <p:sp>
        <p:nvSpPr>
          <p:cNvPr id="3"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3757" y="867628"/>
            <a:ext cx="6657020" cy="460375"/>
          </a:xfrm>
          <a:prstGeom prst="rect">
            <a:avLst/>
          </a:prstGeom>
          <a:noFill/>
        </p:spPr>
        <p:txBody>
          <a:bodyPr wrap="square" rtlCol="0">
            <a:spAutoFit/>
          </a:bodyPr>
          <a:lstStyle/>
          <a:p>
            <a:r>
              <a:rPr lang="en-US" altLang="zh-CN" sz="2400" dirty="0">
                <a:solidFill>
                  <a:srgbClr val="B02416"/>
                </a:solidFill>
                <a:latin typeface="黑体" panose="02010609060101010101" pitchFamily="49" charset="-122"/>
                <a:ea typeface="黑体" panose="02010609060101010101" pitchFamily="49" charset="-122"/>
              </a:rPr>
              <a:t>7.</a:t>
            </a:r>
            <a:r>
              <a:rPr lang="zh-CN" altLang="en-US" sz="2400" dirty="0">
                <a:solidFill>
                  <a:srgbClr val="B02416"/>
                </a:solidFill>
                <a:latin typeface="黑体" panose="02010609060101010101" pitchFamily="49" charset="-122"/>
                <a:ea typeface="黑体" panose="02010609060101010101" pitchFamily="49" charset="-122"/>
              </a:rPr>
              <a:t>国泰安创业学院创业教育实践活</a:t>
            </a:r>
            <a:r>
              <a:rPr lang="zh-CN" altLang="en-US" sz="2400" dirty="0" smtClean="0">
                <a:solidFill>
                  <a:srgbClr val="B02416"/>
                </a:solidFill>
                <a:latin typeface="黑体" panose="02010609060101010101" pitchFamily="49" charset="-122"/>
                <a:ea typeface="黑体" panose="02010609060101010101" pitchFamily="49" charset="-122"/>
              </a:rPr>
              <a:t>动</a:t>
            </a:r>
            <a:endParaRPr lang="zh-CN" altLang="en-US" sz="2400" dirty="0" smtClean="0">
              <a:solidFill>
                <a:srgbClr val="B02416"/>
              </a:solidFill>
              <a:latin typeface="黑体" panose="02010609060101010101" pitchFamily="49" charset="-122"/>
              <a:ea typeface="黑体" panose="02010609060101010101" pitchFamily="49" charset="-122"/>
            </a:endParaRPr>
          </a:p>
        </p:txBody>
      </p:sp>
      <p:grpSp>
        <p:nvGrpSpPr>
          <p:cNvPr id="23" name="组合 22"/>
          <p:cNvGrpSpPr/>
          <p:nvPr/>
        </p:nvGrpSpPr>
        <p:grpSpPr>
          <a:xfrm>
            <a:off x="458235" y="4814858"/>
            <a:ext cx="4329789" cy="45719"/>
            <a:chOff x="1303572" y="4046630"/>
            <a:chExt cx="4170203" cy="36000"/>
          </a:xfrm>
        </p:grpSpPr>
        <p:sp>
          <p:nvSpPr>
            <p:cNvPr id="24" name="圆角矩形 23"/>
            <p:cNvSpPr/>
            <p:nvPr/>
          </p:nvSpPr>
          <p:spPr>
            <a:xfrm>
              <a:off x="1306930" y="4046630"/>
              <a:ext cx="4166845" cy="36000"/>
            </a:xfrm>
            <a:prstGeom prst="roundRect">
              <a:avLst>
                <a:gd name="adj" fmla="val 50000"/>
              </a:avLst>
            </a:prstGeom>
            <a:solidFill>
              <a:schemeClr val="bg1">
                <a:lumMod val="75000"/>
              </a:schemeClr>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p:cNvSpPr/>
            <p:nvPr/>
          </p:nvSpPr>
          <p:spPr>
            <a:xfrm>
              <a:off x="1303572" y="4046630"/>
              <a:ext cx="3160296" cy="36000"/>
            </a:xfrm>
            <a:prstGeom prst="roundRect">
              <a:avLst>
                <a:gd name="adj" fmla="val 50000"/>
              </a:avLst>
            </a:prstGeom>
            <a:solidFill>
              <a:srgbClr val="B02416"/>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TextBox 6"/>
          <p:cNvSpPr txBox="1"/>
          <p:nvPr/>
        </p:nvSpPr>
        <p:spPr>
          <a:xfrm>
            <a:off x="4788024" y="3903549"/>
            <a:ext cx="4176464" cy="369332"/>
          </a:xfrm>
          <a:prstGeom prst="rect">
            <a:avLst/>
          </a:prstGeom>
          <a:noFill/>
        </p:spPr>
        <p:txBody>
          <a:bodyPr wrap="square" rtlCol="0">
            <a:spAutoFit/>
          </a:bodyPr>
          <a:lstStyle/>
          <a:p>
            <a:endParaRPr lang="zh-CN" altLang="en-US" dirty="0"/>
          </a:p>
        </p:txBody>
      </p:sp>
      <p:sp>
        <p:nvSpPr>
          <p:cNvPr id="9" name="TextBox 8"/>
          <p:cNvSpPr txBox="1"/>
          <p:nvPr/>
        </p:nvSpPr>
        <p:spPr>
          <a:xfrm>
            <a:off x="395536" y="1339386"/>
            <a:ext cx="2629864" cy="400110"/>
          </a:xfrm>
          <a:prstGeom prst="rect">
            <a:avLst/>
          </a:prstGeom>
          <a:noFill/>
        </p:spPr>
        <p:txBody>
          <a:bodyPr wrap="square" rtlCol="0">
            <a:spAutoFit/>
          </a:bodyPr>
          <a:lstStyle/>
          <a:p>
            <a:endParaRPr lang="zh-CN" altLang="en-US" sz="2000" b="1" dirty="0">
              <a:solidFill>
                <a:schemeClr val="accent6"/>
              </a:solidFill>
              <a:latin typeface="仿宋_GB2312" pitchFamily="49" charset="-122"/>
              <a:ea typeface="仿宋_GB2312" pitchFamily="49" charset="-122"/>
            </a:endParaRPr>
          </a:p>
        </p:txBody>
      </p:sp>
      <p:sp>
        <p:nvSpPr>
          <p:cNvPr id="6" name="TextBox 5"/>
          <p:cNvSpPr txBox="1"/>
          <p:nvPr/>
        </p:nvSpPr>
        <p:spPr>
          <a:xfrm>
            <a:off x="461897" y="1486490"/>
            <a:ext cx="4031998" cy="2861310"/>
          </a:xfrm>
          <a:prstGeom prst="rect">
            <a:avLst/>
          </a:prstGeom>
          <a:noFill/>
        </p:spPr>
        <p:txBody>
          <a:bodyPr wrap="square" rtlCol="0">
            <a:spAutoFit/>
          </a:bodyPr>
          <a:lstStyle/>
          <a:p>
            <a:pPr indent="457200"/>
            <a:r>
              <a:rPr lang="zh-CN" altLang="en-US" sz="2000" dirty="0" smtClean="0">
                <a:solidFill>
                  <a:schemeClr val="tx2"/>
                </a:solidFill>
                <a:latin typeface="黑体" panose="02010609060101010101" pitchFamily="49" charset="-122"/>
                <a:ea typeface="黑体" panose="02010609060101010101" pitchFamily="49" charset="-122"/>
                <a:sym typeface="+mn-ea"/>
              </a:rPr>
              <a:t>国泰安创业学院开发的、具有自身特色的学生创业教育实践活动分为</a:t>
            </a:r>
            <a:r>
              <a:rPr lang="en-US" altLang="zh-CN" sz="2000" dirty="0" smtClean="0">
                <a:solidFill>
                  <a:schemeClr val="tx2"/>
                </a:solidFill>
                <a:latin typeface="黑体" panose="02010609060101010101" pitchFamily="49" charset="-122"/>
                <a:ea typeface="黑体" panose="02010609060101010101" pitchFamily="49" charset="-122"/>
                <a:sym typeface="+mn-ea"/>
              </a:rPr>
              <a:t>“</a:t>
            </a:r>
            <a:r>
              <a:rPr lang="zh-CN" altLang="en-US" sz="2000" dirty="0">
                <a:solidFill>
                  <a:schemeClr val="tx2"/>
                </a:solidFill>
                <a:latin typeface="黑体" panose="02010609060101010101" pitchFamily="49" charset="-122"/>
                <a:ea typeface="黑体" panose="02010609060101010101" pitchFamily="49" charset="-122"/>
              </a:rPr>
              <a:t>创业大讲堂</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论坛与沙龙</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素质拓展</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社会之窗</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创业沙场</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项目</a:t>
            </a:r>
            <a:r>
              <a:rPr lang="zh-CN" altLang="en-US" sz="2000" dirty="0" smtClean="0">
                <a:solidFill>
                  <a:schemeClr val="tx2"/>
                </a:solidFill>
                <a:latin typeface="黑体" panose="02010609060101010101" pitchFamily="49" charset="-122"/>
                <a:ea typeface="黑体" panose="02010609060101010101" pitchFamily="49" charset="-122"/>
              </a:rPr>
              <a:t>孵化</a:t>
            </a:r>
            <a:r>
              <a:rPr lang="en-US" altLang="zh-CN" sz="2000" dirty="0" smtClean="0">
                <a:solidFill>
                  <a:schemeClr val="tx2"/>
                </a:solidFill>
                <a:latin typeface="黑体" panose="02010609060101010101" pitchFamily="49" charset="-122"/>
                <a:ea typeface="黑体" panose="02010609060101010101" pitchFamily="49" charset="-122"/>
              </a:rPr>
              <a:t>”</a:t>
            </a:r>
            <a:r>
              <a:rPr lang="zh-CN" altLang="en-US" sz="2000" dirty="0" smtClean="0">
                <a:solidFill>
                  <a:schemeClr val="tx2"/>
                </a:solidFill>
                <a:latin typeface="黑体" panose="02010609060101010101" pitchFamily="49" charset="-122"/>
                <a:ea typeface="黑体" panose="02010609060101010101" pitchFamily="49" charset="-122"/>
              </a:rPr>
              <a:t>等多个板块。以此作为学生创业教育实践的重要载体，配合创业课程教学，贯穿于创业人才培养的全过程。</a:t>
            </a:r>
            <a:endParaRPr lang="zh-CN" altLang="en-US" sz="2000" dirty="0">
              <a:solidFill>
                <a:schemeClr val="tx2"/>
              </a:solidFill>
              <a:latin typeface="黑体" panose="02010609060101010101" pitchFamily="49" charset="-122"/>
              <a:ea typeface="黑体" panose="02010609060101010101" pitchFamily="49" charset="-122"/>
            </a:endParaRPr>
          </a:p>
        </p:txBody>
      </p:sp>
      <p:grpSp>
        <p:nvGrpSpPr>
          <p:cNvPr id="20" name="组合 19"/>
          <p:cNvGrpSpPr/>
          <p:nvPr/>
        </p:nvGrpSpPr>
        <p:grpSpPr>
          <a:xfrm>
            <a:off x="4725326" y="1327616"/>
            <a:ext cx="4167155" cy="2706131"/>
            <a:chOff x="567858" y="2012064"/>
            <a:chExt cx="5083471" cy="3118735"/>
          </a:xfrm>
        </p:grpSpPr>
        <p:sp>
          <p:nvSpPr>
            <p:cNvPr id="22" name="矩形 21"/>
            <p:cNvSpPr/>
            <p:nvPr/>
          </p:nvSpPr>
          <p:spPr>
            <a:xfrm>
              <a:off x="3769013" y="2012064"/>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567858" y="2470790"/>
              <a:ext cx="1882316" cy="2660009"/>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9" name="图片 18"/>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flipH="1">
            <a:off x="4973195" y="1621351"/>
            <a:ext cx="3697808" cy="2591155"/>
          </a:xfrm>
          <a:prstGeom prst="rect">
            <a:avLst/>
          </a:prstGeom>
        </p:spPr>
      </p:pic>
      <p:grpSp>
        <p:nvGrpSpPr>
          <p:cNvPr id="11" name="组合 10"/>
          <p:cNvGrpSpPr/>
          <p:nvPr/>
        </p:nvGrpSpPr>
        <p:grpSpPr>
          <a:xfrm>
            <a:off x="323215" y="323850"/>
            <a:ext cx="1005840" cy="453390"/>
            <a:chOff x="509" y="510"/>
            <a:chExt cx="1584" cy="714"/>
          </a:xfrm>
        </p:grpSpPr>
        <p:sp>
          <p:nvSpPr>
            <p:cNvPr id="31" name="矩形 30"/>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2" name="矩形 31"/>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2"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300192" y="937260"/>
            <a:ext cx="1490623" cy="4040505"/>
          </a:xfrm>
          <a:prstGeom prst="rect">
            <a:avLst/>
          </a:prstGeom>
          <a:solidFill>
            <a:srgbClr val="E7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325471" y="280868"/>
            <a:ext cx="648072" cy="3024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683568" y="432085"/>
            <a:ext cx="648072" cy="302434"/>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TextBox 6"/>
          <p:cNvSpPr txBox="1"/>
          <p:nvPr/>
        </p:nvSpPr>
        <p:spPr>
          <a:xfrm>
            <a:off x="4788024" y="3903549"/>
            <a:ext cx="4176464" cy="369332"/>
          </a:xfrm>
          <a:prstGeom prst="rect">
            <a:avLst/>
          </a:prstGeom>
          <a:noFill/>
        </p:spPr>
        <p:txBody>
          <a:bodyPr wrap="square" rtlCol="0">
            <a:spAutoFit/>
          </a:bodyPr>
          <a:lstStyle/>
          <a:p>
            <a:endParaRPr lang="zh-CN" altLang="en-US" dirty="0"/>
          </a:p>
        </p:txBody>
      </p:sp>
      <p:pic>
        <p:nvPicPr>
          <p:cNvPr id="21" name="图片 20"/>
          <p:cNvPicPr>
            <a:picLocks noChangeAspect="1"/>
          </p:cNvPicPr>
          <p:nvPr/>
        </p:nvPicPr>
        <p:blipFill rotWithShape="1">
          <a:blip r:embed="rId1" cstate="print">
            <a:grayscl/>
            <a:extLst>
              <a:ext uri="{28A0092B-C50C-407E-A947-70E740481C1C}">
                <a14:useLocalDpi xmlns:a14="http://schemas.microsoft.com/office/drawing/2010/main" val="0"/>
              </a:ext>
            </a:extLst>
          </a:blip>
          <a:srcRect t="663" r="12909" b="25272"/>
          <a:stretch>
            <a:fillRect/>
          </a:stretch>
        </p:blipFill>
        <p:spPr>
          <a:xfrm>
            <a:off x="6444207" y="1146175"/>
            <a:ext cx="2570887" cy="3624580"/>
          </a:xfrm>
          <a:prstGeom prst="rect">
            <a:avLst/>
          </a:prstGeom>
        </p:spPr>
      </p:pic>
      <p:sp>
        <p:nvSpPr>
          <p:cNvPr id="10" name="TextBox 7"/>
          <p:cNvSpPr txBox="1"/>
          <p:nvPr/>
        </p:nvSpPr>
        <p:spPr>
          <a:xfrm>
            <a:off x="539750" y="756285"/>
            <a:ext cx="5640705" cy="4461510"/>
          </a:xfrm>
          <a:prstGeom prst="rect">
            <a:avLst/>
          </a:prstGeom>
          <a:noFill/>
        </p:spPr>
        <p:txBody>
          <a:bodyPr wrap="square" rtlCol="0">
            <a:spAutoFit/>
          </a:bodyPr>
          <a:lstStyle/>
          <a:p>
            <a:r>
              <a:rPr lang="zh-CN" altLang="en-US" sz="2000" b="1" dirty="0" smtClean="0">
                <a:solidFill>
                  <a:schemeClr val="tx2"/>
                </a:solidFill>
                <a:latin typeface="黑体" panose="02010609060101010101" pitchFamily="49" charset="-122"/>
                <a:ea typeface="黑体" panose="02010609060101010101" pitchFamily="49" charset="-122"/>
              </a:rPr>
              <a:t>    </a:t>
            </a:r>
            <a:r>
              <a:rPr lang="zh-CN" altLang="en-US" sz="2000" b="1" dirty="0" smtClean="0">
                <a:solidFill>
                  <a:schemeClr val="accent6">
                    <a:lumMod val="75000"/>
                  </a:schemeClr>
                </a:solidFill>
                <a:latin typeface="黑体" panose="02010609060101010101" pitchFamily="49" charset="-122"/>
                <a:ea typeface="黑体" panose="02010609060101010101" pitchFamily="49" charset="-122"/>
              </a:rPr>
              <a:t> </a:t>
            </a:r>
            <a:r>
              <a:rPr lang="en-US" altLang="zh-CN" sz="2000" b="1" dirty="0" smtClean="0">
                <a:solidFill>
                  <a:schemeClr val="accent6">
                    <a:lumMod val="75000"/>
                  </a:schemeClr>
                </a:solidFill>
                <a:latin typeface="黑体" panose="02010609060101010101" pitchFamily="49" charset="-122"/>
                <a:ea typeface="黑体" panose="02010609060101010101" pitchFamily="49" charset="-122"/>
              </a:rPr>
              <a:t>9</a:t>
            </a:r>
            <a:r>
              <a:rPr lang="en-US" altLang="zh-CN" sz="2400" dirty="0" smtClean="0">
                <a:solidFill>
                  <a:schemeClr val="accent6">
                    <a:lumMod val="75000"/>
                  </a:schemeClr>
                </a:solidFill>
                <a:latin typeface="黑体" panose="02010609060101010101" pitchFamily="49" charset="-122"/>
                <a:ea typeface="黑体" panose="02010609060101010101" pitchFamily="49" charset="-122"/>
              </a:rPr>
              <a:t>.</a:t>
            </a:r>
            <a:r>
              <a:rPr lang="zh-CN" altLang="en-US" sz="2400" dirty="0" smtClean="0">
                <a:solidFill>
                  <a:schemeClr val="accent6">
                    <a:lumMod val="75000"/>
                  </a:schemeClr>
                </a:solidFill>
                <a:latin typeface="黑体" panose="02010609060101010101" pitchFamily="49" charset="-122"/>
                <a:ea typeface="黑体" panose="02010609060101010101" pitchFamily="49" charset="-122"/>
              </a:rPr>
              <a:t>国泰安创业教育课程体系简介</a:t>
            </a:r>
            <a:endParaRPr lang="en-US" altLang="zh-CN" sz="2400" b="1" dirty="0" smtClean="0">
              <a:solidFill>
                <a:schemeClr val="accent6">
                  <a:lumMod val="75000"/>
                </a:schemeClr>
              </a:solidFill>
              <a:latin typeface="黑体" panose="02010609060101010101" pitchFamily="49" charset="-122"/>
              <a:ea typeface="黑体" panose="02010609060101010101" pitchFamily="49" charset="-122"/>
            </a:endParaRPr>
          </a:p>
          <a:p>
            <a:endParaRPr lang="en-US" altLang="zh-CN" sz="2000" b="1" dirty="0" smtClean="0">
              <a:solidFill>
                <a:schemeClr val="tx2"/>
              </a:solidFill>
              <a:latin typeface="黑体" panose="02010609060101010101" pitchFamily="49" charset="-122"/>
              <a:ea typeface="黑体" panose="02010609060101010101" pitchFamily="49" charset="-122"/>
            </a:endParaRPr>
          </a:p>
          <a:p>
            <a:r>
              <a:rPr lang="zh-CN" altLang="en-US" sz="2000" b="1" dirty="0" smtClean="0">
                <a:solidFill>
                  <a:schemeClr val="tx2"/>
                </a:solidFill>
                <a:latin typeface="黑体" panose="02010609060101010101" pitchFamily="49" charset="-122"/>
                <a:ea typeface="黑体" panose="02010609060101010101" pitchFamily="49" charset="-122"/>
              </a:rPr>
              <a:t>    </a:t>
            </a:r>
            <a:r>
              <a:rPr lang="zh-CN" altLang="en-US" sz="2000" dirty="0" smtClean="0">
                <a:solidFill>
                  <a:schemeClr val="tx2"/>
                </a:solidFill>
                <a:latin typeface="黑体" panose="02010609060101010101" pitchFamily="49" charset="-122"/>
                <a:ea typeface="黑体" panose="02010609060101010101" pitchFamily="49" charset="-122"/>
              </a:rPr>
              <a:t>由创新创业基础、商业模式设计、创业能力培养等内容组成复合型、实务型的创新创业课程体系（含实践课程）。</a:t>
            </a:r>
            <a:endParaRPr lang="en-US" altLang="zh-CN" sz="2000" dirty="0" smtClean="0">
              <a:solidFill>
                <a:schemeClr val="tx2"/>
              </a:solidFill>
              <a:latin typeface="黑体" panose="02010609060101010101" pitchFamily="49" charset="-122"/>
              <a:ea typeface="黑体" panose="02010609060101010101" pitchFamily="49" charset="-122"/>
            </a:endParaRPr>
          </a:p>
          <a:p>
            <a:r>
              <a:rPr lang="en-US" altLang="zh-CN" sz="2000" dirty="0" smtClean="0">
                <a:solidFill>
                  <a:schemeClr val="tx2"/>
                </a:solidFill>
                <a:latin typeface="黑体" panose="02010609060101010101" pitchFamily="49" charset="-122"/>
                <a:ea typeface="黑体" panose="02010609060101010101" pitchFamily="49" charset="-122"/>
              </a:rPr>
              <a:t>    </a:t>
            </a:r>
            <a:endParaRPr lang="en-US" altLang="zh-CN" sz="2000" dirty="0" smtClean="0">
              <a:solidFill>
                <a:schemeClr val="tx2"/>
              </a:solidFill>
              <a:latin typeface="黑体" panose="02010609060101010101" pitchFamily="49" charset="-122"/>
              <a:ea typeface="黑体" panose="02010609060101010101" pitchFamily="49" charset="-122"/>
            </a:endParaRPr>
          </a:p>
          <a:p>
            <a:r>
              <a:rPr lang="en-US" altLang="zh-CN" sz="2000" dirty="0" smtClean="0">
                <a:solidFill>
                  <a:schemeClr val="tx2"/>
                </a:solidFill>
                <a:latin typeface="黑体" panose="02010609060101010101" pitchFamily="49" charset="-122"/>
                <a:ea typeface="黑体" panose="02010609060101010101" pitchFamily="49" charset="-122"/>
              </a:rPr>
              <a:t>    </a:t>
            </a:r>
            <a:r>
              <a:rPr lang="zh-CN" altLang="en-US" sz="2000" dirty="0" smtClean="0">
                <a:solidFill>
                  <a:schemeClr val="tx2"/>
                </a:solidFill>
                <a:latin typeface="黑体" panose="02010609060101010101" pitchFamily="49" charset="-122"/>
                <a:ea typeface="黑体" panose="02010609060101010101" pitchFamily="49" charset="-122"/>
              </a:rPr>
              <a:t>创新创业课程的内容涉及</a:t>
            </a:r>
            <a:r>
              <a:rPr lang="zh-CN" altLang="en-US" sz="2000" dirty="0" smtClean="0">
                <a:solidFill>
                  <a:schemeClr val="tx2"/>
                </a:solidFill>
                <a:latin typeface="黑体" panose="02010609060101010101" pitchFamily="49" charset="-122"/>
                <a:ea typeface="黑体" panose="02010609060101010101" pitchFamily="49" charset="-122"/>
                <a:sym typeface="+mn-ea"/>
              </a:rPr>
              <a:t>创新思维、</a:t>
            </a:r>
            <a:r>
              <a:rPr lang="zh-CN" altLang="en-US" sz="2000" dirty="0" smtClean="0">
                <a:solidFill>
                  <a:schemeClr val="tx2"/>
                </a:solidFill>
                <a:latin typeface="黑体" panose="02010609060101010101" pitchFamily="49" charset="-122"/>
                <a:ea typeface="黑体" panose="02010609060101010101" pitchFamily="49" charset="-122"/>
              </a:rPr>
              <a:t>创业意识、创业过程、创业能力、商业模式、项目融资、运营管理、团队建设等。其中，以心智技能培养和训练为主的创业实践占有重要比例，为创业项目孵化和实现创业教育中学生的知识、素质与应用能力的均衡发展奠定坚实基础。</a:t>
            </a:r>
            <a:endParaRPr lang="en-US" altLang="zh-CN" sz="2000" dirty="0" smtClean="0">
              <a:solidFill>
                <a:schemeClr val="tx2"/>
              </a:solidFill>
              <a:latin typeface="黑体" panose="02010609060101010101" pitchFamily="49" charset="-122"/>
              <a:ea typeface="黑体" panose="02010609060101010101" pitchFamily="49" charset="-122"/>
            </a:endParaRPr>
          </a:p>
          <a:p>
            <a:endParaRPr lang="en-US" altLang="zh-CN" sz="2000" b="1" dirty="0" smtClean="0">
              <a:solidFill>
                <a:schemeClr val="tx2"/>
              </a:solidFill>
              <a:latin typeface="黑体" panose="02010609060101010101" pitchFamily="49" charset="-122"/>
              <a:ea typeface="黑体" panose="02010609060101010101" pitchFamily="49" charset="-122"/>
            </a:endParaRPr>
          </a:p>
          <a:p>
            <a:r>
              <a:rPr lang="en-US" altLang="zh-CN" sz="2000" dirty="0" smtClean="0">
                <a:solidFill>
                  <a:schemeClr val="tx2"/>
                </a:solidFill>
                <a:latin typeface="黑体" panose="02010609060101010101" pitchFamily="49" charset="-122"/>
                <a:ea typeface="黑体" panose="02010609060101010101" pitchFamily="49" charset="-122"/>
              </a:rPr>
              <a:t>    </a:t>
            </a:r>
            <a:r>
              <a:rPr lang="zh-CN" altLang="en-US" sz="2000" dirty="0" smtClean="0">
                <a:solidFill>
                  <a:schemeClr val="tx2"/>
                </a:solidFill>
                <a:latin typeface="黑体" panose="02010609060101010101" pitchFamily="49" charset="-122"/>
                <a:ea typeface="黑体" panose="02010609060101010101" pitchFamily="49" charset="-122"/>
              </a:rPr>
              <a:t>创业教育课程体系的部份课程组成如下：</a:t>
            </a:r>
            <a:r>
              <a:rPr lang="en-US" altLang="zh-CN" sz="2000" b="1" dirty="0" smtClean="0">
                <a:solidFill>
                  <a:schemeClr val="tx2"/>
                </a:solidFill>
                <a:latin typeface="黑体" panose="02010609060101010101" pitchFamily="49" charset="-122"/>
                <a:ea typeface="黑体" panose="02010609060101010101" pitchFamily="49" charset="-122"/>
              </a:rPr>
              <a:t>    </a:t>
            </a:r>
            <a:endParaRPr lang="zh-CN" altLang="en-US" sz="2000" b="1" dirty="0">
              <a:solidFill>
                <a:schemeClr val="tx2"/>
              </a:solidFill>
              <a:latin typeface="黑体" panose="02010609060101010101" pitchFamily="49" charset="-122"/>
              <a:ea typeface="黑体" panose="02010609060101010101" pitchFamily="49" charset="-122"/>
            </a:endParaRPr>
          </a:p>
        </p:txBody>
      </p:sp>
      <p:sp>
        <p:nvSpPr>
          <p:cNvPr id="3"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45247" y="680045"/>
            <a:ext cx="1490623" cy="4040505"/>
          </a:xfrm>
          <a:prstGeom prst="rect">
            <a:avLst/>
          </a:prstGeom>
          <a:solidFill>
            <a:srgbClr val="E7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7140664" y="1005289"/>
            <a:ext cx="1490623" cy="4040505"/>
          </a:xfrm>
          <a:prstGeom prst="rect">
            <a:avLst/>
          </a:prstGeom>
          <a:solidFill>
            <a:srgbClr val="E79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464435" y="-1195070"/>
            <a:ext cx="4032250" cy="7973695"/>
          </a:xfrm>
          <a:prstGeom prst="rect">
            <a:avLst/>
          </a:prstGeom>
        </p:spPr>
      </p:pic>
      <p:graphicFrame>
        <p:nvGraphicFramePr>
          <p:cNvPr id="2" name="表格 1"/>
          <p:cNvGraphicFramePr>
            <a:graphicFrameLocks noGrp="1"/>
          </p:cNvGraphicFramePr>
          <p:nvPr>
            <p:custDataLst>
              <p:tags r:id="rId2"/>
            </p:custDataLst>
          </p:nvPr>
        </p:nvGraphicFramePr>
        <p:xfrm>
          <a:off x="494030" y="805180"/>
          <a:ext cx="7936865" cy="4003040"/>
        </p:xfrm>
        <a:graphic>
          <a:graphicData uri="http://schemas.openxmlformats.org/drawingml/2006/table">
            <a:tbl>
              <a:tblPr firstRow="1" bandRow="1">
                <a:tableStyleId>{5C22544A-7EE6-4342-B048-85BDC9FD1C3A}</a:tableStyleId>
              </a:tblPr>
              <a:tblGrid>
                <a:gridCol w="2520315"/>
                <a:gridCol w="1496060"/>
                <a:gridCol w="2421890"/>
                <a:gridCol w="1498600"/>
              </a:tblGrid>
              <a:tr h="312420">
                <a:tc>
                  <a:txBody>
                    <a:bodyPr/>
                    <a:lstStyle/>
                    <a:p>
                      <a:r>
                        <a:rPr lang="zh-CN" altLang="en-US" sz="1400" dirty="0" smtClean="0"/>
                        <a:t>课程名称</a:t>
                      </a:r>
                      <a:endParaRPr lang="en-US" altLang="zh-CN" sz="1400" dirty="0" smtClean="0"/>
                    </a:p>
                  </a:txBody>
                  <a:tcPr marL="68580" marR="68580" marT="36005" marB="36005"/>
                </a:tc>
                <a:tc>
                  <a:txBody>
                    <a:bodyPr/>
                    <a:lstStyle/>
                    <a:p>
                      <a:r>
                        <a:rPr lang="zh-CN" altLang="en-US" sz="1400" dirty="0" smtClean="0"/>
                        <a:t>课程类别</a:t>
                      </a:r>
                      <a:endParaRPr lang="zh-CN" altLang="en-US" sz="1400" dirty="0"/>
                    </a:p>
                  </a:txBody>
                  <a:tcPr marL="68580" marR="68580" marT="36005" marB="36005"/>
                </a:tc>
                <a:tc>
                  <a:txBody>
                    <a:bodyPr/>
                    <a:lstStyle/>
                    <a:p>
                      <a:r>
                        <a:rPr lang="zh-CN" altLang="en-US" sz="1400" dirty="0" smtClean="0"/>
                        <a:t>课程资料</a:t>
                      </a:r>
                      <a:endParaRPr lang="zh-CN" altLang="en-US" sz="1400" dirty="0"/>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t>参考学时</a:t>
                      </a:r>
                      <a:r>
                        <a:rPr lang="en-US" altLang="zh-CN" sz="1400" dirty="0" smtClean="0"/>
                        <a:t>/</a:t>
                      </a:r>
                      <a:r>
                        <a:rPr lang="zh-CN" altLang="en-US" sz="1400" dirty="0" smtClean="0"/>
                        <a:t>周</a:t>
                      </a:r>
                      <a:endParaRPr lang="zh-CN" altLang="en-US" sz="1400" dirty="0" smtClean="0"/>
                    </a:p>
                  </a:txBody>
                  <a:tcPr marL="68580" marR="68580" marT="36005" marB="36005"/>
                </a:tc>
              </a:tr>
              <a:tr h="313055">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创新思维与创造力开发</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基础</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zh-CN" sz="1400" b="1" dirty="0" smtClean="0">
                        <a:solidFill>
                          <a:schemeClr val="accent5">
                            <a:lumMod val="50000"/>
                          </a:schemeClr>
                        </a:solidFill>
                        <a:effectLst/>
                        <a:latin typeface="+mn-ea"/>
                        <a:ea typeface="+mn-ea"/>
                      </a:endParaRPr>
                    </a:p>
                  </a:txBody>
                  <a:tcPr marL="68580" marR="68580" marT="36005" marB="36005"/>
                </a:tc>
              </a:tr>
              <a:tr h="313055">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创业基础与实务</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基础</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zh-CN" sz="1400" b="1" dirty="0" smtClean="0">
                        <a:solidFill>
                          <a:schemeClr val="accent5">
                            <a:lumMod val="50000"/>
                          </a:schemeClr>
                        </a:solidFill>
                        <a:effectLst/>
                        <a:latin typeface="+mn-ea"/>
                        <a:ea typeface="+mn-ea"/>
                      </a:endParaRPr>
                    </a:p>
                  </a:txBody>
                  <a:tcPr marL="68580" marR="68580" marT="36005" marB="36005"/>
                </a:tc>
              </a:tr>
              <a:tr h="312420">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创业环境与政策法规</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基础</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zh-CN" sz="1400" b="1" dirty="0" smtClean="0">
                        <a:solidFill>
                          <a:schemeClr val="accent5">
                            <a:lumMod val="50000"/>
                          </a:schemeClr>
                        </a:solidFill>
                        <a:effectLst/>
                        <a:latin typeface="+mn-ea"/>
                        <a:ea typeface="+mn-ea"/>
                      </a:endParaRPr>
                    </a:p>
                  </a:txBody>
                  <a:tcPr marL="68580" marR="68580" marT="36005" marB="36005"/>
                </a:tc>
              </a:tr>
              <a:tr h="313055">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商业价值发现与项目选择</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zh-CN" sz="1400" b="1" dirty="0" smtClean="0">
                        <a:solidFill>
                          <a:schemeClr val="accent5">
                            <a:lumMod val="50000"/>
                          </a:schemeClr>
                        </a:solidFill>
                        <a:effectLst/>
                        <a:latin typeface="+mn-ea"/>
                        <a:ea typeface="+mn-ea"/>
                      </a:endParaRPr>
                    </a:p>
                  </a:txBody>
                  <a:tcPr marL="68580" marR="68580" marT="36005" marB="36005"/>
                </a:tc>
              </a:tr>
              <a:tr h="301625">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商业模式设计与创新</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01625">
                <a:tc>
                  <a:txBody>
                    <a:bodyPr/>
                    <a:lstStyle/>
                    <a:p>
                      <a:r>
                        <a:rPr lang="zh-CN" altLang="en-US" sz="1400" b="0" kern="1200" dirty="0" smtClean="0">
                          <a:solidFill>
                            <a:schemeClr val="tx2"/>
                          </a:solidFill>
                          <a:effectLst/>
                          <a:latin typeface="黑体" panose="02010609060101010101" pitchFamily="49" charset="-122"/>
                          <a:ea typeface="黑体" panose="02010609060101010101" pitchFamily="49" charset="-122"/>
                          <a:cs typeface="+mn-cs"/>
                        </a:rPr>
                        <a:t>商业模式创新案例分析</a:t>
                      </a:r>
                      <a:endParaRPr lang="zh-CN" altLang="en-US"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mn-cs"/>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课程</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02260">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商业计划书撰写与路演</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01625">
                <a:tc>
                  <a:txBody>
                    <a:bodyPr/>
                    <a:lstStyle/>
                    <a:p>
                      <a:r>
                        <a:rPr lang="zh-CN" altLang="en-US" sz="1400" b="0" dirty="0">
                          <a:solidFill>
                            <a:schemeClr val="tx2"/>
                          </a:solidFill>
                          <a:latin typeface="黑体" panose="02010609060101010101" pitchFamily="49" charset="-122"/>
                          <a:ea typeface="黑体" panose="02010609060101010101" pitchFamily="49" charset="-122"/>
                          <a:sym typeface="+mn-ea"/>
                        </a:rPr>
                        <a:t>创业团队与管理</a:t>
                      </a:r>
                      <a:endParaRPr lang="zh-CN" altLang="en-US" sz="1400" b="0" dirty="0" smtClean="0">
                        <a:solidFill>
                          <a:schemeClr val="tx2"/>
                        </a:solidFill>
                        <a:effectLst/>
                        <a:latin typeface="黑体" panose="02010609060101010101" pitchFamily="49" charset="-122"/>
                        <a:ea typeface="黑体" panose="02010609060101010101" pitchFamily="49" charset="-122"/>
                        <a:sym typeface="+mn-ea"/>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mn-cs"/>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课程</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26390">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创业投资与融资</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mn-cs"/>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mn-cs"/>
                        </a:rPr>
                        <a:t>课程</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01625">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市场营销</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创业</a:t>
                      </a:r>
                      <a:r>
                        <a:rPr lang="zh-CN" altLang="en-US"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实务</a:t>
                      </a:r>
                      <a:r>
                        <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课程</a:t>
                      </a:r>
                      <a:r>
                        <a:rPr lang="zh-CN" altLang="zh-CN" sz="1400" b="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rPr>
                        <a:t> </a:t>
                      </a:r>
                      <a:endParaRPr lang="zh-CN" altLang="zh-CN" sz="1400" b="0" kern="1200" dirty="0" smtClean="0">
                        <a:solidFill>
                          <a:schemeClr val="tx2"/>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rPr>
                        <a:t>等</a:t>
                      </a:r>
                      <a:endPar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b="1" kern="1200" dirty="0" smtClean="0">
                        <a:solidFill>
                          <a:schemeClr val="accent5">
                            <a:lumMod val="50000"/>
                          </a:schemeClr>
                        </a:solidFill>
                        <a:effectLst/>
                        <a:latin typeface="+mn-ea"/>
                        <a:ea typeface="+mn-ea"/>
                        <a:cs typeface="+mn-cs"/>
                      </a:endParaRPr>
                    </a:p>
                  </a:txBody>
                  <a:tcPr marL="68580" marR="68580" marT="36005" marB="36005"/>
                </a:tc>
              </a:tr>
              <a:tr h="302260">
                <a:tc>
                  <a:txBody>
                    <a:bodyPr/>
                    <a:lstStyle/>
                    <a:p>
                      <a:r>
                        <a:rPr lang="zh-CN" altLang="en-US" sz="1400" b="0" kern="1200" dirty="0" smtClean="0">
                          <a:solidFill>
                            <a:schemeClr val="tx2"/>
                          </a:solidFill>
                          <a:effectLst/>
                          <a:latin typeface="黑体" panose="02010609060101010101" pitchFamily="49" charset="-122"/>
                          <a:ea typeface="黑体" panose="02010609060101010101" pitchFamily="49" charset="-122"/>
                          <a:cs typeface="+mn-cs"/>
                        </a:rPr>
                        <a:t>创业企业财务管理基础</a:t>
                      </a:r>
                      <a:endParaRPr lang="zh-CN" altLang="en-US"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r>
                        <a:rPr lang="zh-CN" altLang="zh-CN" sz="1400" b="0" dirty="0" smtClean="0">
                          <a:solidFill>
                            <a:schemeClr val="tx2"/>
                          </a:solidFill>
                          <a:effectLst/>
                          <a:latin typeface="黑体" panose="02010609060101010101" pitchFamily="49" charset="-122"/>
                          <a:ea typeface="黑体" panose="02010609060101010101" pitchFamily="49" charset="-122"/>
                          <a:sym typeface="+mn-ea"/>
                        </a:rPr>
                        <a:t>创业</a:t>
                      </a:r>
                      <a:r>
                        <a:rPr lang="zh-CN" altLang="en-US" sz="1400" b="0" dirty="0" smtClean="0">
                          <a:solidFill>
                            <a:schemeClr val="tx2"/>
                          </a:solidFill>
                          <a:effectLst/>
                          <a:latin typeface="黑体" panose="02010609060101010101" pitchFamily="49" charset="-122"/>
                          <a:ea typeface="黑体" panose="02010609060101010101" pitchFamily="49" charset="-122"/>
                          <a:sym typeface="+mn-ea"/>
                        </a:rPr>
                        <a:t>实务</a:t>
                      </a:r>
                      <a:r>
                        <a:rPr lang="zh-CN" altLang="zh-CN" sz="1400" b="0" dirty="0" smtClean="0">
                          <a:solidFill>
                            <a:schemeClr val="tx2"/>
                          </a:solidFill>
                          <a:effectLst/>
                          <a:latin typeface="黑体" panose="02010609060101010101" pitchFamily="49" charset="-122"/>
                          <a:ea typeface="黑体" panose="02010609060101010101" pitchFamily="49" charset="-122"/>
                          <a:sym typeface="+mn-ea"/>
                        </a:rPr>
                        <a:t>课程</a:t>
                      </a:r>
                      <a:endParaRPr lang="en-US" altLang="zh-CN" sz="1400" b="0" kern="1200" dirty="0" smtClean="0">
                        <a:solidFill>
                          <a:schemeClr val="tx2"/>
                        </a:solidFill>
                        <a:effectLst/>
                        <a:latin typeface="黑体" panose="02010609060101010101" pitchFamily="49" charset="-122"/>
                        <a:ea typeface="黑体" panose="02010609060101010101" pitchFamily="49" charset="-122"/>
                        <a:cs typeface="+mn-cs"/>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等</a:t>
                      </a:r>
                      <a:endPar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400" b="1" kern="1200" dirty="0" smtClean="0">
                        <a:solidFill>
                          <a:schemeClr val="accent5">
                            <a:lumMod val="50000"/>
                          </a:schemeClr>
                        </a:solidFill>
                        <a:effectLst/>
                        <a:latin typeface="+mn-ea"/>
                        <a:ea typeface="+mn-ea"/>
                        <a:cs typeface="+mn-cs"/>
                      </a:endParaRPr>
                    </a:p>
                  </a:txBody>
                  <a:tcPr marL="68580" marR="68580" marT="36005" marB="36005"/>
                </a:tc>
              </a:tr>
              <a:tr h="301625">
                <a:tc>
                  <a:txBody>
                    <a:bodyPr/>
                    <a:lstStyle/>
                    <a:p>
                      <a:r>
                        <a:rPr lang="zh-CN" altLang="en-US" sz="1400" b="0" dirty="0">
                          <a:solidFill>
                            <a:schemeClr val="tx2"/>
                          </a:solidFill>
                          <a:latin typeface="黑体" panose="02010609060101010101" pitchFamily="49" charset="-122"/>
                          <a:ea typeface="黑体" panose="02010609060101010101" pitchFamily="49" charset="-122"/>
                        </a:rPr>
                        <a:t>企业发展与公司治理等</a:t>
                      </a:r>
                      <a:endParaRPr lang="zh-CN" altLang="en-US" sz="1400" b="0" dirty="0">
                        <a:solidFill>
                          <a:schemeClr val="tx2"/>
                        </a:solidFill>
                        <a:latin typeface="黑体" panose="02010609060101010101" pitchFamily="49" charset="-122"/>
                        <a:ea typeface="黑体" panose="02010609060101010101" pitchFamily="49" charset="-122"/>
                      </a:endParaRPr>
                    </a:p>
                  </a:txBody>
                  <a:tcPr marL="68580" marR="68580" marT="36005" marB="36005"/>
                </a:tc>
                <a:tc>
                  <a:txBody>
                    <a:bodyPr/>
                    <a:lstStyle/>
                    <a:p>
                      <a:r>
                        <a:rPr lang="zh-CN" altLang="zh-CN" sz="1400" b="0" dirty="0" smtClean="0">
                          <a:solidFill>
                            <a:schemeClr val="tx2"/>
                          </a:solidFill>
                          <a:effectLst/>
                          <a:latin typeface="黑体" panose="02010609060101010101" pitchFamily="49" charset="-122"/>
                          <a:ea typeface="黑体" panose="02010609060101010101" pitchFamily="49" charset="-122"/>
                          <a:sym typeface="+mn-ea"/>
                        </a:rPr>
                        <a:t>创业</a:t>
                      </a:r>
                      <a:r>
                        <a:rPr lang="zh-CN" altLang="en-US" sz="1400" b="0" dirty="0" smtClean="0">
                          <a:solidFill>
                            <a:schemeClr val="tx2"/>
                          </a:solidFill>
                          <a:effectLst/>
                          <a:latin typeface="黑体" panose="02010609060101010101" pitchFamily="49" charset="-122"/>
                          <a:ea typeface="黑体" panose="02010609060101010101" pitchFamily="49" charset="-122"/>
                          <a:sym typeface="+mn-ea"/>
                        </a:rPr>
                        <a:t>实务</a:t>
                      </a:r>
                      <a:r>
                        <a:rPr lang="zh-CN" altLang="zh-CN" sz="1400" b="0" dirty="0" smtClean="0">
                          <a:solidFill>
                            <a:schemeClr val="tx2"/>
                          </a:solidFill>
                          <a:effectLst/>
                          <a:latin typeface="黑体" panose="02010609060101010101" pitchFamily="49" charset="-122"/>
                          <a:ea typeface="黑体" panose="02010609060101010101" pitchFamily="49" charset="-122"/>
                          <a:sym typeface="+mn-ea"/>
                        </a:rPr>
                        <a:t>课程</a:t>
                      </a:r>
                      <a:endParaRPr lang="zh-CN" altLang="en-US" sz="1400" b="0" dirty="0">
                        <a:solidFill>
                          <a:schemeClr val="tx2"/>
                        </a:solidFill>
                        <a:latin typeface="黑体" panose="02010609060101010101" pitchFamily="49" charset="-122"/>
                        <a:ea typeface="黑体" panose="02010609060101010101" pitchFamily="49" charset="-122"/>
                      </a:endParaRPr>
                    </a:p>
                  </a:txBody>
                  <a:tcPr marL="68580" marR="68580" marT="36005" marB="36005"/>
                </a:tc>
                <a:tc>
                  <a:txBody>
                    <a:bodyPr/>
                    <a:lstStyle/>
                    <a:p>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课程标准、教学参考</a:t>
                      </a:r>
                      <a:r>
                        <a:rPr lang="en-US" altLang="zh-CN"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PPT</a:t>
                      </a:r>
                      <a:r>
                        <a:rPr lang="zh-CN" altLang="en-US" sz="1400" b="0" dirty="0" smtClean="0">
                          <a:solidFill>
                            <a:schemeClr val="tx2"/>
                          </a:solidFill>
                          <a:latin typeface="黑体" panose="02010609060101010101" pitchFamily="49" charset="-122"/>
                          <a:ea typeface="黑体" panose="02010609060101010101" pitchFamily="49" charset="-122"/>
                          <a:cs typeface="黑体" panose="02010609060101010101" pitchFamily="49" charset="-122"/>
                          <a:sym typeface="+mn-ea"/>
                        </a:rPr>
                        <a:t>等</a:t>
                      </a:r>
                      <a:endParaRPr lang="zh-CN" altLang="en-US" sz="1400" b="0" dirty="0">
                        <a:solidFill>
                          <a:schemeClr val="tx2"/>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36005" marB="36005"/>
                </a:tc>
                <a:tc>
                  <a:txBody>
                    <a:bodyPr/>
                    <a:lstStyle/>
                    <a:p>
                      <a:endParaRPr lang="zh-CN" altLang="en-US" sz="1400" dirty="0">
                        <a:latin typeface="+mn-ea"/>
                        <a:ea typeface="+mn-ea"/>
                      </a:endParaRPr>
                    </a:p>
                  </a:txBody>
                  <a:tcPr marL="68580" marR="68580" marT="36005" marB="36005"/>
                </a:tc>
              </a:tr>
            </a:tbl>
          </a:graphicData>
        </a:graphic>
      </p:graphicFrame>
      <p:grpSp>
        <p:nvGrpSpPr>
          <p:cNvPr id="11" name="组合 10"/>
          <p:cNvGrpSpPr/>
          <p:nvPr/>
        </p:nvGrpSpPr>
        <p:grpSpPr>
          <a:xfrm>
            <a:off x="323215" y="323850"/>
            <a:ext cx="1005840" cy="453390"/>
            <a:chOff x="509" y="510"/>
            <a:chExt cx="1584" cy="714"/>
          </a:xfrm>
        </p:grpSpPr>
        <p:sp>
          <p:nvSpPr>
            <p:cNvPr id="31" name="矩形 30"/>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2" name="矩形 31"/>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8975" y="723900"/>
            <a:ext cx="8014970" cy="4360545"/>
          </a:xfrm>
        </p:spPr>
        <p:txBody>
          <a:bodyPr>
            <a:noAutofit/>
          </a:bodyPr>
          <a:lstStyle/>
          <a:p>
            <a:pPr algn="l" fontAlgn="auto">
              <a:lnSpc>
                <a:spcPct val="100000"/>
              </a:lnSpc>
            </a:pPr>
            <a:r>
              <a:rPr lang="en-US" altLang="zh-CN" sz="2000" dirty="0">
                <a:solidFill>
                  <a:schemeClr val="tx2"/>
                </a:solidFill>
                <a:latin typeface="黑体" panose="02010609060101010101" pitchFamily="49" charset="-122"/>
                <a:ea typeface="黑体" panose="02010609060101010101" pitchFamily="49" charset="-122"/>
              </a:rPr>
              <a:t>  </a:t>
            </a:r>
            <a:r>
              <a:rPr lang="en-US" altLang="zh-CN" sz="2400" dirty="0">
                <a:solidFill>
                  <a:schemeClr val="tx2"/>
                </a:solidFill>
                <a:latin typeface="黑体" panose="02010609060101010101" pitchFamily="49" charset="-122"/>
                <a:ea typeface="黑体" panose="02010609060101010101" pitchFamily="49" charset="-122"/>
              </a:rPr>
              <a:t> </a:t>
            </a:r>
            <a:r>
              <a:rPr lang="en-US" altLang="zh-CN" sz="2000" dirty="0">
                <a:solidFill>
                  <a:schemeClr val="tx2"/>
                </a:solidFill>
                <a:latin typeface="黑体" panose="02010609060101010101" pitchFamily="49" charset="-122"/>
                <a:ea typeface="黑体" panose="02010609060101010101" pitchFamily="49" charset="-122"/>
              </a:rPr>
              <a:t> </a:t>
            </a:r>
            <a:r>
              <a:rPr lang="zh-CN" altLang="en-US" sz="2000" dirty="0">
                <a:solidFill>
                  <a:schemeClr val="tx2"/>
                </a:solidFill>
                <a:latin typeface="黑体" panose="02010609060101010101" pitchFamily="49" charset="-122"/>
                <a:ea typeface="黑体" panose="02010609060101010101" pitchFamily="49" charset="-122"/>
              </a:rPr>
              <a:t>学校的创新创业教育是一个综合性的、系统性的教育。创新创业教育体系的建立，在操作实施层面上，既包括前述案例创业学历教育，还包括其他多方面的内容。梳理一下，大体包括：</a:t>
            </a:r>
            <a:br>
              <a:rPr lang="zh-CN" altLang="en-US" sz="2000" dirty="0">
                <a:solidFill>
                  <a:schemeClr val="tx2"/>
                </a:solidFill>
                <a:latin typeface="黑体" panose="02010609060101010101" pitchFamily="49" charset="-122"/>
                <a:ea typeface="黑体" panose="02010609060101010101" pitchFamily="49" charset="-122"/>
              </a:rPr>
            </a:br>
            <a:r>
              <a:rPr lang="en-US" altLang="zh-CN" sz="2000" dirty="0">
                <a:solidFill>
                  <a:schemeClr val="tx2"/>
                </a:solidFill>
                <a:latin typeface="黑体" panose="02010609060101010101" pitchFamily="49" charset="-122"/>
                <a:ea typeface="黑体" panose="02010609060101010101" pitchFamily="49" charset="-122"/>
              </a:rPr>
              <a:t>    </a:t>
            </a:r>
            <a:r>
              <a:rPr lang="en-US" altLang="zh-CN" sz="2000" dirty="0" smtClean="0">
                <a:solidFill>
                  <a:schemeClr val="tx2"/>
                </a:solidFill>
                <a:latin typeface="黑体" panose="02010609060101010101" pitchFamily="49" charset="-122"/>
                <a:ea typeface="黑体" panose="02010609060101010101" pitchFamily="49" charset="-122"/>
                <a:sym typeface="+mn-ea"/>
              </a:rPr>
              <a:t>1.</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创新创业学院建设（功能、架构与运行）；</a:t>
            </a:r>
            <a:br>
              <a:rPr lang="en-US" altLang="zh-CN"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2.</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创新创业通识教育、学历教育的实施；</a:t>
            </a:r>
            <a:br>
              <a:rPr lang="zh-CN" altLang="en-US" sz="2000" dirty="0" smtClean="0">
                <a:solidFill>
                  <a:schemeClr val="tx2"/>
                </a:solidFill>
                <a:latin typeface="黑体" panose="02010609060101010101" pitchFamily="49" charset="-122"/>
                <a:ea typeface="黑体" panose="02010609060101010101" pitchFamily="49" charset="-122"/>
                <a:sym typeface="+mn-ea"/>
              </a:rPr>
            </a:br>
            <a:r>
              <a:rPr lang="zh-CN" altLang="en-US" sz="2000" dirty="0" smtClean="0">
                <a:solidFill>
                  <a:schemeClr val="tx2"/>
                </a:solidFill>
                <a:latin typeface="黑体" panose="02010609060101010101" pitchFamily="49" charset="-122"/>
                <a:ea typeface="黑体" panose="02010609060101010101" pitchFamily="49" charset="-122"/>
                <a:sym typeface="+mn-ea"/>
              </a:rPr>
              <a:t> </a:t>
            </a:r>
            <a:r>
              <a:rPr lang="en-US" altLang="zh-CN" sz="2000" dirty="0" smtClean="0">
                <a:solidFill>
                  <a:schemeClr val="tx2"/>
                </a:solidFill>
                <a:latin typeface="黑体" panose="02010609060101010101" pitchFamily="49" charset="-122"/>
                <a:ea typeface="黑体" panose="02010609060101010101" pitchFamily="49" charset="-122"/>
                <a:sym typeface="+mn-ea"/>
              </a:rPr>
              <a:t>   3.</a:t>
            </a:r>
            <a:r>
              <a:rPr lang="zh-CN" altLang="en-US" sz="2000" dirty="0" smtClean="0">
                <a:solidFill>
                  <a:schemeClr val="tx2"/>
                </a:solidFill>
                <a:latin typeface="黑体" panose="02010609060101010101" pitchFamily="49" charset="-122"/>
                <a:ea typeface="黑体" panose="02010609060101010101" pitchFamily="49" charset="-122"/>
                <a:sym typeface="+mn-ea"/>
              </a:rPr>
              <a:t>专创融合创新创业教育；</a:t>
            </a:r>
            <a:br>
              <a:rPr lang="zh-CN" altLang="en-US"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4.</a:t>
            </a:r>
            <a:r>
              <a:rPr lang="zh-CN" altLang="en-US" sz="2000" dirty="0" smtClean="0">
                <a:solidFill>
                  <a:schemeClr val="tx2"/>
                </a:solidFill>
                <a:latin typeface="黑体" panose="02010609060101010101" pitchFamily="49" charset="-122"/>
                <a:ea typeface="黑体" panose="02010609060101010101" pitchFamily="49" charset="-122"/>
                <a:sym typeface="+mn-ea"/>
              </a:rPr>
              <a:t>大学生课外创新创业教育实践活动；</a:t>
            </a:r>
            <a:br>
              <a:rPr lang="en-US" altLang="zh-CN"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5.</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创新创业大赛；</a:t>
            </a:r>
            <a:br>
              <a:rPr lang="en-US" altLang="zh-CN"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6.</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创新创业导师团队建设与管理；</a:t>
            </a:r>
            <a:br>
              <a:rPr lang="zh-CN" altLang="en-US"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7.</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创新创业基地的建设与管理；</a:t>
            </a:r>
            <a:br>
              <a:rPr lang="zh-CN" altLang="en-US" sz="2000" dirty="0" smtClean="0">
                <a:solidFill>
                  <a:schemeClr val="tx2"/>
                </a:solidFill>
                <a:latin typeface="黑体" panose="02010609060101010101" pitchFamily="49" charset="-122"/>
                <a:ea typeface="黑体" panose="02010609060101010101" pitchFamily="49" charset="-122"/>
                <a:sym typeface="+mn-ea"/>
              </a:rPr>
            </a:br>
            <a:r>
              <a:rPr lang="en-US" altLang="zh-CN" sz="2000" dirty="0" smtClean="0">
                <a:solidFill>
                  <a:schemeClr val="tx2"/>
                </a:solidFill>
                <a:latin typeface="黑体" panose="02010609060101010101" pitchFamily="49" charset="-122"/>
                <a:ea typeface="黑体" panose="02010609060101010101" pitchFamily="49" charset="-122"/>
                <a:sym typeface="+mn-ea"/>
              </a:rPr>
              <a:t>    8.</a:t>
            </a:r>
            <a:r>
              <a:rPr lang="zh-CN" altLang="en-US" sz="2000" dirty="0" smtClean="0">
                <a:solidFill>
                  <a:schemeClr val="tx2"/>
                </a:solidFill>
                <a:latin typeface="黑体" panose="02010609060101010101" pitchFamily="49" charset="-122"/>
                <a:ea typeface="黑体" panose="02010609060101010101" pitchFamily="49" charset="-122"/>
                <a:sym typeface="+mn-ea"/>
              </a:rPr>
              <a:t>学校创新创业文化建设；</a:t>
            </a:r>
            <a:br>
              <a:rPr lang="zh-CN" altLang="en-US" sz="2000" dirty="0" smtClean="0">
                <a:solidFill>
                  <a:schemeClr val="tx2"/>
                </a:solidFill>
                <a:latin typeface="黑体" panose="02010609060101010101" pitchFamily="49" charset="-122"/>
                <a:ea typeface="黑体" panose="02010609060101010101" pitchFamily="49" charset="-122"/>
                <a:sym typeface="+mn-ea"/>
              </a:rPr>
            </a:br>
            <a:r>
              <a:rPr lang="zh-CN" altLang="en-US" sz="2000" dirty="0" smtClean="0">
                <a:solidFill>
                  <a:schemeClr val="tx2"/>
                </a:solidFill>
                <a:latin typeface="黑体" panose="02010609060101010101" pitchFamily="49" charset="-122"/>
                <a:ea typeface="黑体" panose="02010609060101010101" pitchFamily="49" charset="-122"/>
                <a:sym typeface="+mn-ea"/>
              </a:rPr>
              <a:t> </a:t>
            </a:r>
            <a:r>
              <a:rPr lang="en-US" altLang="zh-CN" sz="2000" dirty="0" smtClean="0">
                <a:solidFill>
                  <a:schemeClr val="tx2"/>
                </a:solidFill>
                <a:latin typeface="黑体" panose="02010609060101010101" pitchFamily="49" charset="-122"/>
                <a:ea typeface="黑体" panose="02010609060101010101" pitchFamily="49" charset="-122"/>
                <a:sym typeface="+mn-ea"/>
              </a:rPr>
              <a:t>   9.</a:t>
            </a:r>
            <a:r>
              <a:rPr lang="zh-CN" altLang="en-US" sz="2000" dirty="0" smtClean="0">
                <a:solidFill>
                  <a:schemeClr val="tx2"/>
                </a:solidFill>
                <a:latin typeface="黑体" panose="02010609060101010101" pitchFamily="49" charset="-122"/>
                <a:ea typeface="黑体" panose="02010609060101010101" pitchFamily="49" charset="-122"/>
                <a:sym typeface="+mn-ea"/>
              </a:rPr>
              <a:t>以创新创业教育为主题的各类教学成果经验的总结等。</a:t>
            </a:r>
            <a:br>
              <a:rPr lang="en-US" altLang="zh-CN" sz="2000" dirty="0" smtClean="0">
                <a:solidFill>
                  <a:schemeClr val="tx2"/>
                </a:solidFill>
                <a:latin typeface="黑体" panose="02010609060101010101" pitchFamily="49" charset="-122"/>
                <a:ea typeface="黑体" panose="02010609060101010101" pitchFamily="49" charset="-122"/>
              </a:rPr>
            </a:br>
            <a:r>
              <a:rPr lang="en-US" altLang="zh-CN" sz="2000" dirty="0" smtClean="0">
                <a:solidFill>
                  <a:schemeClr val="tx2"/>
                </a:solidFill>
                <a:latin typeface="黑体" panose="02010609060101010101" pitchFamily="49" charset="-122"/>
                <a:ea typeface="黑体" panose="02010609060101010101" pitchFamily="49" charset="-122"/>
                <a:sym typeface="+mn-ea"/>
              </a:rPr>
              <a:t>    </a:t>
            </a:r>
            <a:r>
              <a:rPr lang="zh-CN" altLang="en-US" sz="2000" dirty="0" smtClean="0">
                <a:solidFill>
                  <a:schemeClr val="tx2"/>
                </a:solidFill>
                <a:latin typeface="黑体" panose="02010609060101010101" pitchFamily="49" charset="-122"/>
                <a:ea typeface="黑体" panose="02010609060101010101" pitchFamily="49" charset="-122"/>
                <a:sym typeface="+mn-ea"/>
              </a:rPr>
              <a:t>上述各项相互交融，每一个方面及相互作用都值得深入探索和研究，现从</a:t>
            </a:r>
            <a:r>
              <a:rPr lang="en-US" altLang="zh-CN" sz="2000" dirty="0" smtClean="0">
                <a:solidFill>
                  <a:schemeClr val="tx2"/>
                </a:solidFill>
                <a:latin typeface="黑体" panose="02010609060101010101" pitchFamily="49" charset="-122"/>
                <a:ea typeface="黑体" panose="02010609060101010101" pitchFamily="49" charset="-122"/>
                <a:sym typeface="+mn-ea"/>
              </a:rPr>
              <a:t>“</a:t>
            </a:r>
            <a:r>
              <a:rPr lang="zh-CN" altLang="en-US" sz="2000" dirty="0" smtClean="0">
                <a:solidFill>
                  <a:schemeClr val="tx2"/>
                </a:solidFill>
                <a:latin typeface="黑体" panose="02010609060101010101" pitchFamily="49" charset="-122"/>
                <a:ea typeface="黑体" panose="02010609060101010101" pitchFamily="49" charset="-122"/>
                <a:sym typeface="+mn-ea"/>
              </a:rPr>
              <a:t>专创融合</a:t>
            </a:r>
            <a:r>
              <a:rPr lang="en-US" altLang="zh-CN" sz="2000" dirty="0" smtClean="0">
                <a:solidFill>
                  <a:schemeClr val="tx2"/>
                </a:solidFill>
                <a:latin typeface="黑体" panose="02010609060101010101" pitchFamily="49" charset="-122"/>
                <a:ea typeface="黑体" panose="02010609060101010101" pitchFamily="49" charset="-122"/>
                <a:sym typeface="+mn-ea"/>
              </a:rPr>
              <a:t>”</a:t>
            </a:r>
            <a:r>
              <a:rPr lang="zh-CN" altLang="en-US" sz="2000" dirty="0" smtClean="0">
                <a:solidFill>
                  <a:schemeClr val="tx2"/>
                </a:solidFill>
                <a:latin typeface="黑体" panose="02010609060101010101" pitchFamily="49" charset="-122"/>
                <a:ea typeface="黑体" panose="02010609060101010101" pitchFamily="49" charset="-122"/>
                <a:sym typeface="+mn-ea"/>
              </a:rPr>
              <a:t>创新创业教育入手简述双创教育的系统化建设。</a:t>
            </a:r>
            <a:endParaRPr lang="en-US" altLang="zh-CN" sz="2000" dirty="0" smtClean="0">
              <a:solidFill>
                <a:schemeClr val="tx2"/>
              </a:solidFill>
              <a:latin typeface="黑体" panose="02010609060101010101" pitchFamily="49" charset="-122"/>
              <a:ea typeface="黑体" panose="02010609060101010101" pitchFamily="49" charset="-122"/>
              <a:sym typeface="+mn-ea"/>
            </a:endParaRPr>
          </a:p>
        </p:txBody>
      </p:sp>
      <p:pic>
        <p:nvPicPr>
          <p:cNvPr id="4" name="图片 3"/>
          <p:cNvPicPr>
            <a:picLocks noChangeAspect="1"/>
          </p:cNvPicPr>
          <p:nvPr>
            <p:custDataLst>
              <p:tags r:id="rId1"/>
            </p:custDataLst>
          </p:nvPr>
        </p:nvPicPr>
        <p:blipFill rotWithShape="1">
          <a:blip r:embed="rId2" cstate="screen"/>
          <a:srcRect r="-8742"/>
          <a:stretch>
            <a:fillRect/>
          </a:stretch>
        </p:blipFill>
        <p:spPr>
          <a:xfrm>
            <a:off x="-621665" y="0"/>
            <a:ext cx="1524000" cy="5400675"/>
          </a:xfrm>
          <a:prstGeom prst="rect">
            <a:avLst/>
          </a:prstGeom>
        </p:spPr>
      </p:pic>
      <p:sp>
        <p:nvSpPr>
          <p:cNvPr id="5" name="TextBox 2"/>
          <p:cNvSpPr txBox="1"/>
          <p:nvPr/>
        </p:nvSpPr>
        <p:spPr>
          <a:xfrm>
            <a:off x="1861820" y="205105"/>
            <a:ext cx="4843780" cy="583565"/>
          </a:xfrm>
          <a:prstGeom prst="rect">
            <a:avLst/>
          </a:prstGeom>
          <a:noFill/>
        </p:spPr>
        <p:txBody>
          <a:bodyPr wrap="square" rtlCol="0">
            <a:spAutoFit/>
          </a:bodyPr>
          <a:p>
            <a:r>
              <a:rPr lang="zh-CN" altLang="en-US" sz="3200" b="1" dirty="0" smtClean="0">
                <a:latin typeface="宋体" panose="02010600030101010101" pitchFamily="2" charset="-122"/>
                <a:ea typeface="宋体" panose="02010600030101010101" pitchFamily="2" charset="-122"/>
              </a:rPr>
              <a:t>三、创新创业教育系统化</a:t>
            </a:r>
            <a:endParaRPr lang="zh-CN" altLang="en-US" sz="3200" b="1" dirty="0" smtClean="0">
              <a:latin typeface="宋体" panose="02010600030101010101" pitchFamily="2" charset="-122"/>
              <a:ea typeface="宋体" panose="02010600030101010101" pitchFamily="2" charset="-122"/>
            </a:endParaRPr>
          </a:p>
        </p:txBody>
      </p:sp>
      <p:grpSp>
        <p:nvGrpSpPr>
          <p:cNvPr id="11" name="组合 10"/>
          <p:cNvGrpSpPr/>
          <p:nvPr/>
        </p:nvGrpSpPr>
        <p:grpSpPr>
          <a:xfrm>
            <a:off x="539115" y="270510"/>
            <a:ext cx="1005840" cy="453390"/>
            <a:chOff x="509" y="510"/>
            <a:chExt cx="1584" cy="714"/>
          </a:xfrm>
        </p:grpSpPr>
        <p:sp>
          <p:nvSpPr>
            <p:cNvPr id="31" name="矩形 30"/>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2" name="矩形 31"/>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4140323" y="4385746"/>
            <a:ext cx="4140000" cy="72000"/>
          </a:xfrm>
          <a:prstGeom prst="roundRect">
            <a:avLst>
              <a:gd name="adj" fmla="val 50000"/>
            </a:avLst>
          </a:prstGeom>
          <a:solidFill>
            <a:schemeClr val="bg1">
              <a:lumMod val="75000"/>
            </a:schemeClr>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8" name="组合 27"/>
          <p:cNvGrpSpPr/>
          <p:nvPr/>
        </p:nvGrpSpPr>
        <p:grpSpPr>
          <a:xfrm>
            <a:off x="324234" y="1454497"/>
            <a:ext cx="3671702" cy="3136051"/>
            <a:chOff x="893543" y="1851248"/>
            <a:chExt cx="4895603" cy="3982287"/>
          </a:xfrm>
        </p:grpSpPr>
        <p:sp>
          <p:nvSpPr>
            <p:cNvPr id="17" name="矩形 16"/>
            <p:cNvSpPr/>
            <p:nvPr/>
          </p:nvSpPr>
          <p:spPr>
            <a:xfrm>
              <a:off x="893543" y="1851248"/>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3248485" y="4255783"/>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2" name="图片 21"/>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1198274" y="2145798"/>
              <a:ext cx="4590872" cy="3239001"/>
            </a:xfrm>
            <a:prstGeom prst="rect">
              <a:avLst/>
            </a:prstGeom>
          </p:spPr>
        </p:pic>
      </p:grpSp>
      <p:sp>
        <p:nvSpPr>
          <p:cNvPr id="2" name="矩形 1"/>
          <p:cNvSpPr/>
          <p:nvPr/>
        </p:nvSpPr>
        <p:spPr>
          <a:xfrm>
            <a:off x="325471" y="280868"/>
            <a:ext cx="648072" cy="3024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683568" y="432085"/>
            <a:ext cx="648072" cy="302434"/>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TextBox 2"/>
          <p:cNvSpPr txBox="1"/>
          <p:nvPr/>
        </p:nvSpPr>
        <p:spPr>
          <a:xfrm>
            <a:off x="1979930" y="182880"/>
            <a:ext cx="5704840" cy="583565"/>
          </a:xfrm>
          <a:prstGeom prst="rect">
            <a:avLst/>
          </a:prstGeom>
          <a:noFill/>
        </p:spPr>
        <p:txBody>
          <a:bodyPr wrap="square" rtlCol="0">
            <a:spAutoFit/>
          </a:bodyPr>
          <a:lstStyle/>
          <a:p>
            <a:r>
              <a:rPr lang="zh-CN" altLang="en-US" sz="3200" b="1" dirty="0" smtClean="0">
                <a:solidFill>
                  <a:schemeClr val="tx1"/>
                </a:solidFill>
                <a:effectLst/>
                <a:latin typeface="宋体" panose="02010600030101010101" pitchFamily="2" charset="-122"/>
                <a:ea typeface="宋体" panose="02010600030101010101" pitchFamily="2" charset="-122"/>
              </a:rPr>
              <a:t>二、创新创业教育案例</a:t>
            </a:r>
            <a:endParaRPr lang="zh-CN" altLang="en-US" sz="3200" b="1" dirty="0" smtClean="0">
              <a:solidFill>
                <a:schemeClr val="tx1"/>
              </a:solidFill>
              <a:effectLst/>
              <a:latin typeface="宋体" panose="02010600030101010101" pitchFamily="2" charset="-122"/>
              <a:ea typeface="宋体" panose="02010600030101010101" pitchFamily="2" charset="-122"/>
            </a:endParaRPr>
          </a:p>
        </p:txBody>
      </p:sp>
      <p:sp>
        <p:nvSpPr>
          <p:cNvPr id="5" name="TextBox 4"/>
          <p:cNvSpPr txBox="1"/>
          <p:nvPr/>
        </p:nvSpPr>
        <p:spPr>
          <a:xfrm>
            <a:off x="3843655" y="885825"/>
            <a:ext cx="4760595" cy="460375"/>
          </a:xfrm>
          <a:prstGeom prst="rect">
            <a:avLst/>
          </a:prstGeom>
          <a:noFill/>
        </p:spPr>
        <p:txBody>
          <a:bodyPr wrap="square" rtlCol="0">
            <a:spAutoFit/>
          </a:bodyPr>
          <a:lstStyle/>
          <a:p>
            <a:r>
              <a:rPr lang="zh-CN" altLang="en-US" sz="2400" dirty="0" smtClean="0">
                <a:solidFill>
                  <a:schemeClr val="accent2"/>
                </a:solidFill>
                <a:latin typeface="黑体" panose="02010609060101010101" pitchFamily="49" charset="-122"/>
                <a:ea typeface="黑体" panose="02010609060101010101" pitchFamily="49" charset="-122"/>
              </a:rPr>
              <a:t>（一）国泰安创业学院简介</a:t>
            </a:r>
            <a:endParaRPr lang="zh-CN" altLang="en-US" sz="2400" dirty="0" smtClean="0">
              <a:solidFill>
                <a:schemeClr val="accent2"/>
              </a:solidFill>
              <a:latin typeface="黑体" panose="02010609060101010101" pitchFamily="49" charset="-122"/>
              <a:ea typeface="黑体" panose="02010609060101010101" pitchFamily="49" charset="-122"/>
            </a:endParaRPr>
          </a:p>
        </p:txBody>
      </p:sp>
      <p:sp>
        <p:nvSpPr>
          <p:cNvPr id="6" name="TextBox 5"/>
          <p:cNvSpPr txBox="1"/>
          <p:nvPr/>
        </p:nvSpPr>
        <p:spPr>
          <a:xfrm>
            <a:off x="4211955" y="1403985"/>
            <a:ext cx="4327525" cy="2553335"/>
          </a:xfrm>
          <a:prstGeom prst="rect">
            <a:avLst/>
          </a:prstGeom>
          <a:noFill/>
        </p:spPr>
        <p:txBody>
          <a:bodyPr wrap="square" rtlCol="0">
            <a:spAutoFit/>
          </a:bodyPr>
          <a:lstStyle/>
          <a:p>
            <a:pPr indent="457200"/>
            <a:r>
              <a:rPr lang="zh-CN" altLang="en-US" sz="2000" dirty="0" smtClean="0">
                <a:solidFill>
                  <a:schemeClr val="tx2"/>
                </a:solidFill>
                <a:latin typeface="黑体" panose="02010609060101010101" pitchFamily="49" charset="-122"/>
                <a:ea typeface="黑体" panose="02010609060101010101" pitchFamily="49" charset="-122"/>
              </a:rPr>
              <a:t>深圳国泰安教育技术有限公司成立于</a:t>
            </a:r>
            <a:r>
              <a:rPr lang="en-US" altLang="zh-CN" sz="2000" dirty="0" smtClean="0">
                <a:solidFill>
                  <a:schemeClr val="tx2"/>
                </a:solidFill>
                <a:latin typeface="黑体" panose="02010609060101010101" pitchFamily="49" charset="-122"/>
                <a:ea typeface="黑体" panose="02010609060101010101" pitchFamily="49" charset="-122"/>
              </a:rPr>
              <a:t>2000</a:t>
            </a:r>
            <a:r>
              <a:rPr lang="zh-CN" altLang="en-US" sz="2000" dirty="0" smtClean="0">
                <a:solidFill>
                  <a:schemeClr val="tx2"/>
                </a:solidFill>
                <a:latin typeface="黑体" panose="02010609060101010101" pitchFamily="49" charset="-122"/>
                <a:ea typeface="黑体" panose="02010609060101010101" pitchFamily="49" charset="-122"/>
              </a:rPr>
              <a:t>年，是一个覆盖高等教育、职业教育、基础教</a:t>
            </a:r>
            <a:r>
              <a:rPr lang="zh-CN" altLang="en-US" sz="2000" dirty="0">
                <a:solidFill>
                  <a:schemeClr val="tx2"/>
                </a:solidFill>
                <a:latin typeface="黑体" panose="02010609060101010101" pitchFamily="49" charset="-122"/>
                <a:ea typeface="黑体" panose="02010609060101010101" pitchFamily="49" charset="-122"/>
              </a:rPr>
              <a:t>育、学前教育、社会培训</a:t>
            </a:r>
            <a:r>
              <a:rPr lang="zh-CN" altLang="en-US" sz="2000" dirty="0" smtClean="0">
                <a:solidFill>
                  <a:schemeClr val="tx2"/>
                </a:solidFill>
                <a:latin typeface="黑体" panose="02010609060101010101" pitchFamily="49" charset="-122"/>
                <a:ea typeface="黑体" panose="02010609060101010101" pitchFamily="49" charset="-122"/>
              </a:rPr>
              <a:t>以及高端金融服务等领域的教育服务集团公司。</a:t>
            </a:r>
            <a:endParaRPr lang="zh-CN" altLang="en-US" sz="2000" dirty="0" smtClean="0">
              <a:solidFill>
                <a:schemeClr val="tx2"/>
              </a:solidFill>
              <a:latin typeface="黑体" panose="02010609060101010101" pitchFamily="49" charset="-122"/>
              <a:ea typeface="黑体" panose="02010609060101010101" pitchFamily="49" charset="-122"/>
            </a:endParaRPr>
          </a:p>
          <a:p>
            <a:pPr indent="457200"/>
            <a:r>
              <a:rPr lang="zh-CN" altLang="en-US" sz="2000" dirty="0" smtClean="0">
                <a:solidFill>
                  <a:schemeClr val="tx2"/>
                </a:solidFill>
                <a:latin typeface="黑体" panose="02010609060101010101" pitchFamily="49" charset="-122"/>
                <a:ea typeface="黑体" panose="02010609060101010101" pitchFamily="49" charset="-122"/>
                <a:sym typeface="+mn-ea"/>
              </a:rPr>
              <a:t>国泰安创业学院是国泰安公司与高等院校合作实施创新创业教育的产物，</a:t>
            </a:r>
            <a:r>
              <a:rPr lang="zh-CN" altLang="en-US" sz="2000" dirty="0" smtClean="0">
                <a:solidFill>
                  <a:schemeClr val="tx2"/>
                </a:solidFill>
                <a:latin typeface="黑体" panose="02010609060101010101" pitchFamily="49" charset="-122"/>
                <a:ea typeface="黑体" panose="02010609060101010101" pitchFamily="49" charset="-122"/>
                <a:sym typeface="+mn-ea"/>
              </a:rPr>
              <a:t>成立于</a:t>
            </a:r>
            <a:r>
              <a:rPr lang="en-US" altLang="zh-CN" sz="2000" dirty="0" smtClean="0">
                <a:solidFill>
                  <a:schemeClr val="tx2"/>
                </a:solidFill>
                <a:latin typeface="黑体" panose="02010609060101010101" pitchFamily="49" charset="-122"/>
                <a:ea typeface="黑体" panose="02010609060101010101" pitchFamily="49" charset="-122"/>
                <a:sym typeface="+mn-ea"/>
              </a:rPr>
              <a:t>2012</a:t>
            </a:r>
            <a:r>
              <a:rPr lang="zh-CN" altLang="en-US" sz="2000" dirty="0" smtClean="0">
                <a:solidFill>
                  <a:schemeClr val="tx2"/>
                </a:solidFill>
                <a:latin typeface="黑体" panose="02010609060101010101" pitchFamily="49" charset="-122"/>
                <a:ea typeface="黑体" panose="02010609060101010101" pitchFamily="49" charset="-122"/>
                <a:sym typeface="+mn-ea"/>
              </a:rPr>
              <a:t>年。</a:t>
            </a:r>
            <a:endParaRPr lang="zh-CN" altLang="en-US" sz="2000" dirty="0" smtClean="0">
              <a:solidFill>
                <a:schemeClr val="tx2"/>
              </a:solidFill>
              <a:latin typeface="黑体" panose="02010609060101010101" pitchFamily="49" charset="-122"/>
              <a:ea typeface="黑体" panose="02010609060101010101" pitchFamily="49" charset="-122"/>
            </a:endParaRPr>
          </a:p>
        </p:txBody>
      </p:sp>
      <p:grpSp>
        <p:nvGrpSpPr>
          <p:cNvPr id="23" name="组合 22"/>
          <p:cNvGrpSpPr/>
          <p:nvPr/>
        </p:nvGrpSpPr>
        <p:grpSpPr>
          <a:xfrm>
            <a:off x="4588510" y="4356100"/>
            <a:ext cx="3271520" cy="76200"/>
            <a:chOff x="1303572" y="4046630"/>
            <a:chExt cx="4171013" cy="36000"/>
          </a:xfrm>
        </p:grpSpPr>
        <p:sp>
          <p:nvSpPr>
            <p:cNvPr id="24" name="圆角矩形 23"/>
            <p:cNvSpPr/>
            <p:nvPr/>
          </p:nvSpPr>
          <p:spPr>
            <a:xfrm>
              <a:off x="1306930" y="4046630"/>
              <a:ext cx="4166845" cy="36000"/>
            </a:xfrm>
            <a:prstGeom prst="roundRect">
              <a:avLst>
                <a:gd name="adj" fmla="val 50000"/>
              </a:avLst>
            </a:prstGeom>
            <a:solidFill>
              <a:schemeClr val="bg1">
                <a:lumMod val="75000"/>
              </a:schemeClr>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p:cNvSpPr/>
            <p:nvPr/>
          </p:nvSpPr>
          <p:spPr>
            <a:xfrm>
              <a:off x="1303572" y="4046630"/>
              <a:ext cx="4171013" cy="36000"/>
            </a:xfrm>
            <a:prstGeom prst="roundRect">
              <a:avLst>
                <a:gd name="adj" fmla="val 50000"/>
              </a:avLst>
            </a:prstGeom>
            <a:solidFill>
              <a:srgbClr val="B02416"/>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TextBox 6"/>
          <p:cNvSpPr txBox="1"/>
          <p:nvPr/>
        </p:nvSpPr>
        <p:spPr>
          <a:xfrm>
            <a:off x="4644514" y="4237559"/>
            <a:ext cx="4176464" cy="369332"/>
          </a:xfrm>
          <a:prstGeom prst="rect">
            <a:avLst/>
          </a:prstGeom>
          <a:noFill/>
        </p:spPr>
        <p:txBody>
          <a:bodyPr wrap="square" rtlCol="0">
            <a:spAutoFit/>
          </a:body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5471" y="280868"/>
            <a:ext cx="648072" cy="3024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683568" y="432085"/>
            <a:ext cx="648072" cy="302434"/>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
        <p:nvSpPr>
          <p:cNvPr id="6" name="TextBox 5"/>
          <p:cNvSpPr txBox="1"/>
          <p:nvPr/>
        </p:nvSpPr>
        <p:spPr>
          <a:xfrm>
            <a:off x="326068" y="1835730"/>
            <a:ext cx="5544616" cy="2553335"/>
          </a:xfrm>
          <a:prstGeom prst="rect">
            <a:avLst/>
          </a:prstGeom>
          <a:noFill/>
        </p:spPr>
        <p:txBody>
          <a:bodyPr wrap="square" rtlCol="0">
            <a:spAutoFit/>
          </a:bodyPr>
          <a:lstStyle/>
          <a:p>
            <a:pPr indent="457200"/>
            <a:r>
              <a:rPr lang="zh-CN" altLang="en-US" sz="2000" dirty="0" smtClean="0">
                <a:solidFill>
                  <a:schemeClr val="tx2"/>
                </a:solidFill>
                <a:latin typeface="黑体" panose="02010609060101010101" pitchFamily="49" charset="-122"/>
                <a:ea typeface="黑体" panose="02010609060101010101" pitchFamily="49" charset="-122"/>
              </a:rPr>
              <a:t>响应国家“双创教育” 战略决策要求，与地方政府、军队、高校、行业、企业等合作实施“创新创</a:t>
            </a:r>
            <a:r>
              <a:rPr lang="zh-CN" altLang="en-US" sz="2000" dirty="0">
                <a:solidFill>
                  <a:schemeClr val="tx2"/>
                </a:solidFill>
                <a:latin typeface="黑体" panose="02010609060101010101" pitchFamily="49" charset="-122"/>
                <a:ea typeface="黑体" panose="02010609060101010101" pitchFamily="49" charset="-122"/>
              </a:rPr>
              <a:t>业教育”，</a:t>
            </a:r>
            <a:r>
              <a:rPr lang="zh-CN" altLang="en-US" sz="2000" dirty="0" smtClean="0">
                <a:solidFill>
                  <a:schemeClr val="tx2"/>
                </a:solidFill>
                <a:latin typeface="黑体" panose="02010609060101010101" pitchFamily="49" charset="-122"/>
                <a:ea typeface="黑体" panose="02010609060101010101" pitchFamily="49" charset="-122"/>
              </a:rPr>
              <a:t>培养各类不同层次的具有创</a:t>
            </a:r>
            <a:r>
              <a:rPr lang="zh-CN" altLang="en-US" sz="2000" dirty="0">
                <a:solidFill>
                  <a:schemeClr val="tx2"/>
                </a:solidFill>
                <a:latin typeface="黑体" panose="02010609060101010101" pitchFamily="49" charset="-122"/>
                <a:ea typeface="黑体" panose="02010609060101010101" pitchFamily="49" charset="-122"/>
              </a:rPr>
              <a:t>业精神和能力的高素</a:t>
            </a:r>
            <a:r>
              <a:rPr lang="zh-CN" altLang="en-US" sz="2000" dirty="0" smtClean="0">
                <a:solidFill>
                  <a:schemeClr val="tx2"/>
                </a:solidFill>
                <a:latin typeface="黑体" panose="02010609060101010101" pitchFamily="49" charset="-122"/>
                <a:ea typeface="黑体" panose="02010609060101010101" pitchFamily="49" charset="-122"/>
              </a:rPr>
              <a:t>质人才。</a:t>
            </a:r>
            <a:endParaRPr lang="en-US" altLang="zh-CN" sz="2000" dirty="0" smtClean="0">
              <a:solidFill>
                <a:schemeClr val="tx2"/>
              </a:solidFill>
              <a:latin typeface="黑体" panose="02010609060101010101" pitchFamily="49" charset="-122"/>
              <a:ea typeface="黑体" panose="02010609060101010101" pitchFamily="49" charset="-122"/>
            </a:endParaRPr>
          </a:p>
          <a:p>
            <a:pPr indent="457200"/>
            <a:r>
              <a:rPr lang="zh-CN" altLang="en-US" sz="2000" dirty="0" smtClean="0">
                <a:solidFill>
                  <a:schemeClr val="tx2"/>
                </a:solidFill>
                <a:latin typeface="黑体" panose="02010609060101010101" pitchFamily="49" charset="-122"/>
                <a:ea typeface="黑体" panose="02010609060101010101" pitchFamily="49" charset="-122"/>
              </a:rPr>
              <a:t>国泰安创业学院在近十年的创新创业教育探索实践中，积累了丰富的经验和资源，</a:t>
            </a:r>
            <a:r>
              <a:rPr lang="zh-CN" altLang="en-US" sz="2000" dirty="0" smtClean="0">
                <a:solidFill>
                  <a:schemeClr val="tx2"/>
                </a:solidFill>
                <a:latin typeface="黑体" panose="02010609060101010101" pitchFamily="49" charset="-122"/>
                <a:ea typeface="黑体" panose="02010609060101010101" pitchFamily="49" charset="-122"/>
                <a:sym typeface="+mn-ea"/>
              </a:rPr>
              <a:t>形成了鲜明的特色</a:t>
            </a:r>
            <a:r>
              <a:rPr lang="zh-CN" altLang="en-US" sz="2000" dirty="0" smtClean="0">
                <a:solidFill>
                  <a:schemeClr val="tx2"/>
                </a:solidFill>
                <a:latin typeface="黑体" panose="02010609060101010101" pitchFamily="49" charset="-122"/>
                <a:ea typeface="黑体" panose="02010609060101010101" pitchFamily="49" charset="-122"/>
              </a:rPr>
              <a:t>。其独创的创业人才培养模式具有比较普遍的借鉴、应用</a:t>
            </a:r>
            <a:r>
              <a:rPr lang="zh-CN" altLang="en-US" sz="2000" dirty="0" smtClean="0">
                <a:solidFill>
                  <a:schemeClr val="tx2"/>
                </a:solidFill>
                <a:latin typeface="黑体" panose="02010609060101010101" pitchFamily="49" charset="-122"/>
                <a:ea typeface="黑体" panose="02010609060101010101" pitchFamily="49" charset="-122"/>
                <a:sym typeface="+mn-ea"/>
              </a:rPr>
              <a:t>和</a:t>
            </a:r>
            <a:r>
              <a:rPr lang="zh-CN" altLang="en-US" sz="2000" dirty="0" smtClean="0">
                <a:solidFill>
                  <a:schemeClr val="tx2"/>
                </a:solidFill>
                <a:latin typeface="黑体" panose="02010609060101010101" pitchFamily="49" charset="-122"/>
                <a:ea typeface="黑体" panose="02010609060101010101" pitchFamily="49" charset="-122"/>
              </a:rPr>
              <a:t>推广价值。</a:t>
            </a:r>
            <a:endParaRPr lang="zh-CN" altLang="en-US" sz="2000" dirty="0" smtClean="0">
              <a:solidFill>
                <a:schemeClr val="tx2"/>
              </a:solidFill>
              <a:latin typeface="黑体" panose="02010609060101010101" pitchFamily="49" charset="-122"/>
              <a:ea typeface="黑体" panose="02010609060101010101" pitchFamily="49" charset="-122"/>
              <a:cs typeface="仿宋" panose="02010609060101010101" charset="-122"/>
              <a:sym typeface="+mn-ea"/>
            </a:endParaRPr>
          </a:p>
        </p:txBody>
      </p:sp>
      <p:grpSp>
        <p:nvGrpSpPr>
          <p:cNvPr id="23" name="组合 22"/>
          <p:cNvGrpSpPr/>
          <p:nvPr/>
        </p:nvGrpSpPr>
        <p:grpSpPr>
          <a:xfrm>
            <a:off x="683568" y="5004593"/>
            <a:ext cx="4166845" cy="37800"/>
            <a:chOff x="1306930" y="4046630"/>
            <a:chExt cx="4166845" cy="36000"/>
          </a:xfrm>
        </p:grpSpPr>
        <p:sp>
          <p:nvSpPr>
            <p:cNvPr id="24" name="圆角矩形 23"/>
            <p:cNvSpPr/>
            <p:nvPr/>
          </p:nvSpPr>
          <p:spPr>
            <a:xfrm>
              <a:off x="1306930" y="4046630"/>
              <a:ext cx="4166845" cy="36000"/>
            </a:xfrm>
            <a:prstGeom prst="roundRect">
              <a:avLst>
                <a:gd name="adj" fmla="val 50000"/>
              </a:avLst>
            </a:prstGeom>
            <a:solidFill>
              <a:schemeClr val="bg1">
                <a:lumMod val="75000"/>
              </a:schemeClr>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p:cNvSpPr/>
            <p:nvPr/>
          </p:nvSpPr>
          <p:spPr>
            <a:xfrm>
              <a:off x="1807628" y="4046630"/>
              <a:ext cx="3160296" cy="36000"/>
            </a:xfrm>
            <a:prstGeom prst="roundRect">
              <a:avLst>
                <a:gd name="adj" fmla="val 50000"/>
              </a:avLst>
            </a:prstGeom>
            <a:solidFill>
              <a:srgbClr val="B02416"/>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TextBox 6"/>
          <p:cNvSpPr txBox="1"/>
          <p:nvPr/>
        </p:nvSpPr>
        <p:spPr>
          <a:xfrm>
            <a:off x="4788024" y="3903549"/>
            <a:ext cx="4176464" cy="369332"/>
          </a:xfrm>
          <a:prstGeom prst="rect">
            <a:avLst/>
          </a:prstGeom>
          <a:noFill/>
        </p:spPr>
        <p:txBody>
          <a:bodyPr wrap="square" rtlCol="0">
            <a:spAutoFit/>
          </a:bodyPr>
          <a:lstStyle/>
          <a:p>
            <a:endParaRPr lang="zh-CN" altLang="en-US" dirty="0"/>
          </a:p>
        </p:txBody>
      </p:sp>
      <p:grpSp>
        <p:nvGrpSpPr>
          <p:cNvPr id="19" name="组合 18"/>
          <p:cNvGrpSpPr/>
          <p:nvPr/>
        </p:nvGrpSpPr>
        <p:grpSpPr>
          <a:xfrm>
            <a:off x="6372200" y="1404193"/>
            <a:ext cx="2464367" cy="3460070"/>
            <a:chOff x="1660932" y="1792215"/>
            <a:chExt cx="4231576" cy="3987889"/>
          </a:xfrm>
        </p:grpSpPr>
        <p:sp>
          <p:nvSpPr>
            <p:cNvPr id="21" name="矩形 20"/>
            <p:cNvSpPr/>
            <p:nvPr/>
          </p:nvSpPr>
          <p:spPr>
            <a:xfrm>
              <a:off x="4010192" y="1792215"/>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1660932" y="3120095"/>
              <a:ext cx="1882315" cy="2660009"/>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7" name="图片 26"/>
            <p:cNvPicPr>
              <a:picLocks noChangeAspect="1"/>
            </p:cNvPicPr>
            <p:nvPr/>
          </p:nvPicPr>
          <p:blipFill rotWithShape="1">
            <a:blip r:embed="rId1" cstate="print">
              <a:grayscl/>
              <a:extLst>
                <a:ext uri="{28A0092B-C50C-407E-A947-70E740481C1C}">
                  <a14:useLocalDpi xmlns:a14="http://schemas.microsoft.com/office/drawing/2010/main" val="0"/>
                </a:ext>
              </a:extLst>
            </a:blip>
            <a:srcRect l="3746" r="12298"/>
            <a:stretch>
              <a:fillRect/>
            </a:stretch>
          </p:blipFill>
          <p:spPr>
            <a:xfrm>
              <a:off x="2113240" y="2269849"/>
              <a:ext cx="3549359" cy="3149746"/>
            </a:xfrm>
            <a:prstGeom prst="rect">
              <a:avLst/>
            </a:prstGeom>
          </p:spPr>
        </p:pic>
      </p:grpSp>
      <p:sp>
        <p:nvSpPr>
          <p:cNvPr id="10" name="TextBox 9"/>
          <p:cNvSpPr txBox="1"/>
          <p:nvPr/>
        </p:nvSpPr>
        <p:spPr>
          <a:xfrm>
            <a:off x="1043940" y="1194435"/>
            <a:ext cx="3085465" cy="460375"/>
          </a:xfrm>
          <a:prstGeom prst="rect">
            <a:avLst/>
          </a:prstGeom>
          <a:noFill/>
        </p:spPr>
        <p:txBody>
          <a:bodyPr wrap="square" rtlCol="0">
            <a:spAutoFit/>
          </a:bodyPr>
          <a:lstStyle/>
          <a:p>
            <a:r>
              <a:rPr lang="zh-CN" altLang="en-US" sz="2400" dirty="0" smtClean="0">
                <a:solidFill>
                  <a:schemeClr val="accent2"/>
                </a:solidFill>
                <a:latin typeface="黑体" panose="02010609060101010101" pitchFamily="49" charset="-122"/>
                <a:ea typeface="黑体" panose="02010609060101010101" pitchFamily="49" charset="-122"/>
              </a:rPr>
              <a:t>国泰安创业学院使命：</a:t>
            </a:r>
            <a:endParaRPr lang="zh-CN" altLang="en-US" sz="2400" dirty="0" smtClean="0">
              <a:solidFill>
                <a:schemeClr val="accent2"/>
              </a:solidFill>
              <a:latin typeface="黑体" panose="02010609060101010101" pitchFamily="49" charset="-122"/>
              <a:ea typeface="黑体" panose="02010609060101010101" pitchFamily="49" charset="-122"/>
            </a:endParaRPr>
          </a:p>
        </p:txBody>
      </p:sp>
      <p:sp>
        <p:nvSpPr>
          <p:cNvPr id="9" name="平行四边形 8"/>
          <p:cNvSpPr/>
          <p:nvPr/>
        </p:nvSpPr>
        <p:spPr>
          <a:xfrm>
            <a:off x="539681" y="1194138"/>
            <a:ext cx="300789" cy="454793"/>
          </a:xfrm>
          <a:prstGeom prst="parallelogram">
            <a:avLst>
              <a:gd name="adj" fmla="val 57000"/>
            </a:avLst>
          </a:prstGeom>
          <a:solidFill>
            <a:srgbClr val="B0241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51719" y="1044731"/>
            <a:ext cx="4816482" cy="1014730"/>
          </a:xfrm>
          <a:prstGeom prst="rect">
            <a:avLst/>
          </a:prstGeom>
          <a:noFill/>
        </p:spPr>
        <p:txBody>
          <a:bodyPr wrap="square" rtlCol="0">
            <a:spAutoFit/>
          </a:bodyPr>
          <a:lstStyle/>
          <a:p>
            <a:pPr indent="457200" fontAlgn="auto">
              <a:lnSpc>
                <a:spcPct val="100000"/>
              </a:lnSpc>
            </a:pP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国泰安教育技术有限公司与宁波财经学院于</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sym typeface="+mn-ea"/>
              </a:rPr>
              <a:t>2013</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sym typeface="+mn-ea"/>
              </a:rPr>
              <a:t>年初正式签</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sym typeface="+mn-ea"/>
              </a:rPr>
              <a:t>署协议，</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合作共建宁波财经学院国泰安创业学院。</a:t>
            </a:r>
            <a:endPar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endParaRPr>
          </a:p>
        </p:txBody>
      </p:sp>
      <p:grpSp>
        <p:nvGrpSpPr>
          <p:cNvPr id="5" name="组合 4"/>
          <p:cNvGrpSpPr/>
          <p:nvPr/>
        </p:nvGrpSpPr>
        <p:grpSpPr>
          <a:xfrm>
            <a:off x="303530" y="580390"/>
            <a:ext cx="2468245" cy="4439285"/>
            <a:chOff x="-48685" y="-789126"/>
            <a:chExt cx="5137553" cy="7810412"/>
          </a:xfrm>
        </p:grpSpPr>
        <p:sp>
          <p:nvSpPr>
            <p:cNvPr id="6" name="平行四边形 5"/>
            <p:cNvSpPr/>
            <p:nvPr/>
          </p:nvSpPr>
          <p:spPr>
            <a:xfrm>
              <a:off x="-48685" y="153854"/>
              <a:ext cx="5137553" cy="6867432"/>
            </a:xfrm>
            <a:prstGeom prst="parallelogram">
              <a:avLst>
                <a:gd name="adj" fmla="val 46309"/>
              </a:avLst>
            </a:prstGeom>
            <a:solidFill>
              <a:srgbClr val="B0241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1680416" y="-789126"/>
              <a:ext cx="1613426" cy="6116722"/>
            </a:xfrm>
            <a:prstGeom prst="rect">
              <a:avLst/>
            </a:prstGeom>
            <a:noFill/>
          </p:spPr>
          <p:txBody>
            <a:bodyPr wrap="square" rtlCol="0">
              <a:spAutoFit/>
            </a:bodyPr>
            <a:lstStyle/>
            <a:p>
              <a:r>
                <a:rPr kumimoji="1" lang="en-US" altLang="zh-CN" sz="4400" b="1" i="1" dirty="0">
                  <a:solidFill>
                    <a:schemeClr val="bg1"/>
                  </a:solidFill>
                  <a:latin typeface="+mj-ea"/>
                  <a:ea typeface="+mj-ea"/>
                  <a:cs typeface="Arial" panose="020B0604020202020204" pitchFamily="34" charset="0"/>
                </a:rPr>
                <a:t> </a:t>
              </a:r>
              <a:endParaRPr kumimoji="1" lang="en-US" altLang="zh-CN" sz="4400" b="1" i="1" dirty="0">
                <a:solidFill>
                  <a:schemeClr val="bg1"/>
                </a:solidFill>
                <a:latin typeface="Arial" panose="020B0604020202020204" pitchFamily="34" charset="0"/>
                <a:cs typeface="Arial" panose="020B0604020202020204" pitchFamily="34" charset="0"/>
              </a:endParaRPr>
            </a:p>
            <a:p>
              <a:r>
                <a:rPr kumimoji="1" lang="zh-CN" altLang="en-US" sz="4400" b="1" i="1" dirty="0" smtClean="0">
                  <a:solidFill>
                    <a:schemeClr val="bg1"/>
                  </a:solidFill>
                  <a:latin typeface="Arial" panose="020B0604020202020204" pitchFamily="34" charset="0"/>
                  <a:cs typeface="Arial" panose="020B0604020202020204" pitchFamily="34" charset="0"/>
                </a:rPr>
                <a:t>优秀案例</a:t>
              </a:r>
              <a:endParaRPr kumimoji="1" lang="en-GB" altLang="zh-CN" sz="4400" b="1" i="1" dirty="0">
                <a:solidFill>
                  <a:schemeClr val="bg1"/>
                </a:solidFill>
                <a:latin typeface="Arial" panose="020B0604020202020204" pitchFamily="34" charset="0"/>
                <a:cs typeface="Arial" panose="020B0604020202020204" pitchFamily="34" charset="0"/>
              </a:endParaRPr>
            </a:p>
          </p:txBody>
        </p:sp>
      </p:grpSp>
      <p:sp>
        <p:nvSpPr>
          <p:cNvPr id="10" name="椭圆 9"/>
          <p:cNvSpPr/>
          <p:nvPr/>
        </p:nvSpPr>
        <p:spPr>
          <a:xfrm>
            <a:off x="3203974" y="979636"/>
            <a:ext cx="538220" cy="565131"/>
          </a:xfrm>
          <a:prstGeom prst="ellipse">
            <a:avLst/>
          </a:prstGeom>
          <a:solidFill>
            <a:srgbClr val="B02416"/>
          </a:solidFill>
          <a:ln w="1270000">
            <a:noFill/>
          </a:ln>
          <a:effectLst>
            <a:outerShdw blurRad="254000" sx="102000" sy="102000" algn="ctr" rotWithShape="0">
              <a:srgbClr val="D5251A">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p:cNvSpPr/>
          <p:nvPr/>
        </p:nvSpPr>
        <p:spPr>
          <a:xfrm>
            <a:off x="3150255" y="2418025"/>
            <a:ext cx="538220" cy="565131"/>
          </a:xfrm>
          <a:prstGeom prst="ellipse">
            <a:avLst/>
          </a:prstGeom>
          <a:solidFill>
            <a:srgbClr val="B02416"/>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books-for-study_43602"/>
          <p:cNvSpPr>
            <a:spLocks noChangeAspect="1"/>
          </p:cNvSpPr>
          <p:nvPr/>
        </p:nvSpPr>
        <p:spPr bwMode="auto">
          <a:xfrm>
            <a:off x="3347720" y="1116330"/>
            <a:ext cx="263525" cy="286385"/>
          </a:xfrm>
          <a:custGeom>
            <a:avLst/>
            <a:gdLst>
              <a:gd name="connsiteX0" fmla="*/ 195338 w 599642"/>
              <a:gd name="connsiteY0" fmla="*/ 262308 h 594880"/>
              <a:gd name="connsiteX1" fmla="*/ 276686 w 599642"/>
              <a:gd name="connsiteY1" fmla="*/ 312903 h 594880"/>
              <a:gd name="connsiteX2" fmla="*/ 331233 w 599642"/>
              <a:gd name="connsiteY2" fmla="*/ 386007 h 594880"/>
              <a:gd name="connsiteX3" fmla="*/ 336974 w 599642"/>
              <a:gd name="connsiteY3" fmla="*/ 429009 h 594880"/>
              <a:gd name="connsiteX4" fmla="*/ 180513 w 599642"/>
              <a:gd name="connsiteY4" fmla="*/ 583818 h 594880"/>
              <a:gd name="connsiteX5" fmla="*/ 48454 w 599642"/>
              <a:gd name="connsiteY5" fmla="*/ 545116 h 594880"/>
              <a:gd name="connsiteX6" fmla="*/ 1085 w 599642"/>
              <a:gd name="connsiteY6" fmla="*/ 434743 h 594880"/>
              <a:gd name="connsiteX7" fmla="*/ 125967 w 599642"/>
              <a:gd name="connsiteY7" fmla="*/ 467711 h 594880"/>
              <a:gd name="connsiteX8" fmla="*/ 163288 w 599642"/>
              <a:gd name="connsiteY8" fmla="*/ 535082 h 594880"/>
              <a:gd name="connsiteX9" fmla="*/ 153240 w 599642"/>
              <a:gd name="connsiteY9" fmla="*/ 542249 h 594880"/>
              <a:gd name="connsiteX10" fmla="*/ 71421 w 599642"/>
              <a:gd name="connsiteY10" fmla="*/ 490646 h 594880"/>
              <a:gd name="connsiteX11" fmla="*/ 49889 w 599642"/>
              <a:gd name="connsiteY11" fmla="*/ 506414 h 594880"/>
              <a:gd name="connsiteX12" fmla="*/ 148934 w 599642"/>
              <a:gd name="connsiteY12" fmla="*/ 569484 h 594880"/>
              <a:gd name="connsiteX13" fmla="*/ 157546 w 599642"/>
              <a:gd name="connsiteY13" fmla="*/ 568050 h 594880"/>
              <a:gd name="connsiteX14" fmla="*/ 189125 w 599642"/>
              <a:gd name="connsiteY14" fmla="*/ 543682 h 594880"/>
              <a:gd name="connsiteX15" fmla="*/ 146063 w 599642"/>
              <a:gd name="connsiteY15" fmla="*/ 449077 h 594880"/>
              <a:gd name="connsiteX16" fmla="*/ 21181 w 599642"/>
              <a:gd name="connsiteY16" fmla="*/ 403208 h 594880"/>
              <a:gd name="connsiteX17" fmla="*/ 19745 w 599642"/>
              <a:gd name="connsiteY17" fmla="*/ 403208 h 594880"/>
              <a:gd name="connsiteX18" fmla="*/ 160417 w 599642"/>
              <a:gd name="connsiteY18" fmla="*/ 264167 h 594880"/>
              <a:gd name="connsiteX19" fmla="*/ 195338 w 599642"/>
              <a:gd name="connsiteY19" fmla="*/ 262308 h 594880"/>
              <a:gd name="connsiteX20" fmla="*/ 280977 w 599642"/>
              <a:gd name="connsiteY20" fmla="*/ 145175 h 594880"/>
              <a:gd name="connsiteX21" fmla="*/ 291028 w 599642"/>
              <a:gd name="connsiteY21" fmla="*/ 148043 h 594880"/>
              <a:gd name="connsiteX22" fmla="*/ 384351 w 599642"/>
              <a:gd name="connsiteY22" fmla="*/ 212564 h 594880"/>
              <a:gd name="connsiteX23" fmla="*/ 444653 w 599642"/>
              <a:gd name="connsiteY23" fmla="*/ 324401 h 594880"/>
              <a:gd name="connsiteX24" fmla="*/ 440346 w 599642"/>
              <a:gd name="connsiteY24" fmla="*/ 358812 h 594880"/>
              <a:gd name="connsiteX25" fmla="*/ 467625 w 599642"/>
              <a:gd name="connsiteY25" fmla="*/ 363113 h 594880"/>
              <a:gd name="connsiteX26" fmla="*/ 562385 w 599642"/>
              <a:gd name="connsiteY26" fmla="*/ 482119 h 594880"/>
              <a:gd name="connsiteX27" fmla="*/ 509262 w 599642"/>
              <a:gd name="connsiteY27" fmla="*/ 507928 h 594880"/>
              <a:gd name="connsiteX28" fmla="*/ 453267 w 599642"/>
              <a:gd name="connsiteY28" fmla="*/ 393223 h 594880"/>
              <a:gd name="connsiteX29" fmla="*/ 434603 w 599642"/>
              <a:gd name="connsiteY29" fmla="*/ 383187 h 594880"/>
              <a:gd name="connsiteX30" fmla="*/ 446089 w 599642"/>
              <a:gd name="connsiteY30" fmla="*/ 400392 h 594880"/>
              <a:gd name="connsiteX31" fmla="*/ 417374 w 599642"/>
              <a:gd name="connsiteY31" fmla="*/ 550942 h 594880"/>
              <a:gd name="connsiteX32" fmla="*/ 364251 w 599642"/>
              <a:gd name="connsiteY32" fmla="*/ 528001 h 594880"/>
              <a:gd name="connsiteX33" fmla="*/ 414502 w 599642"/>
              <a:gd name="connsiteY33" fmla="*/ 430502 h 594880"/>
              <a:gd name="connsiteX34" fmla="*/ 413066 w 599642"/>
              <a:gd name="connsiteY34" fmla="*/ 400392 h 594880"/>
              <a:gd name="connsiteX35" fmla="*/ 405888 w 599642"/>
              <a:gd name="connsiteY35" fmla="*/ 401826 h 594880"/>
              <a:gd name="connsiteX36" fmla="*/ 355636 w 599642"/>
              <a:gd name="connsiteY36" fmla="*/ 450576 h 594880"/>
              <a:gd name="connsiteX37" fmla="*/ 364251 w 599642"/>
              <a:gd name="connsiteY37" fmla="*/ 403260 h 594880"/>
              <a:gd name="connsiteX38" fmla="*/ 354201 w 599642"/>
              <a:gd name="connsiteY38" fmla="*/ 374584 h 594880"/>
              <a:gd name="connsiteX39" fmla="*/ 296771 w 599642"/>
              <a:gd name="connsiteY39" fmla="*/ 294291 h 594880"/>
              <a:gd name="connsiteX40" fmla="*/ 190525 w 599642"/>
              <a:gd name="connsiteY40" fmla="*/ 234071 h 594880"/>
              <a:gd name="connsiteX41" fmla="*/ 441820 w 599642"/>
              <a:gd name="connsiteY41" fmla="*/ 783 h 594880"/>
              <a:gd name="connsiteX42" fmla="*/ 550831 w 599642"/>
              <a:gd name="connsiteY42" fmla="*/ 49171 h 594880"/>
              <a:gd name="connsiteX43" fmla="*/ 585283 w 599642"/>
              <a:gd name="connsiteY43" fmla="*/ 185374 h 594880"/>
              <a:gd name="connsiteX44" fmla="*/ 467570 w 599642"/>
              <a:gd name="connsiteY44" fmla="*/ 301505 h 594880"/>
              <a:gd name="connsiteX45" fmla="*/ 404407 w 599642"/>
              <a:gd name="connsiteY45" fmla="*/ 193976 h 594880"/>
              <a:gd name="connsiteX46" fmla="*/ 302484 w 599642"/>
              <a:gd name="connsiteY46" fmla="*/ 123724 h 594880"/>
              <a:gd name="connsiteX47" fmla="*/ 415891 w 599642"/>
              <a:gd name="connsiteY47" fmla="*/ 13328 h 594880"/>
              <a:gd name="connsiteX48" fmla="*/ 441820 w 599642"/>
              <a:gd name="connsiteY48" fmla="*/ 783 h 5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642" h="594880">
                <a:moveTo>
                  <a:pt x="195338" y="262308"/>
                </a:moveTo>
                <a:cubicBezTo>
                  <a:pt x="230125" y="269094"/>
                  <a:pt x="262691" y="297852"/>
                  <a:pt x="276686" y="312903"/>
                </a:cubicBezTo>
                <a:cubicBezTo>
                  <a:pt x="298218" y="334404"/>
                  <a:pt x="318314" y="361639"/>
                  <a:pt x="331233" y="386007"/>
                </a:cubicBezTo>
                <a:cubicBezTo>
                  <a:pt x="342716" y="408941"/>
                  <a:pt x="339845" y="423276"/>
                  <a:pt x="336974" y="429009"/>
                </a:cubicBezTo>
                <a:lnTo>
                  <a:pt x="180513" y="583818"/>
                </a:lnTo>
                <a:cubicBezTo>
                  <a:pt x="151804" y="608186"/>
                  <a:pt x="92952" y="590985"/>
                  <a:pt x="48454" y="545116"/>
                </a:cubicBezTo>
                <a:cubicBezTo>
                  <a:pt x="12568" y="509280"/>
                  <a:pt x="-4657" y="466278"/>
                  <a:pt x="1085" y="434743"/>
                </a:cubicBezTo>
                <a:cubicBezTo>
                  <a:pt x="19745" y="427576"/>
                  <a:pt x="72856" y="413242"/>
                  <a:pt x="125967" y="467711"/>
                </a:cubicBezTo>
                <a:cubicBezTo>
                  <a:pt x="158982" y="500680"/>
                  <a:pt x="167594" y="525048"/>
                  <a:pt x="163288" y="535082"/>
                </a:cubicBezTo>
                <a:cubicBezTo>
                  <a:pt x="163288" y="536515"/>
                  <a:pt x="161852" y="540816"/>
                  <a:pt x="153240" y="542249"/>
                </a:cubicBezTo>
                <a:cubicBezTo>
                  <a:pt x="134579" y="545116"/>
                  <a:pt x="100129" y="527915"/>
                  <a:pt x="71421" y="490646"/>
                </a:cubicBezTo>
                <a:lnTo>
                  <a:pt x="49889" y="506414"/>
                </a:lnTo>
                <a:cubicBezTo>
                  <a:pt x="85775" y="553716"/>
                  <a:pt x="123096" y="569484"/>
                  <a:pt x="148934" y="569484"/>
                </a:cubicBezTo>
                <a:cubicBezTo>
                  <a:pt x="151804" y="569484"/>
                  <a:pt x="154675" y="569484"/>
                  <a:pt x="157546" y="568050"/>
                </a:cubicBezTo>
                <a:cubicBezTo>
                  <a:pt x="173336" y="566617"/>
                  <a:pt x="184819" y="556583"/>
                  <a:pt x="189125" y="543682"/>
                </a:cubicBezTo>
                <a:cubicBezTo>
                  <a:pt x="197738" y="519314"/>
                  <a:pt x="181948" y="484912"/>
                  <a:pt x="146063" y="449077"/>
                </a:cubicBezTo>
                <a:cubicBezTo>
                  <a:pt x="100129" y="403208"/>
                  <a:pt x="54195" y="398908"/>
                  <a:pt x="21181" y="403208"/>
                </a:cubicBezTo>
                <a:cubicBezTo>
                  <a:pt x="21181" y="403208"/>
                  <a:pt x="19745" y="403208"/>
                  <a:pt x="19745" y="403208"/>
                </a:cubicBezTo>
                <a:lnTo>
                  <a:pt x="160417" y="264167"/>
                </a:lnTo>
                <a:cubicBezTo>
                  <a:pt x="171901" y="260225"/>
                  <a:pt x="183743" y="260046"/>
                  <a:pt x="195338" y="262308"/>
                </a:cubicBezTo>
                <a:close/>
                <a:moveTo>
                  <a:pt x="280977" y="145175"/>
                </a:moveTo>
                <a:cubicBezTo>
                  <a:pt x="283849" y="146609"/>
                  <a:pt x="288156" y="146609"/>
                  <a:pt x="291028" y="148043"/>
                </a:cubicBezTo>
                <a:cubicBezTo>
                  <a:pt x="322614" y="160947"/>
                  <a:pt x="355636" y="183888"/>
                  <a:pt x="384351" y="212564"/>
                </a:cubicBezTo>
                <a:cubicBezTo>
                  <a:pt x="417374" y="245541"/>
                  <a:pt x="441781" y="284254"/>
                  <a:pt x="444653" y="324401"/>
                </a:cubicBezTo>
                <a:cubicBezTo>
                  <a:pt x="444653" y="335871"/>
                  <a:pt x="444653" y="347342"/>
                  <a:pt x="440346" y="358812"/>
                </a:cubicBezTo>
                <a:cubicBezTo>
                  <a:pt x="443217" y="358812"/>
                  <a:pt x="453267" y="360246"/>
                  <a:pt x="467625" y="363113"/>
                </a:cubicBezTo>
                <a:cubicBezTo>
                  <a:pt x="503519" y="371716"/>
                  <a:pt x="565256" y="398959"/>
                  <a:pt x="562385" y="482119"/>
                </a:cubicBezTo>
                <a:lnTo>
                  <a:pt x="509262" y="507928"/>
                </a:lnTo>
                <a:cubicBezTo>
                  <a:pt x="509262" y="507928"/>
                  <a:pt x="506390" y="430502"/>
                  <a:pt x="453267" y="393223"/>
                </a:cubicBezTo>
                <a:cubicBezTo>
                  <a:pt x="447524" y="388922"/>
                  <a:pt x="441781" y="386054"/>
                  <a:pt x="434603" y="383187"/>
                </a:cubicBezTo>
                <a:cubicBezTo>
                  <a:pt x="437474" y="387488"/>
                  <a:pt x="441781" y="393223"/>
                  <a:pt x="446089" y="400392"/>
                </a:cubicBezTo>
                <a:cubicBezTo>
                  <a:pt x="463318" y="433370"/>
                  <a:pt x="484854" y="497891"/>
                  <a:pt x="417374" y="550942"/>
                </a:cubicBezTo>
                <a:lnTo>
                  <a:pt x="364251" y="528001"/>
                </a:lnTo>
                <a:cubicBezTo>
                  <a:pt x="364251" y="528001"/>
                  <a:pt x="410195" y="486421"/>
                  <a:pt x="414502" y="430502"/>
                </a:cubicBezTo>
                <a:cubicBezTo>
                  <a:pt x="415938" y="420466"/>
                  <a:pt x="414502" y="410429"/>
                  <a:pt x="413066" y="400392"/>
                </a:cubicBezTo>
                <a:cubicBezTo>
                  <a:pt x="410195" y="400392"/>
                  <a:pt x="408759" y="400392"/>
                  <a:pt x="405888" y="401826"/>
                </a:cubicBezTo>
                <a:lnTo>
                  <a:pt x="355636" y="450576"/>
                </a:lnTo>
                <a:cubicBezTo>
                  <a:pt x="355636" y="450576"/>
                  <a:pt x="371430" y="434804"/>
                  <a:pt x="364251" y="403260"/>
                </a:cubicBezTo>
                <a:cubicBezTo>
                  <a:pt x="362815" y="394657"/>
                  <a:pt x="359944" y="384621"/>
                  <a:pt x="354201" y="374584"/>
                </a:cubicBezTo>
                <a:cubicBezTo>
                  <a:pt x="341279" y="347342"/>
                  <a:pt x="321178" y="318666"/>
                  <a:pt x="296771" y="294291"/>
                </a:cubicBezTo>
                <a:cubicBezTo>
                  <a:pt x="265184" y="262747"/>
                  <a:pt x="227855" y="238372"/>
                  <a:pt x="190525" y="234071"/>
                </a:cubicBezTo>
                <a:close/>
                <a:moveTo>
                  <a:pt x="441820" y="783"/>
                </a:moveTo>
                <a:cubicBezTo>
                  <a:pt x="472505" y="-4056"/>
                  <a:pt x="515301" y="13686"/>
                  <a:pt x="550831" y="49171"/>
                </a:cubicBezTo>
                <a:cubicBezTo>
                  <a:pt x="598203" y="96483"/>
                  <a:pt x="613994" y="158133"/>
                  <a:pt x="585283" y="185374"/>
                </a:cubicBezTo>
                <a:cubicBezTo>
                  <a:pt x="585283" y="185374"/>
                  <a:pt x="467570" y="301505"/>
                  <a:pt x="467570" y="301505"/>
                </a:cubicBezTo>
                <a:cubicBezTo>
                  <a:pt x="460392" y="265662"/>
                  <a:pt x="438859" y="228385"/>
                  <a:pt x="404407" y="193976"/>
                </a:cubicBezTo>
                <a:cubicBezTo>
                  <a:pt x="374261" y="162434"/>
                  <a:pt x="336937" y="138061"/>
                  <a:pt x="302484" y="123724"/>
                </a:cubicBezTo>
                <a:cubicBezTo>
                  <a:pt x="302484" y="123724"/>
                  <a:pt x="414455" y="13328"/>
                  <a:pt x="415891" y="13328"/>
                </a:cubicBezTo>
                <a:cubicBezTo>
                  <a:pt x="422710" y="6517"/>
                  <a:pt x="431592" y="2396"/>
                  <a:pt x="441820" y="783"/>
                </a:cubicBezTo>
                <a:close/>
              </a:path>
            </a:pathLst>
          </a:custGeom>
          <a:solidFill>
            <a:schemeClr val="bg1"/>
          </a:solidFill>
          <a:ln>
            <a:noFill/>
          </a:ln>
        </p:spPr>
        <p:txBody>
          <a:bodyPr/>
          <a:lstStyle/>
          <a:p>
            <a:endParaRPr lang="zh-CN" altLang="en-US"/>
          </a:p>
        </p:txBody>
      </p:sp>
      <p:sp>
        <p:nvSpPr>
          <p:cNvPr id="23" name="TextBox 22"/>
          <p:cNvSpPr txBox="1"/>
          <p:nvPr/>
        </p:nvSpPr>
        <p:spPr>
          <a:xfrm>
            <a:off x="3739654" y="2340927"/>
            <a:ext cx="5040560" cy="2246769"/>
          </a:xfrm>
          <a:prstGeom prst="rect">
            <a:avLst/>
          </a:prstGeom>
          <a:noFill/>
        </p:spPr>
        <p:txBody>
          <a:bodyPr wrap="square" rtlCol="0">
            <a:spAutoFit/>
          </a:bodyPr>
          <a:lstStyle/>
          <a:p>
            <a:r>
              <a:rPr kumimoji="1" lang="zh-CN" altLang="en-US" sz="2000" b="1" dirty="0" smtClean="0">
                <a:solidFill>
                  <a:schemeClr val="tx2"/>
                </a:solidFill>
                <a:latin typeface="仿宋_GB2312" pitchFamily="49" charset="-122"/>
                <a:ea typeface="仿宋_GB2312" pitchFamily="49" charset="-122"/>
                <a:cs typeface="Arial" panose="020B0604020202020204" pitchFamily="34" charset="0"/>
              </a:rPr>
              <a:t>    </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创建</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了我国高校最早的创业本科学历</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教育</a:t>
            </a:r>
            <a:r>
              <a:rPr kumimoji="1" lang="en-US" altLang="zh-CN"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工商管理专业（创业管理方向）。</a:t>
            </a:r>
            <a:endPar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endParaRPr>
          </a:p>
          <a:p>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    2020</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年，经教育部批准，该专业被正式列入</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2021</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年国家本科招生增加目录，专业名称为</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创业管理专业</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2021</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年，宁波财经学院被教育部批准，成为全国本科高</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校中唯</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一招生</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创业管理专业</a:t>
            </a:r>
            <a:r>
              <a:rPr kumimoji="1" lang="en-US" altLang="zh-CN" sz="2000" dirty="0">
                <a:solidFill>
                  <a:schemeClr val="tx2"/>
                </a:solidFill>
                <a:latin typeface="黑体" panose="02010609060101010101" pitchFamily="49" charset="-122"/>
                <a:ea typeface="黑体" panose="02010609060101010101" pitchFamily="49" charset="-122"/>
                <a:cs typeface="Arial" panose="020B0604020202020204" pitchFamily="34" charset="0"/>
              </a:rPr>
              <a:t>”</a:t>
            </a:r>
            <a:r>
              <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rPr>
              <a:t>的学校</a:t>
            </a:r>
            <a:r>
              <a:rPr kumimoji="1" lang="zh-CN" altLang="en-US" sz="2000" dirty="0" smtClean="0">
                <a:solidFill>
                  <a:schemeClr val="tx2"/>
                </a:solidFill>
                <a:latin typeface="黑体" panose="02010609060101010101" pitchFamily="49" charset="-122"/>
                <a:ea typeface="黑体" panose="02010609060101010101" pitchFamily="49" charset="-122"/>
                <a:cs typeface="Arial" panose="020B0604020202020204" pitchFamily="34" charset="0"/>
              </a:rPr>
              <a:t>。</a:t>
            </a:r>
            <a:endParaRPr kumimoji="1" lang="zh-CN" altLang="en-US" sz="2000" dirty="0">
              <a:solidFill>
                <a:schemeClr val="tx2"/>
              </a:solidFill>
              <a:latin typeface="黑体" panose="02010609060101010101" pitchFamily="49" charset="-122"/>
              <a:ea typeface="黑体" panose="02010609060101010101" pitchFamily="49" charset="-122"/>
              <a:cs typeface="Arial" panose="020B0604020202020204" pitchFamily="34" charset="0"/>
            </a:endParaRPr>
          </a:p>
        </p:txBody>
      </p:sp>
      <p:sp>
        <p:nvSpPr>
          <p:cNvPr id="24" name="books-for-study_43602"/>
          <p:cNvSpPr>
            <a:spLocks noChangeAspect="1"/>
          </p:cNvSpPr>
          <p:nvPr/>
        </p:nvSpPr>
        <p:spPr bwMode="auto">
          <a:xfrm>
            <a:off x="3275221" y="2556326"/>
            <a:ext cx="288032" cy="275319"/>
          </a:xfrm>
          <a:custGeom>
            <a:avLst/>
            <a:gdLst>
              <a:gd name="T0" fmla="*/ 306 w 418"/>
              <a:gd name="T1" fmla="*/ 373 h 381"/>
              <a:gd name="T2" fmla="*/ 418 w 418"/>
              <a:gd name="T3" fmla="*/ 7 h 381"/>
              <a:gd name="T4" fmla="*/ 403 w 418"/>
              <a:gd name="T5" fmla="*/ 358 h 381"/>
              <a:gd name="T6" fmla="*/ 322 w 418"/>
              <a:gd name="T7" fmla="*/ 23 h 381"/>
              <a:gd name="T8" fmla="*/ 403 w 418"/>
              <a:gd name="T9" fmla="*/ 358 h 381"/>
              <a:gd name="T10" fmla="*/ 334 w 418"/>
              <a:gd name="T11" fmla="*/ 77 h 381"/>
              <a:gd name="T12" fmla="*/ 391 w 418"/>
              <a:gd name="T13" fmla="*/ 61 h 381"/>
              <a:gd name="T14" fmla="*/ 391 w 418"/>
              <a:gd name="T15" fmla="*/ 103 h 381"/>
              <a:gd name="T16" fmla="*/ 334 w 418"/>
              <a:gd name="T17" fmla="*/ 87 h 381"/>
              <a:gd name="T18" fmla="*/ 391 w 418"/>
              <a:gd name="T19" fmla="*/ 103 h 381"/>
              <a:gd name="T20" fmla="*/ 391 w 418"/>
              <a:gd name="T21" fmla="*/ 301 h 381"/>
              <a:gd name="T22" fmla="*/ 334 w 418"/>
              <a:gd name="T23" fmla="*/ 317 h 381"/>
              <a:gd name="T24" fmla="*/ 187 w 418"/>
              <a:gd name="T25" fmla="*/ 24 h 381"/>
              <a:gd name="T26" fmla="*/ 0 w 418"/>
              <a:gd name="T27" fmla="*/ 356 h 381"/>
              <a:gd name="T28" fmla="*/ 187 w 418"/>
              <a:gd name="T29" fmla="*/ 43 h 381"/>
              <a:gd name="T30" fmla="*/ 299 w 418"/>
              <a:gd name="T31" fmla="*/ 377 h 381"/>
              <a:gd name="T32" fmla="*/ 187 w 418"/>
              <a:gd name="T33" fmla="*/ 11 h 381"/>
              <a:gd name="T34" fmla="*/ 98 w 418"/>
              <a:gd name="T35" fmla="*/ 363 h 381"/>
              <a:gd name="T36" fmla="*/ 93 w 418"/>
              <a:gd name="T37" fmla="*/ 18 h 381"/>
              <a:gd name="T38" fmla="*/ 98 w 418"/>
              <a:gd name="T39" fmla="*/ 363 h 381"/>
              <a:gd name="T40" fmla="*/ 284 w 418"/>
              <a:gd name="T41" fmla="*/ 26 h 381"/>
              <a:gd name="T42" fmla="*/ 202 w 418"/>
              <a:gd name="T43" fmla="*/ 233 h 381"/>
              <a:gd name="T44" fmla="*/ 216 w 418"/>
              <a:gd name="T45" fmla="*/ 274 h 381"/>
              <a:gd name="T46" fmla="*/ 272 w 418"/>
              <a:gd name="T47" fmla="*/ 260 h 381"/>
              <a:gd name="T48" fmla="*/ 216 w 418"/>
              <a:gd name="T49" fmla="*/ 274 h 381"/>
              <a:gd name="T50" fmla="*/ 272 w 418"/>
              <a:gd name="T51" fmla="*/ 299 h 381"/>
              <a:gd name="T52" fmla="*/ 216 w 418"/>
              <a:gd name="T53" fmla="*/ 284 h 381"/>
              <a:gd name="T54" fmla="*/ 202 w 418"/>
              <a:gd name="T55" fmla="*/ 325 h 381"/>
              <a:gd name="T56" fmla="*/ 284 w 418"/>
              <a:gd name="T57" fmla="*/ 361 h 381"/>
              <a:gd name="T58" fmla="*/ 202 w 418"/>
              <a:gd name="T59" fmla="*/ 325 h 381"/>
              <a:gd name="T60" fmla="*/ 271 w 418"/>
              <a:gd name="T61" fmla="*/ 61 h 381"/>
              <a:gd name="T62" fmla="*/ 214 w 418"/>
              <a:gd name="T63" fmla="*/ 77 h 381"/>
              <a:gd name="T64" fmla="*/ 60 w 418"/>
              <a:gd name="T65" fmla="*/ 246 h 381"/>
              <a:gd name="T66" fmla="*/ 117 w 418"/>
              <a:gd name="T67" fmla="*/ 63 h 381"/>
              <a:gd name="T68" fmla="*/ 60 w 418"/>
              <a:gd name="T69" fmla="*/ 246 h 381"/>
              <a:gd name="T70" fmla="*/ 131 w 418"/>
              <a:gd name="T71" fmla="*/ 67 h 381"/>
              <a:gd name="T72" fmla="*/ 103 w 418"/>
              <a:gd name="T73" fmla="*/ 2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8" h="381">
                <a:moveTo>
                  <a:pt x="306" y="7"/>
                </a:moveTo>
                <a:lnTo>
                  <a:pt x="306" y="373"/>
                </a:lnTo>
                <a:lnTo>
                  <a:pt x="418" y="373"/>
                </a:lnTo>
                <a:lnTo>
                  <a:pt x="418" y="7"/>
                </a:lnTo>
                <a:lnTo>
                  <a:pt x="306" y="7"/>
                </a:lnTo>
                <a:close/>
                <a:moveTo>
                  <a:pt x="403" y="358"/>
                </a:moveTo>
                <a:lnTo>
                  <a:pt x="322" y="358"/>
                </a:lnTo>
                <a:lnTo>
                  <a:pt x="322" y="23"/>
                </a:lnTo>
                <a:lnTo>
                  <a:pt x="403" y="23"/>
                </a:lnTo>
                <a:lnTo>
                  <a:pt x="403" y="358"/>
                </a:lnTo>
                <a:close/>
                <a:moveTo>
                  <a:pt x="391" y="77"/>
                </a:moveTo>
                <a:lnTo>
                  <a:pt x="334" y="77"/>
                </a:lnTo>
                <a:lnTo>
                  <a:pt x="334" y="61"/>
                </a:lnTo>
                <a:lnTo>
                  <a:pt x="391" y="61"/>
                </a:lnTo>
                <a:lnTo>
                  <a:pt x="391" y="77"/>
                </a:lnTo>
                <a:close/>
                <a:moveTo>
                  <a:pt x="391" y="103"/>
                </a:moveTo>
                <a:lnTo>
                  <a:pt x="334" y="103"/>
                </a:lnTo>
                <a:lnTo>
                  <a:pt x="334" y="87"/>
                </a:lnTo>
                <a:lnTo>
                  <a:pt x="391" y="87"/>
                </a:lnTo>
                <a:lnTo>
                  <a:pt x="391" y="103"/>
                </a:lnTo>
                <a:close/>
                <a:moveTo>
                  <a:pt x="334" y="301"/>
                </a:moveTo>
                <a:lnTo>
                  <a:pt x="391" y="301"/>
                </a:lnTo>
                <a:lnTo>
                  <a:pt x="391" y="317"/>
                </a:lnTo>
                <a:lnTo>
                  <a:pt x="334" y="317"/>
                </a:lnTo>
                <a:lnTo>
                  <a:pt x="334" y="301"/>
                </a:lnTo>
                <a:close/>
                <a:moveTo>
                  <a:pt x="187" y="24"/>
                </a:moveTo>
                <a:lnTo>
                  <a:pt x="82" y="0"/>
                </a:lnTo>
                <a:lnTo>
                  <a:pt x="0" y="356"/>
                </a:lnTo>
                <a:lnTo>
                  <a:pt x="109" y="381"/>
                </a:lnTo>
                <a:lnTo>
                  <a:pt x="187" y="43"/>
                </a:lnTo>
                <a:lnTo>
                  <a:pt x="187" y="377"/>
                </a:lnTo>
                <a:lnTo>
                  <a:pt x="299" y="377"/>
                </a:lnTo>
                <a:lnTo>
                  <a:pt x="299" y="11"/>
                </a:lnTo>
                <a:lnTo>
                  <a:pt x="187" y="11"/>
                </a:lnTo>
                <a:lnTo>
                  <a:pt x="187" y="24"/>
                </a:lnTo>
                <a:close/>
                <a:moveTo>
                  <a:pt x="98" y="363"/>
                </a:moveTo>
                <a:lnTo>
                  <a:pt x="18" y="344"/>
                </a:lnTo>
                <a:lnTo>
                  <a:pt x="93" y="18"/>
                </a:lnTo>
                <a:lnTo>
                  <a:pt x="173" y="36"/>
                </a:lnTo>
                <a:lnTo>
                  <a:pt x="98" y="363"/>
                </a:lnTo>
                <a:close/>
                <a:moveTo>
                  <a:pt x="202" y="26"/>
                </a:moveTo>
                <a:lnTo>
                  <a:pt x="284" y="26"/>
                </a:lnTo>
                <a:lnTo>
                  <a:pt x="284" y="233"/>
                </a:lnTo>
                <a:lnTo>
                  <a:pt x="202" y="233"/>
                </a:lnTo>
                <a:lnTo>
                  <a:pt x="202" y="26"/>
                </a:lnTo>
                <a:close/>
                <a:moveTo>
                  <a:pt x="216" y="274"/>
                </a:moveTo>
                <a:lnTo>
                  <a:pt x="216" y="260"/>
                </a:lnTo>
                <a:lnTo>
                  <a:pt x="272" y="260"/>
                </a:lnTo>
                <a:lnTo>
                  <a:pt x="272" y="274"/>
                </a:lnTo>
                <a:lnTo>
                  <a:pt x="216" y="274"/>
                </a:lnTo>
                <a:close/>
                <a:moveTo>
                  <a:pt x="272" y="284"/>
                </a:moveTo>
                <a:lnTo>
                  <a:pt x="272" y="299"/>
                </a:lnTo>
                <a:lnTo>
                  <a:pt x="216" y="299"/>
                </a:lnTo>
                <a:lnTo>
                  <a:pt x="216" y="284"/>
                </a:lnTo>
                <a:lnTo>
                  <a:pt x="272" y="284"/>
                </a:lnTo>
                <a:close/>
                <a:moveTo>
                  <a:pt x="202" y="325"/>
                </a:moveTo>
                <a:lnTo>
                  <a:pt x="284" y="325"/>
                </a:lnTo>
                <a:lnTo>
                  <a:pt x="284" y="361"/>
                </a:lnTo>
                <a:lnTo>
                  <a:pt x="202" y="361"/>
                </a:lnTo>
                <a:lnTo>
                  <a:pt x="202" y="325"/>
                </a:lnTo>
                <a:close/>
                <a:moveTo>
                  <a:pt x="214" y="61"/>
                </a:moveTo>
                <a:lnTo>
                  <a:pt x="271" y="61"/>
                </a:lnTo>
                <a:lnTo>
                  <a:pt x="271" y="77"/>
                </a:lnTo>
                <a:lnTo>
                  <a:pt x="214" y="77"/>
                </a:lnTo>
                <a:lnTo>
                  <a:pt x="214" y="61"/>
                </a:lnTo>
                <a:close/>
                <a:moveTo>
                  <a:pt x="60" y="246"/>
                </a:moveTo>
                <a:lnTo>
                  <a:pt x="103" y="60"/>
                </a:lnTo>
                <a:lnTo>
                  <a:pt x="117" y="63"/>
                </a:lnTo>
                <a:lnTo>
                  <a:pt x="75" y="249"/>
                </a:lnTo>
                <a:lnTo>
                  <a:pt x="60" y="246"/>
                </a:lnTo>
                <a:close/>
                <a:moveTo>
                  <a:pt x="89" y="252"/>
                </a:moveTo>
                <a:lnTo>
                  <a:pt x="131" y="67"/>
                </a:lnTo>
                <a:lnTo>
                  <a:pt x="146" y="70"/>
                </a:lnTo>
                <a:lnTo>
                  <a:pt x="103" y="256"/>
                </a:lnTo>
                <a:lnTo>
                  <a:pt x="89" y="252"/>
                </a:lnTo>
                <a:close/>
              </a:path>
            </a:pathLst>
          </a:custGeom>
          <a:solidFill>
            <a:schemeClr val="bg1"/>
          </a:solidFill>
          <a:ln>
            <a:noFill/>
          </a:ln>
        </p:spPr>
      </p:sp>
      <p:pic>
        <p:nvPicPr>
          <p:cNvPr id="9" name="图形 8" descr="磁盘"/>
          <p:cNvPicPr>
            <a:picLocks noChangeAspect="1"/>
          </p:cNvPicPr>
          <p:nvPr/>
        </p:nvPicPr>
        <p:blipFill>
          <a:blip r:embed="rId1" cstate="screen"/>
          <a:stretch>
            <a:fillRect/>
          </a:stretch>
        </p:blipFill>
        <p:spPr>
          <a:xfrm>
            <a:off x="3614210" y="1796108"/>
            <a:ext cx="214303" cy="149829"/>
          </a:xfrm>
          <a:prstGeom prst="rect">
            <a:avLst/>
          </a:prstGeom>
        </p:spPr>
      </p:pic>
      <p:sp>
        <p:nvSpPr>
          <p:cNvPr id="7" name="books-for-study_43602"/>
          <p:cNvSpPr>
            <a:spLocks noChangeAspect="1"/>
          </p:cNvSpPr>
          <p:nvPr/>
        </p:nvSpPr>
        <p:spPr bwMode="auto">
          <a:xfrm>
            <a:off x="2484011" y="3780353"/>
            <a:ext cx="288032" cy="275319"/>
          </a:xfrm>
          <a:custGeom>
            <a:avLst/>
            <a:gdLst>
              <a:gd name="T0" fmla="*/ 306 w 418"/>
              <a:gd name="T1" fmla="*/ 373 h 381"/>
              <a:gd name="T2" fmla="*/ 418 w 418"/>
              <a:gd name="T3" fmla="*/ 7 h 381"/>
              <a:gd name="T4" fmla="*/ 403 w 418"/>
              <a:gd name="T5" fmla="*/ 358 h 381"/>
              <a:gd name="T6" fmla="*/ 322 w 418"/>
              <a:gd name="T7" fmla="*/ 23 h 381"/>
              <a:gd name="T8" fmla="*/ 403 w 418"/>
              <a:gd name="T9" fmla="*/ 358 h 381"/>
              <a:gd name="T10" fmla="*/ 334 w 418"/>
              <a:gd name="T11" fmla="*/ 77 h 381"/>
              <a:gd name="T12" fmla="*/ 391 w 418"/>
              <a:gd name="T13" fmla="*/ 61 h 381"/>
              <a:gd name="T14" fmla="*/ 391 w 418"/>
              <a:gd name="T15" fmla="*/ 103 h 381"/>
              <a:gd name="T16" fmla="*/ 334 w 418"/>
              <a:gd name="T17" fmla="*/ 87 h 381"/>
              <a:gd name="T18" fmla="*/ 391 w 418"/>
              <a:gd name="T19" fmla="*/ 103 h 381"/>
              <a:gd name="T20" fmla="*/ 391 w 418"/>
              <a:gd name="T21" fmla="*/ 301 h 381"/>
              <a:gd name="T22" fmla="*/ 334 w 418"/>
              <a:gd name="T23" fmla="*/ 317 h 381"/>
              <a:gd name="T24" fmla="*/ 187 w 418"/>
              <a:gd name="T25" fmla="*/ 24 h 381"/>
              <a:gd name="T26" fmla="*/ 0 w 418"/>
              <a:gd name="T27" fmla="*/ 356 h 381"/>
              <a:gd name="T28" fmla="*/ 187 w 418"/>
              <a:gd name="T29" fmla="*/ 43 h 381"/>
              <a:gd name="T30" fmla="*/ 299 w 418"/>
              <a:gd name="T31" fmla="*/ 377 h 381"/>
              <a:gd name="T32" fmla="*/ 187 w 418"/>
              <a:gd name="T33" fmla="*/ 11 h 381"/>
              <a:gd name="T34" fmla="*/ 98 w 418"/>
              <a:gd name="T35" fmla="*/ 363 h 381"/>
              <a:gd name="T36" fmla="*/ 93 w 418"/>
              <a:gd name="T37" fmla="*/ 18 h 381"/>
              <a:gd name="T38" fmla="*/ 98 w 418"/>
              <a:gd name="T39" fmla="*/ 363 h 381"/>
              <a:gd name="T40" fmla="*/ 284 w 418"/>
              <a:gd name="T41" fmla="*/ 26 h 381"/>
              <a:gd name="T42" fmla="*/ 202 w 418"/>
              <a:gd name="T43" fmla="*/ 233 h 381"/>
              <a:gd name="T44" fmla="*/ 216 w 418"/>
              <a:gd name="T45" fmla="*/ 274 h 381"/>
              <a:gd name="T46" fmla="*/ 272 w 418"/>
              <a:gd name="T47" fmla="*/ 260 h 381"/>
              <a:gd name="T48" fmla="*/ 216 w 418"/>
              <a:gd name="T49" fmla="*/ 274 h 381"/>
              <a:gd name="T50" fmla="*/ 272 w 418"/>
              <a:gd name="T51" fmla="*/ 299 h 381"/>
              <a:gd name="T52" fmla="*/ 216 w 418"/>
              <a:gd name="T53" fmla="*/ 284 h 381"/>
              <a:gd name="T54" fmla="*/ 202 w 418"/>
              <a:gd name="T55" fmla="*/ 325 h 381"/>
              <a:gd name="T56" fmla="*/ 284 w 418"/>
              <a:gd name="T57" fmla="*/ 361 h 381"/>
              <a:gd name="T58" fmla="*/ 202 w 418"/>
              <a:gd name="T59" fmla="*/ 325 h 381"/>
              <a:gd name="T60" fmla="*/ 271 w 418"/>
              <a:gd name="T61" fmla="*/ 61 h 381"/>
              <a:gd name="T62" fmla="*/ 214 w 418"/>
              <a:gd name="T63" fmla="*/ 77 h 381"/>
              <a:gd name="T64" fmla="*/ 60 w 418"/>
              <a:gd name="T65" fmla="*/ 246 h 381"/>
              <a:gd name="T66" fmla="*/ 117 w 418"/>
              <a:gd name="T67" fmla="*/ 63 h 381"/>
              <a:gd name="T68" fmla="*/ 60 w 418"/>
              <a:gd name="T69" fmla="*/ 246 h 381"/>
              <a:gd name="T70" fmla="*/ 131 w 418"/>
              <a:gd name="T71" fmla="*/ 67 h 381"/>
              <a:gd name="T72" fmla="*/ 103 w 418"/>
              <a:gd name="T73" fmla="*/ 2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8" h="381">
                <a:moveTo>
                  <a:pt x="306" y="7"/>
                </a:moveTo>
                <a:lnTo>
                  <a:pt x="306" y="373"/>
                </a:lnTo>
                <a:lnTo>
                  <a:pt x="418" y="373"/>
                </a:lnTo>
                <a:lnTo>
                  <a:pt x="418" y="7"/>
                </a:lnTo>
                <a:lnTo>
                  <a:pt x="306" y="7"/>
                </a:lnTo>
                <a:close/>
                <a:moveTo>
                  <a:pt x="403" y="358"/>
                </a:moveTo>
                <a:lnTo>
                  <a:pt x="322" y="358"/>
                </a:lnTo>
                <a:lnTo>
                  <a:pt x="322" y="23"/>
                </a:lnTo>
                <a:lnTo>
                  <a:pt x="403" y="23"/>
                </a:lnTo>
                <a:lnTo>
                  <a:pt x="403" y="358"/>
                </a:lnTo>
                <a:close/>
                <a:moveTo>
                  <a:pt x="391" y="77"/>
                </a:moveTo>
                <a:lnTo>
                  <a:pt x="334" y="77"/>
                </a:lnTo>
                <a:lnTo>
                  <a:pt x="334" y="61"/>
                </a:lnTo>
                <a:lnTo>
                  <a:pt x="391" y="61"/>
                </a:lnTo>
                <a:lnTo>
                  <a:pt x="391" y="77"/>
                </a:lnTo>
                <a:close/>
                <a:moveTo>
                  <a:pt x="391" y="103"/>
                </a:moveTo>
                <a:lnTo>
                  <a:pt x="334" y="103"/>
                </a:lnTo>
                <a:lnTo>
                  <a:pt x="334" y="87"/>
                </a:lnTo>
                <a:lnTo>
                  <a:pt x="391" y="87"/>
                </a:lnTo>
                <a:lnTo>
                  <a:pt x="391" y="103"/>
                </a:lnTo>
                <a:close/>
                <a:moveTo>
                  <a:pt x="334" y="301"/>
                </a:moveTo>
                <a:lnTo>
                  <a:pt x="391" y="301"/>
                </a:lnTo>
                <a:lnTo>
                  <a:pt x="391" y="317"/>
                </a:lnTo>
                <a:lnTo>
                  <a:pt x="334" y="317"/>
                </a:lnTo>
                <a:lnTo>
                  <a:pt x="334" y="301"/>
                </a:lnTo>
                <a:close/>
                <a:moveTo>
                  <a:pt x="187" y="24"/>
                </a:moveTo>
                <a:lnTo>
                  <a:pt x="82" y="0"/>
                </a:lnTo>
                <a:lnTo>
                  <a:pt x="0" y="356"/>
                </a:lnTo>
                <a:lnTo>
                  <a:pt x="109" y="381"/>
                </a:lnTo>
                <a:lnTo>
                  <a:pt x="187" y="43"/>
                </a:lnTo>
                <a:lnTo>
                  <a:pt x="187" y="377"/>
                </a:lnTo>
                <a:lnTo>
                  <a:pt x="299" y="377"/>
                </a:lnTo>
                <a:lnTo>
                  <a:pt x="299" y="11"/>
                </a:lnTo>
                <a:lnTo>
                  <a:pt x="187" y="11"/>
                </a:lnTo>
                <a:lnTo>
                  <a:pt x="187" y="24"/>
                </a:lnTo>
                <a:close/>
                <a:moveTo>
                  <a:pt x="98" y="363"/>
                </a:moveTo>
                <a:lnTo>
                  <a:pt x="18" y="344"/>
                </a:lnTo>
                <a:lnTo>
                  <a:pt x="93" y="18"/>
                </a:lnTo>
                <a:lnTo>
                  <a:pt x="173" y="36"/>
                </a:lnTo>
                <a:lnTo>
                  <a:pt x="98" y="363"/>
                </a:lnTo>
                <a:close/>
                <a:moveTo>
                  <a:pt x="202" y="26"/>
                </a:moveTo>
                <a:lnTo>
                  <a:pt x="284" y="26"/>
                </a:lnTo>
                <a:lnTo>
                  <a:pt x="284" y="233"/>
                </a:lnTo>
                <a:lnTo>
                  <a:pt x="202" y="233"/>
                </a:lnTo>
                <a:lnTo>
                  <a:pt x="202" y="26"/>
                </a:lnTo>
                <a:close/>
                <a:moveTo>
                  <a:pt x="216" y="274"/>
                </a:moveTo>
                <a:lnTo>
                  <a:pt x="216" y="260"/>
                </a:lnTo>
                <a:lnTo>
                  <a:pt x="272" y="260"/>
                </a:lnTo>
                <a:lnTo>
                  <a:pt x="272" y="274"/>
                </a:lnTo>
                <a:lnTo>
                  <a:pt x="216" y="274"/>
                </a:lnTo>
                <a:close/>
                <a:moveTo>
                  <a:pt x="272" y="284"/>
                </a:moveTo>
                <a:lnTo>
                  <a:pt x="272" y="299"/>
                </a:lnTo>
                <a:lnTo>
                  <a:pt x="216" y="299"/>
                </a:lnTo>
                <a:lnTo>
                  <a:pt x="216" y="284"/>
                </a:lnTo>
                <a:lnTo>
                  <a:pt x="272" y="284"/>
                </a:lnTo>
                <a:close/>
                <a:moveTo>
                  <a:pt x="202" y="325"/>
                </a:moveTo>
                <a:lnTo>
                  <a:pt x="284" y="325"/>
                </a:lnTo>
                <a:lnTo>
                  <a:pt x="284" y="361"/>
                </a:lnTo>
                <a:lnTo>
                  <a:pt x="202" y="361"/>
                </a:lnTo>
                <a:lnTo>
                  <a:pt x="202" y="325"/>
                </a:lnTo>
                <a:close/>
                <a:moveTo>
                  <a:pt x="214" y="61"/>
                </a:moveTo>
                <a:lnTo>
                  <a:pt x="271" y="61"/>
                </a:lnTo>
                <a:lnTo>
                  <a:pt x="271" y="77"/>
                </a:lnTo>
                <a:lnTo>
                  <a:pt x="214" y="77"/>
                </a:lnTo>
                <a:lnTo>
                  <a:pt x="214" y="61"/>
                </a:lnTo>
                <a:close/>
                <a:moveTo>
                  <a:pt x="60" y="246"/>
                </a:moveTo>
                <a:lnTo>
                  <a:pt x="103" y="60"/>
                </a:lnTo>
                <a:lnTo>
                  <a:pt x="117" y="63"/>
                </a:lnTo>
                <a:lnTo>
                  <a:pt x="75" y="249"/>
                </a:lnTo>
                <a:lnTo>
                  <a:pt x="60" y="246"/>
                </a:lnTo>
                <a:close/>
                <a:moveTo>
                  <a:pt x="89" y="252"/>
                </a:moveTo>
                <a:lnTo>
                  <a:pt x="131" y="67"/>
                </a:lnTo>
                <a:lnTo>
                  <a:pt x="146" y="70"/>
                </a:lnTo>
                <a:lnTo>
                  <a:pt x="103" y="256"/>
                </a:lnTo>
                <a:lnTo>
                  <a:pt x="89" y="252"/>
                </a:lnTo>
                <a:close/>
              </a:path>
            </a:pathLst>
          </a:custGeom>
          <a:solidFill>
            <a:schemeClr val="bg1"/>
          </a:solidFill>
          <a:ln>
            <a:noFill/>
          </a:ln>
        </p:spPr>
      </p:sp>
      <p:grpSp>
        <p:nvGrpSpPr>
          <p:cNvPr id="3" name="组合 2"/>
          <p:cNvGrpSpPr/>
          <p:nvPr/>
        </p:nvGrpSpPr>
        <p:grpSpPr>
          <a:xfrm>
            <a:off x="323215" y="323850"/>
            <a:ext cx="1005840" cy="453390"/>
            <a:chOff x="509" y="510"/>
            <a:chExt cx="1584" cy="714"/>
          </a:xfrm>
        </p:grpSpPr>
        <p:sp>
          <p:nvSpPr>
            <p:cNvPr id="11" name="矩形 10"/>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2" name="矩形 11"/>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4" name="TextBox 2"/>
          <p:cNvSpPr txBox="1"/>
          <p:nvPr/>
        </p:nvSpPr>
        <p:spPr>
          <a:xfrm>
            <a:off x="1835785" y="334645"/>
            <a:ext cx="4294505" cy="583565"/>
          </a:xfrm>
          <a:prstGeom prst="rect">
            <a:avLst/>
          </a:prstGeom>
          <a:noFill/>
        </p:spPr>
        <p:txBody>
          <a:bodyPr wrap="square" rtlCol="0">
            <a:spAutoFit/>
          </a:bodyPr>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54930" y="1178560"/>
            <a:ext cx="3989070" cy="372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5605" y="2152650"/>
            <a:ext cx="4681855" cy="1322070"/>
          </a:xfrm>
          <a:prstGeom prst="rect">
            <a:avLst/>
          </a:prstGeom>
          <a:noFill/>
        </p:spPr>
        <p:txBody>
          <a:bodyPr wrap="square" rtlCol="0">
            <a:spAutoFit/>
          </a:bodyPr>
          <a:lstStyle/>
          <a:p>
            <a:pPr indent="457200"/>
            <a:r>
              <a:rPr lang="en-US" altLang="zh-CN" sz="2000" dirty="0" smtClean="0">
                <a:solidFill>
                  <a:schemeClr val="tx2"/>
                </a:solidFill>
                <a:latin typeface="黑体" panose="02010609060101010101" pitchFamily="49" charset="-122"/>
                <a:ea typeface="黑体" panose="02010609060101010101" pitchFamily="49" charset="-122"/>
                <a:sym typeface="+mn-ea"/>
              </a:rPr>
              <a:t>2014</a:t>
            </a:r>
            <a:r>
              <a:rPr lang="zh-CN" altLang="en-US" sz="2000" dirty="0" smtClean="0">
                <a:solidFill>
                  <a:schemeClr val="tx2"/>
                </a:solidFill>
                <a:latin typeface="黑体" panose="02010609060101010101" pitchFamily="49" charset="-122"/>
                <a:ea typeface="黑体" panose="02010609060101010101" pitchFamily="49" charset="-122"/>
                <a:sym typeface="+mn-ea"/>
              </a:rPr>
              <a:t>年</a:t>
            </a:r>
            <a:r>
              <a:rPr lang="en-US" altLang="zh-CN" sz="2000" dirty="0" smtClean="0">
                <a:solidFill>
                  <a:schemeClr val="tx2"/>
                </a:solidFill>
                <a:latin typeface="黑体" panose="02010609060101010101" pitchFamily="49" charset="-122"/>
                <a:ea typeface="黑体" panose="02010609060101010101" pitchFamily="49" charset="-122"/>
                <a:sym typeface="+mn-ea"/>
              </a:rPr>
              <a:t>12</a:t>
            </a:r>
            <a:r>
              <a:rPr lang="zh-CN" altLang="en-US" sz="2000" dirty="0" smtClean="0">
                <a:solidFill>
                  <a:schemeClr val="tx2"/>
                </a:solidFill>
                <a:latin typeface="黑体" panose="02010609060101010101" pitchFamily="49" charset="-122"/>
                <a:ea typeface="黑体" panose="02010609060101010101" pitchFamily="49" charset="-122"/>
                <a:sym typeface="+mn-ea"/>
              </a:rPr>
              <a:t>月</a:t>
            </a:r>
            <a:r>
              <a:rPr lang="en-US" altLang="zh-CN" sz="2000" dirty="0" smtClean="0">
                <a:solidFill>
                  <a:schemeClr val="tx2"/>
                </a:solidFill>
                <a:latin typeface="黑体" panose="02010609060101010101" pitchFamily="49" charset="-122"/>
                <a:ea typeface="黑体" panose="02010609060101010101" pitchFamily="49" charset="-122"/>
                <a:sym typeface="+mn-ea"/>
              </a:rPr>
              <a:t>8</a:t>
            </a:r>
            <a:r>
              <a:rPr lang="zh-CN" altLang="en-US" sz="2000" dirty="0" smtClean="0">
                <a:solidFill>
                  <a:schemeClr val="tx2"/>
                </a:solidFill>
                <a:latin typeface="黑体" panose="02010609060101010101" pitchFamily="49" charset="-122"/>
                <a:ea typeface="黑体" panose="02010609060101010101" pitchFamily="49" charset="-122"/>
                <a:sym typeface="+mn-ea"/>
              </a:rPr>
              <a:t>日</a:t>
            </a:r>
            <a:r>
              <a:rPr lang="en-US" altLang="zh-CN" sz="2000" dirty="0" smtClean="0">
                <a:solidFill>
                  <a:schemeClr val="tx2"/>
                </a:solidFill>
                <a:latin typeface="黑体" panose="02010609060101010101" pitchFamily="49" charset="-122"/>
                <a:ea typeface="黑体" panose="02010609060101010101" pitchFamily="49" charset="-122"/>
                <a:sym typeface="+mn-ea"/>
              </a:rPr>
              <a:t>《</a:t>
            </a:r>
            <a:r>
              <a:rPr lang="zh-CN" altLang="en-US" sz="2000" dirty="0">
                <a:solidFill>
                  <a:schemeClr val="tx2"/>
                </a:solidFill>
                <a:latin typeface="黑体" panose="02010609060101010101" pitchFamily="49" charset="-122"/>
                <a:ea typeface="黑体" panose="02010609060101010101" pitchFamily="49" charset="-122"/>
                <a:sym typeface="+mn-ea"/>
              </a:rPr>
              <a:t>光明日报</a:t>
            </a:r>
            <a:r>
              <a:rPr lang="en-US" altLang="zh-CN" sz="2000" dirty="0" smtClean="0">
                <a:solidFill>
                  <a:schemeClr val="tx2"/>
                </a:solidFill>
                <a:latin typeface="黑体" panose="02010609060101010101" pitchFamily="49" charset="-122"/>
                <a:ea typeface="黑体" panose="02010609060101010101" pitchFamily="49" charset="-122"/>
                <a:sym typeface="+mn-ea"/>
              </a:rPr>
              <a:t>》</a:t>
            </a:r>
            <a:r>
              <a:rPr lang="zh-CN" altLang="en-US" sz="2000" dirty="0" smtClean="0">
                <a:solidFill>
                  <a:schemeClr val="tx2"/>
                </a:solidFill>
                <a:latin typeface="黑体" panose="02010609060101010101" pitchFamily="49" charset="-122"/>
                <a:ea typeface="黑体" panose="02010609060101010101" pitchFamily="49" charset="-122"/>
                <a:sym typeface="+mn-ea"/>
              </a:rPr>
              <a:t>头版</a:t>
            </a:r>
            <a:r>
              <a:rPr lang="zh-CN" altLang="en-US" sz="2000" dirty="0">
                <a:solidFill>
                  <a:schemeClr val="tx2"/>
                </a:solidFill>
                <a:latin typeface="黑体" panose="02010609060101010101" pitchFamily="49" charset="-122"/>
                <a:ea typeface="黑体" panose="02010609060101010101" pitchFamily="49" charset="-122"/>
                <a:sym typeface="+mn-ea"/>
              </a:rPr>
              <a:t>头条</a:t>
            </a:r>
            <a:r>
              <a:rPr lang="zh-CN" altLang="en-US" sz="2000" dirty="0" smtClean="0">
                <a:solidFill>
                  <a:schemeClr val="tx2"/>
                </a:solidFill>
                <a:latin typeface="黑体" panose="02010609060101010101" pitchFamily="49" charset="-122"/>
                <a:ea typeface="黑体" panose="02010609060101010101" pitchFamily="49" charset="-122"/>
                <a:sym typeface="+mn-ea"/>
              </a:rPr>
              <a:t>报道：</a:t>
            </a:r>
            <a:r>
              <a:rPr lang="zh-CN" altLang="en-US" sz="2000" dirty="0" smtClean="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学院为地方培养紧缺型人才、服务地方经济发展的办学举措受到宁波市委、市政府的充分肯定。</a:t>
            </a:r>
            <a:r>
              <a:rPr lang="zh-CN" altLang="en-US" sz="2000" dirty="0" smtClean="0">
                <a:solidFill>
                  <a:schemeClr val="tx2"/>
                </a:solidFill>
                <a:latin typeface="黑体" panose="02010609060101010101" pitchFamily="49" charset="-122"/>
                <a:ea typeface="黑体" panose="02010609060101010101" pitchFamily="49" charset="-122"/>
              </a:rPr>
              <a:t>”</a:t>
            </a:r>
            <a:endParaRPr lang="zh-CN" altLang="en-US" sz="2000" dirty="0" smtClean="0">
              <a:solidFill>
                <a:schemeClr val="tx2"/>
              </a:solidFill>
              <a:latin typeface="黑体" panose="02010609060101010101" pitchFamily="49" charset="-122"/>
              <a:ea typeface="黑体" panose="02010609060101010101" pitchFamily="49" charset="-122"/>
            </a:endParaRPr>
          </a:p>
        </p:txBody>
      </p:sp>
      <p:sp>
        <p:nvSpPr>
          <p:cNvPr id="8" name="TextBox 7"/>
          <p:cNvSpPr txBox="1"/>
          <p:nvPr/>
        </p:nvSpPr>
        <p:spPr>
          <a:xfrm>
            <a:off x="395605" y="3474720"/>
            <a:ext cx="4609465" cy="1630045"/>
          </a:xfrm>
          <a:prstGeom prst="rect">
            <a:avLst/>
          </a:prstGeom>
          <a:noFill/>
        </p:spPr>
        <p:txBody>
          <a:bodyPr wrap="square" rtlCol="0">
            <a:spAutoFit/>
          </a:bodyPr>
          <a:lstStyle/>
          <a:p>
            <a:r>
              <a:rPr lang="zh-CN" altLang="en-US" sz="2000" dirty="0" smtClean="0">
                <a:solidFill>
                  <a:schemeClr val="tx2"/>
                </a:solidFill>
                <a:latin typeface="仿宋_GB2312" pitchFamily="49" charset="-122"/>
                <a:ea typeface="仿宋_GB2312" pitchFamily="49" charset="-122"/>
              </a:rPr>
              <a:t>    </a:t>
            </a:r>
            <a:r>
              <a:rPr lang="en-US" altLang="zh-CN" sz="2000" dirty="0">
                <a:solidFill>
                  <a:schemeClr val="tx2"/>
                </a:solidFill>
                <a:latin typeface="黑体" panose="02010609060101010101" pitchFamily="49" charset="-122"/>
                <a:ea typeface="黑体" panose="02010609060101010101" pitchFamily="49" charset="-122"/>
                <a:sym typeface="+mn-ea"/>
              </a:rPr>
              <a:t>2016</a:t>
            </a:r>
            <a:r>
              <a:rPr lang="zh-CN" altLang="en-US" sz="2000" dirty="0">
                <a:solidFill>
                  <a:schemeClr val="tx2"/>
                </a:solidFill>
                <a:latin typeface="黑体" panose="02010609060101010101" pitchFamily="49" charset="-122"/>
                <a:ea typeface="黑体" panose="02010609060101010101" pitchFamily="49" charset="-122"/>
                <a:sym typeface="+mn-ea"/>
              </a:rPr>
              <a:t>年</a:t>
            </a:r>
            <a:r>
              <a:rPr lang="en-US" altLang="zh-CN" sz="2000" dirty="0">
                <a:solidFill>
                  <a:schemeClr val="tx2"/>
                </a:solidFill>
                <a:latin typeface="黑体" panose="02010609060101010101" pitchFamily="49" charset="-122"/>
                <a:ea typeface="黑体" panose="02010609060101010101" pitchFamily="49" charset="-122"/>
                <a:sym typeface="+mn-ea"/>
              </a:rPr>
              <a:t>3</a:t>
            </a:r>
            <a:r>
              <a:rPr lang="zh-CN" altLang="en-US" sz="2000" dirty="0">
                <a:solidFill>
                  <a:schemeClr val="tx2"/>
                </a:solidFill>
                <a:latin typeface="黑体" panose="02010609060101010101" pitchFamily="49" charset="-122"/>
                <a:ea typeface="黑体" panose="02010609060101010101" pitchFamily="49" charset="-122"/>
                <a:sym typeface="+mn-ea"/>
              </a:rPr>
              <a:t>月</a:t>
            </a:r>
            <a:r>
              <a:rPr lang="en-US" altLang="zh-CN" sz="2000" dirty="0">
                <a:solidFill>
                  <a:schemeClr val="tx2"/>
                </a:solidFill>
                <a:latin typeface="黑体" panose="02010609060101010101" pitchFamily="49" charset="-122"/>
                <a:ea typeface="黑体" panose="02010609060101010101" pitchFamily="49" charset="-122"/>
                <a:sym typeface="+mn-ea"/>
              </a:rPr>
              <a:t>24</a:t>
            </a:r>
            <a:r>
              <a:rPr lang="zh-CN" altLang="en-US" sz="2000" dirty="0">
                <a:solidFill>
                  <a:schemeClr val="tx2"/>
                </a:solidFill>
                <a:latin typeface="黑体" panose="02010609060101010101" pitchFamily="49" charset="-122"/>
                <a:ea typeface="黑体" panose="02010609060101010101" pitchFamily="49" charset="-122"/>
                <a:sym typeface="+mn-ea"/>
              </a:rPr>
              <a:t>日</a:t>
            </a:r>
            <a:r>
              <a:rPr lang="en-US" altLang="zh-CN" sz="2000" dirty="0">
                <a:solidFill>
                  <a:schemeClr val="tx2"/>
                </a:solidFill>
                <a:latin typeface="黑体" panose="02010609060101010101" pitchFamily="49" charset="-122"/>
                <a:ea typeface="黑体" panose="02010609060101010101" pitchFamily="49" charset="-122"/>
                <a:sym typeface="+mn-ea"/>
              </a:rPr>
              <a:t>《</a:t>
            </a:r>
            <a:r>
              <a:rPr lang="zh-CN" altLang="en-US" sz="2000" dirty="0">
                <a:solidFill>
                  <a:schemeClr val="tx2"/>
                </a:solidFill>
                <a:latin typeface="黑体" panose="02010609060101010101" pitchFamily="49" charset="-122"/>
                <a:ea typeface="黑体" panose="02010609060101010101" pitchFamily="49" charset="-122"/>
                <a:sym typeface="+mn-ea"/>
              </a:rPr>
              <a:t>人民日报</a:t>
            </a:r>
            <a:r>
              <a:rPr lang="en-US" altLang="zh-CN" sz="2000" dirty="0">
                <a:solidFill>
                  <a:schemeClr val="tx2"/>
                </a:solidFill>
                <a:latin typeface="黑体" panose="02010609060101010101" pitchFamily="49" charset="-122"/>
                <a:ea typeface="黑体" panose="02010609060101010101" pitchFamily="49" charset="-122"/>
                <a:sym typeface="+mn-ea"/>
              </a:rPr>
              <a:t>》</a:t>
            </a:r>
            <a:r>
              <a:rPr lang="zh-CN" altLang="en-US" sz="2000" dirty="0">
                <a:solidFill>
                  <a:schemeClr val="tx2"/>
                </a:solidFill>
                <a:latin typeface="黑体" panose="02010609060101010101" pitchFamily="49" charset="-122"/>
                <a:ea typeface="黑体" panose="02010609060101010101" pitchFamily="49" charset="-122"/>
                <a:sym typeface="+mn-ea"/>
              </a:rPr>
              <a:t>专题报道：</a:t>
            </a:r>
            <a:r>
              <a:rPr lang="zh-CN" altLang="en-US" sz="2000" dirty="0" smtClean="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2014</a:t>
            </a:r>
            <a:r>
              <a:rPr lang="zh-CN" altLang="en-US" sz="2000" dirty="0">
                <a:solidFill>
                  <a:schemeClr val="tx2"/>
                </a:solidFill>
                <a:latin typeface="黑体" panose="02010609060101010101" pitchFamily="49" charset="-122"/>
                <a:ea typeface="黑体" panose="02010609060101010101" pitchFamily="49" charset="-122"/>
              </a:rPr>
              <a:t>年</a:t>
            </a:r>
            <a:r>
              <a:rPr lang="en-US" altLang="zh-CN" sz="2000" dirty="0">
                <a:solidFill>
                  <a:schemeClr val="tx2"/>
                </a:solidFill>
                <a:latin typeface="黑体" panose="02010609060101010101" pitchFamily="49" charset="-122"/>
                <a:ea typeface="黑体" panose="02010609060101010101" pitchFamily="49" charset="-122"/>
              </a:rPr>
              <a:t>4</a:t>
            </a:r>
            <a:r>
              <a:rPr lang="zh-CN" altLang="en-US" sz="2000" dirty="0">
                <a:solidFill>
                  <a:schemeClr val="tx2"/>
                </a:solidFill>
                <a:latin typeface="黑体" panose="02010609060101010101" pitchFamily="49" charset="-122"/>
                <a:ea typeface="黑体" panose="02010609060101010101" pitchFamily="49" charset="-122"/>
              </a:rPr>
              <a:t>月，创业管理专业被列为浙江省新兴特色专业建设项目。</a:t>
            </a:r>
            <a:r>
              <a:rPr lang="en-US" altLang="zh-CN" sz="2000" dirty="0">
                <a:solidFill>
                  <a:schemeClr val="tx2"/>
                </a:solidFill>
                <a:latin typeface="黑体" panose="02010609060101010101" pitchFamily="49" charset="-122"/>
                <a:ea typeface="黑体" panose="02010609060101010101" pitchFamily="49" charset="-122"/>
              </a:rPr>
              <a:t>2015</a:t>
            </a:r>
            <a:r>
              <a:rPr lang="zh-CN" altLang="en-US" sz="2000" dirty="0">
                <a:solidFill>
                  <a:schemeClr val="tx2"/>
                </a:solidFill>
                <a:latin typeface="黑体" panose="02010609060101010101" pitchFamily="49" charset="-122"/>
                <a:ea typeface="黑体" panose="02010609060101010101" pitchFamily="49" charset="-122"/>
              </a:rPr>
              <a:t>年底，教育部部长袁贵仁到访该学院检查工作时肯定了他们的做法</a:t>
            </a:r>
            <a:r>
              <a:rPr lang="zh-CN" altLang="en-US" sz="2000" dirty="0" smtClean="0">
                <a:solidFill>
                  <a:schemeClr val="tx2"/>
                </a:solidFill>
                <a:latin typeface="黑体" panose="02010609060101010101" pitchFamily="49" charset="-122"/>
                <a:ea typeface="黑体" panose="02010609060101010101" pitchFamily="49" charset="-122"/>
              </a:rPr>
              <a:t>”。</a:t>
            </a:r>
            <a:endParaRPr lang="zh-CN" altLang="en-US" sz="2000" dirty="0">
              <a:solidFill>
                <a:schemeClr val="tx2"/>
              </a:solidFill>
              <a:latin typeface="黑体" panose="02010609060101010101" pitchFamily="49" charset="-122"/>
              <a:ea typeface="黑体" panose="02010609060101010101" pitchFamily="49" charset="-122"/>
            </a:endParaRPr>
          </a:p>
        </p:txBody>
      </p:sp>
      <p:sp>
        <p:nvSpPr>
          <p:cNvPr id="12" name="TextBox 11"/>
          <p:cNvSpPr txBox="1"/>
          <p:nvPr/>
        </p:nvSpPr>
        <p:spPr>
          <a:xfrm>
            <a:off x="1403350" y="1521460"/>
            <a:ext cx="3106420" cy="398780"/>
          </a:xfrm>
          <a:prstGeom prst="rect">
            <a:avLst/>
          </a:prstGeom>
          <a:noFill/>
        </p:spPr>
        <p:txBody>
          <a:bodyPr wrap="square" rtlCol="0">
            <a:spAutoFit/>
          </a:bodyPr>
          <a:lstStyle/>
          <a:p>
            <a:r>
              <a:rPr lang="en-US" altLang="zh-CN" sz="2000" dirty="0" smtClean="0">
                <a:solidFill>
                  <a:schemeClr val="tx2"/>
                </a:solidFill>
                <a:latin typeface="黑体" panose="02010609060101010101" pitchFamily="49" charset="-122"/>
                <a:ea typeface="黑体" panose="02010609060101010101" pitchFamily="49" charset="-122"/>
              </a:rPr>
              <a:t>30</a:t>
            </a:r>
            <a:r>
              <a:rPr lang="zh-CN" altLang="en-US" sz="2000" dirty="0" smtClean="0">
                <a:solidFill>
                  <a:schemeClr val="tx2"/>
                </a:solidFill>
                <a:latin typeface="黑体" panose="02010609060101010101" pitchFamily="49" charset="-122"/>
                <a:ea typeface="黑体" panose="02010609060101010101" pitchFamily="49" charset="-122"/>
              </a:rPr>
              <a:t>余家媒体，上百次报道</a:t>
            </a:r>
            <a:endParaRPr lang="zh-CN" altLang="en-US" sz="2000" dirty="0" smtClean="0">
              <a:solidFill>
                <a:schemeClr val="tx2"/>
              </a:solidFill>
              <a:latin typeface="黑体" panose="02010609060101010101" pitchFamily="49" charset="-122"/>
              <a:ea typeface="黑体" panose="02010609060101010101" pitchFamily="49" charset="-122"/>
            </a:endParaRPr>
          </a:p>
        </p:txBody>
      </p:sp>
      <p:sp>
        <p:nvSpPr>
          <p:cNvPr id="11" name="椭圆 10"/>
          <p:cNvSpPr/>
          <p:nvPr/>
        </p:nvSpPr>
        <p:spPr>
          <a:xfrm>
            <a:off x="395546" y="1332453"/>
            <a:ext cx="770911" cy="809456"/>
          </a:xfrm>
          <a:prstGeom prst="ellipse">
            <a:avLst/>
          </a:prstGeom>
          <a:solidFill>
            <a:srgbClr val="B02416"/>
          </a:solidFill>
          <a:ln>
            <a:noFill/>
          </a:ln>
          <a:effectLst>
            <a:outerShdw blurRad="304800" sx="102000" sy="102000" algn="ctr" rotWithShape="0">
              <a:srgbClr val="B02416">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i="1" dirty="0" smtClean="0">
                <a:solidFill>
                  <a:schemeClr val="bg1"/>
                </a:solidFill>
                <a:latin typeface="Arial" panose="020B0604020202020204" pitchFamily="34" charset="0"/>
                <a:cs typeface="Arial" panose="020B0604020202020204" pitchFamily="34" charset="0"/>
              </a:rPr>
              <a:t>30+</a:t>
            </a:r>
            <a:endParaRPr kumimoji="1" lang="en-GB" altLang="zh-CN" sz="1600" b="1" i="1" dirty="0">
              <a:solidFill>
                <a:schemeClr val="bg1"/>
              </a:solidFill>
              <a:latin typeface="Arial" panose="020B0604020202020204" pitchFamily="34" charset="0"/>
              <a:cs typeface="Arial" panose="020B0604020202020204" pitchFamily="34" charset="0"/>
            </a:endParaRPr>
          </a:p>
        </p:txBody>
      </p:sp>
      <p:sp>
        <p:nvSpPr>
          <p:cNvPr id="2" name="文本框 1"/>
          <p:cNvSpPr txBox="1"/>
          <p:nvPr/>
        </p:nvSpPr>
        <p:spPr>
          <a:xfrm>
            <a:off x="899160" y="830580"/>
            <a:ext cx="4371340" cy="460375"/>
          </a:xfrm>
          <a:prstGeom prst="rect">
            <a:avLst/>
          </a:prstGeom>
          <a:noFill/>
        </p:spPr>
        <p:txBody>
          <a:bodyPr wrap="square" rtlCol="0" anchor="t">
            <a:spAutoFit/>
          </a:bodyPr>
          <a:p>
            <a:r>
              <a:rPr kumimoji="1" lang="zh-CN" altLang="en-US" sz="2400" dirty="0" smtClean="0">
                <a:solidFill>
                  <a:schemeClr val="accent2"/>
                </a:solidFill>
                <a:latin typeface="黑体" panose="02010609060101010101" pitchFamily="49" charset="-122"/>
                <a:ea typeface="黑体" panose="02010609060101010101" pitchFamily="49" charset="-122"/>
                <a:sym typeface="+mn-ea"/>
              </a:rPr>
              <a:t>国泰安创业教育的影响与成果：</a:t>
            </a:r>
            <a:endParaRPr kumimoji="1" lang="zh-CN" altLang="en-US" sz="2400" dirty="0" smtClean="0">
              <a:solidFill>
                <a:schemeClr val="accent2"/>
              </a:solidFill>
              <a:latin typeface="黑体" panose="02010609060101010101" pitchFamily="49" charset="-122"/>
              <a:ea typeface="黑体" panose="02010609060101010101" pitchFamily="49" charset="-122"/>
              <a:sym typeface="+mn-ea"/>
            </a:endParaRPr>
          </a:p>
        </p:txBody>
      </p:sp>
      <p:grpSp>
        <p:nvGrpSpPr>
          <p:cNvPr id="3" name="组合 2"/>
          <p:cNvGrpSpPr/>
          <p:nvPr/>
        </p:nvGrpSpPr>
        <p:grpSpPr>
          <a:xfrm>
            <a:off x="323215" y="323850"/>
            <a:ext cx="1005840" cy="453390"/>
            <a:chOff x="509" y="510"/>
            <a:chExt cx="1584" cy="714"/>
          </a:xfrm>
        </p:grpSpPr>
        <p:sp>
          <p:nvSpPr>
            <p:cNvPr id="5" name="矩形 4"/>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08270" y="999490"/>
            <a:ext cx="3410585" cy="2473325"/>
          </a:xfrm>
          <a:prstGeom prst="rect">
            <a:avLst/>
          </a:prstGeom>
        </p:spPr>
      </p:pic>
      <p:grpSp>
        <p:nvGrpSpPr>
          <p:cNvPr id="3" name="组合 2"/>
          <p:cNvGrpSpPr/>
          <p:nvPr/>
        </p:nvGrpSpPr>
        <p:grpSpPr>
          <a:xfrm>
            <a:off x="1246505" y="1061720"/>
            <a:ext cx="0" cy="3499485"/>
            <a:chOff x="2487168" y="2560320"/>
            <a:chExt cx="0" cy="4443984"/>
          </a:xfrm>
        </p:grpSpPr>
        <p:cxnSp>
          <p:nvCxnSpPr>
            <p:cNvPr id="5" name="直线连接符 10"/>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线连接符 11"/>
            <p:cNvCxnSpPr/>
            <p:nvPr/>
          </p:nvCxnSpPr>
          <p:spPr>
            <a:xfrm>
              <a:off x="2487168" y="2560320"/>
              <a:ext cx="0" cy="868680"/>
            </a:xfrm>
            <a:prstGeom prst="line">
              <a:avLst/>
            </a:prstGeom>
            <a:ln w="50800">
              <a:solidFill>
                <a:srgbClr val="B02416"/>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403648" y="972145"/>
            <a:ext cx="2404745" cy="706755"/>
          </a:xfrm>
          <a:prstGeom prst="rect">
            <a:avLst/>
          </a:prstGeom>
          <a:noFill/>
        </p:spPr>
        <p:txBody>
          <a:bodyPr wrap="square" rtlCol="0">
            <a:spAutoFit/>
          </a:bodyPr>
          <a:lstStyle/>
          <a:p>
            <a:r>
              <a:rPr lang="zh-CN" altLang="en-US" sz="2000" dirty="0">
                <a:solidFill>
                  <a:schemeClr val="tx2"/>
                </a:solidFill>
                <a:latin typeface="黑体" panose="02010609060101010101" pitchFamily="49" charset="-122"/>
                <a:ea typeface="黑体" panose="02010609060101010101" pitchFamily="49" charset="-122"/>
              </a:rPr>
              <a:t>上百位各级政府和高校领导考察</a:t>
            </a:r>
            <a:r>
              <a:rPr lang="zh-CN" altLang="en-US" sz="2000" dirty="0" smtClean="0">
                <a:solidFill>
                  <a:schemeClr val="tx2"/>
                </a:solidFill>
                <a:latin typeface="黑体" panose="02010609060101010101" pitchFamily="49" charset="-122"/>
                <a:ea typeface="黑体" panose="02010609060101010101" pitchFamily="49" charset="-122"/>
              </a:rPr>
              <a:t>指导</a:t>
            </a:r>
            <a:endParaRPr lang="zh-CN" altLang="en-US" sz="2000" dirty="0">
              <a:solidFill>
                <a:schemeClr val="tx2"/>
              </a:solidFill>
              <a:latin typeface="黑体" panose="02010609060101010101" pitchFamily="49" charset="-122"/>
              <a:ea typeface="黑体" panose="02010609060101010101" pitchFamily="49"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1052830" y="3261995"/>
            <a:ext cx="3425190" cy="1890395"/>
          </a:xfrm>
          <a:prstGeom prst="rect">
            <a:avLst/>
          </a:prstGeom>
        </p:spPr>
      </p:pic>
      <p:sp>
        <p:nvSpPr>
          <p:cNvPr id="10" name="TextBox 9"/>
          <p:cNvSpPr txBox="1"/>
          <p:nvPr/>
        </p:nvSpPr>
        <p:spPr>
          <a:xfrm>
            <a:off x="4895528" y="3520628"/>
            <a:ext cx="4248472" cy="1631216"/>
          </a:xfrm>
          <a:prstGeom prst="rect">
            <a:avLst/>
          </a:prstGeom>
          <a:noFill/>
        </p:spPr>
        <p:txBody>
          <a:bodyPr wrap="square" rtlCol="0">
            <a:spAutoFit/>
          </a:bodyPr>
          <a:lstStyle/>
          <a:p>
            <a:r>
              <a:rPr lang="zh-CN" altLang="en-US" sz="2000" b="1" dirty="0" smtClean="0">
                <a:solidFill>
                  <a:schemeClr val="tx2"/>
                </a:solidFill>
                <a:latin typeface="仿宋_GB2312" pitchFamily="49" charset="-122"/>
                <a:ea typeface="仿宋_GB2312" pitchFamily="49" charset="-122"/>
              </a:rPr>
              <a:t>    </a:t>
            </a:r>
            <a:r>
              <a:rPr lang="zh-CN" altLang="en-US" sz="2000" dirty="0" smtClean="0">
                <a:solidFill>
                  <a:schemeClr val="tx2"/>
                </a:solidFill>
                <a:latin typeface="黑体" panose="02010609060101010101" pitchFamily="49" charset="-122"/>
                <a:ea typeface="黑体" panose="02010609060101010101" pitchFamily="49" charset="-122"/>
              </a:rPr>
              <a:t>“</a:t>
            </a:r>
            <a:r>
              <a:rPr lang="zh-CN" altLang="en-US" sz="2000" dirty="0">
                <a:solidFill>
                  <a:schemeClr val="tx2"/>
                </a:solidFill>
                <a:latin typeface="黑体" panose="02010609060101010101" pitchFamily="49" charset="-122"/>
                <a:ea typeface="黑体" panose="02010609060101010101" pitchFamily="49" charset="-122"/>
              </a:rPr>
              <a:t>创业教育需要创新人才培养模式，国泰安创业学院先行一步，成绩可嘉，经验值得推广</a:t>
            </a:r>
            <a:r>
              <a:rPr lang="zh-CN" altLang="en-US" sz="2000" dirty="0" smtClean="0">
                <a:solidFill>
                  <a:schemeClr val="tx2"/>
                </a:solidFill>
                <a:latin typeface="黑体" panose="02010609060101010101" pitchFamily="49" charset="-122"/>
                <a:ea typeface="黑体" panose="02010609060101010101" pitchFamily="49" charset="-122"/>
              </a:rPr>
              <a:t>。”</a:t>
            </a:r>
            <a:endParaRPr lang="en-US" altLang="zh-CN" sz="2000" dirty="0">
              <a:solidFill>
                <a:schemeClr val="tx2"/>
              </a:solidFill>
              <a:latin typeface="黑体" panose="02010609060101010101" pitchFamily="49" charset="-122"/>
              <a:ea typeface="黑体" panose="02010609060101010101" pitchFamily="49" charset="-122"/>
            </a:endParaRPr>
          </a:p>
          <a:p>
            <a:r>
              <a:rPr lang="en-US" altLang="zh-CN" sz="2000" dirty="0" smtClean="0">
                <a:solidFill>
                  <a:schemeClr val="tx2"/>
                </a:solidFill>
                <a:latin typeface="黑体" panose="02010609060101010101" pitchFamily="49" charset="-122"/>
                <a:ea typeface="黑体" panose="02010609060101010101" pitchFamily="49" charset="-122"/>
              </a:rPr>
              <a:t>     ——</a:t>
            </a:r>
            <a:r>
              <a:rPr lang="zh-CN" altLang="en-US" sz="2000" dirty="0" smtClean="0">
                <a:solidFill>
                  <a:schemeClr val="tx2"/>
                </a:solidFill>
                <a:latin typeface="黑体" panose="02010609060101010101" pitchFamily="49" charset="-122"/>
                <a:ea typeface="黑体" panose="02010609060101010101" pitchFamily="49" charset="-122"/>
              </a:rPr>
              <a:t>袁贵仁（</a:t>
            </a:r>
            <a:r>
              <a:rPr lang="en-US" altLang="zh-CN" sz="2000" dirty="0">
                <a:solidFill>
                  <a:schemeClr val="tx2"/>
                </a:solidFill>
                <a:latin typeface="黑体" panose="02010609060101010101" pitchFamily="49" charset="-122"/>
                <a:ea typeface="黑体" panose="02010609060101010101" pitchFamily="49" charset="-122"/>
              </a:rPr>
              <a:t>2015</a:t>
            </a:r>
            <a:r>
              <a:rPr lang="zh-CN" altLang="en-US" sz="2000" dirty="0">
                <a:solidFill>
                  <a:schemeClr val="tx2"/>
                </a:solidFill>
                <a:latin typeface="黑体" panose="02010609060101010101" pitchFamily="49" charset="-122"/>
                <a:ea typeface="黑体" panose="02010609060101010101" pitchFamily="49" charset="-122"/>
              </a:rPr>
              <a:t>年时任教育部部长</a:t>
            </a:r>
            <a:r>
              <a:rPr lang="zh-CN" altLang="en-US" sz="2000" dirty="0" smtClean="0">
                <a:solidFill>
                  <a:schemeClr val="tx2"/>
                </a:solidFill>
                <a:latin typeface="黑体" panose="02010609060101010101" pitchFamily="49" charset="-122"/>
                <a:ea typeface="黑体" panose="02010609060101010101" pitchFamily="49" charset="-122"/>
              </a:rPr>
              <a:t>）</a:t>
            </a:r>
            <a:endParaRPr lang="zh-CN" altLang="en-US" sz="2000" dirty="0">
              <a:solidFill>
                <a:schemeClr val="tx2"/>
              </a:solidFill>
              <a:latin typeface="黑体" panose="02010609060101010101" pitchFamily="49" charset="-122"/>
              <a:ea typeface="黑体" panose="02010609060101010101" pitchFamily="49" charset="-122"/>
            </a:endParaRPr>
          </a:p>
        </p:txBody>
      </p:sp>
      <p:sp>
        <p:nvSpPr>
          <p:cNvPr id="11" name="TextBox 10"/>
          <p:cNvSpPr txBox="1"/>
          <p:nvPr/>
        </p:nvSpPr>
        <p:spPr>
          <a:xfrm>
            <a:off x="467544" y="1764233"/>
            <a:ext cx="4680519" cy="1322070"/>
          </a:xfrm>
          <a:prstGeom prst="rect">
            <a:avLst/>
          </a:prstGeom>
          <a:noFill/>
        </p:spPr>
        <p:txBody>
          <a:bodyPr wrap="square" rtlCol="0">
            <a:spAutoFit/>
          </a:bodyPr>
          <a:lstStyle/>
          <a:p>
            <a:pPr indent="457200"/>
            <a:r>
              <a:rPr lang="en-US" altLang="zh-CN" sz="2000" dirty="0">
                <a:solidFill>
                  <a:schemeClr val="tx2"/>
                </a:solidFill>
                <a:latin typeface="黑体" panose="02010609060101010101" pitchFamily="49" charset="-122"/>
                <a:ea typeface="黑体" panose="02010609060101010101" pitchFamily="49" charset="-122"/>
              </a:rPr>
              <a:t>2015</a:t>
            </a:r>
            <a:r>
              <a:rPr lang="zh-CN" altLang="en-US" sz="2000" dirty="0">
                <a:solidFill>
                  <a:schemeClr val="tx2"/>
                </a:solidFill>
                <a:latin typeface="黑体" panose="02010609060101010101" pitchFamily="49" charset="-122"/>
                <a:ea typeface="黑体" panose="02010609060101010101" pitchFamily="49" charset="-122"/>
              </a:rPr>
              <a:t>年</a:t>
            </a:r>
            <a:r>
              <a:rPr lang="en-US" altLang="zh-CN" sz="2000" dirty="0">
                <a:solidFill>
                  <a:schemeClr val="tx2"/>
                </a:solidFill>
                <a:latin typeface="黑体" panose="02010609060101010101" pitchFamily="49" charset="-122"/>
                <a:ea typeface="黑体" panose="02010609060101010101" pitchFamily="49" charset="-122"/>
              </a:rPr>
              <a:t>10</a:t>
            </a:r>
            <a:r>
              <a:rPr lang="zh-CN" altLang="en-US" sz="2000" dirty="0">
                <a:solidFill>
                  <a:schemeClr val="tx2"/>
                </a:solidFill>
                <a:latin typeface="黑体" panose="02010609060101010101" pitchFamily="49" charset="-122"/>
                <a:ea typeface="黑体" panose="02010609060101010101" pitchFamily="49" charset="-122"/>
              </a:rPr>
              <a:t>月</a:t>
            </a:r>
            <a:r>
              <a:rPr lang="en-US" altLang="zh-CN" sz="2000" dirty="0">
                <a:solidFill>
                  <a:schemeClr val="tx2"/>
                </a:solidFill>
                <a:latin typeface="黑体" panose="02010609060101010101" pitchFamily="49" charset="-122"/>
                <a:ea typeface="黑体" panose="02010609060101010101" pitchFamily="49" charset="-122"/>
              </a:rPr>
              <a:t>22</a:t>
            </a:r>
            <a:r>
              <a:rPr lang="zh-CN" altLang="en-US" sz="2000" dirty="0">
                <a:solidFill>
                  <a:schemeClr val="tx2"/>
                </a:solidFill>
                <a:latin typeface="黑体" panose="02010609060101010101" pitchFamily="49" charset="-122"/>
                <a:ea typeface="黑体" panose="02010609060101010101" pitchFamily="49" charset="-122"/>
              </a:rPr>
              <a:t>日，时任教育部部长袁贵仁来学院考察指导，勉励国泰安创业学院要不断总结经验，创新提升，向教育部提</a:t>
            </a:r>
            <a:r>
              <a:rPr lang="zh-CN" altLang="en-US" sz="2000" dirty="0" smtClean="0">
                <a:solidFill>
                  <a:schemeClr val="tx2"/>
                </a:solidFill>
                <a:latin typeface="黑体" panose="02010609060101010101" pitchFamily="49" charset="-122"/>
                <a:ea typeface="黑体" panose="02010609060101010101" pitchFamily="49" charset="-122"/>
              </a:rPr>
              <a:t>交创业教育实践专</a:t>
            </a:r>
            <a:r>
              <a:rPr lang="zh-CN" altLang="en-US" sz="2000" dirty="0">
                <a:solidFill>
                  <a:schemeClr val="tx2"/>
                </a:solidFill>
                <a:latin typeface="黑体" panose="02010609060101010101" pitchFamily="49" charset="-122"/>
                <a:ea typeface="黑体" panose="02010609060101010101" pitchFamily="49" charset="-122"/>
              </a:rPr>
              <a:t>题报告。</a:t>
            </a:r>
            <a:endParaRPr lang="zh-CN" altLang="en-US" sz="2000" dirty="0">
              <a:solidFill>
                <a:schemeClr val="tx2"/>
              </a:solidFill>
              <a:latin typeface="黑体" panose="02010609060101010101" pitchFamily="49" charset="-122"/>
              <a:ea typeface="黑体" panose="02010609060101010101" pitchFamily="49" charset="-122"/>
            </a:endParaRPr>
          </a:p>
        </p:txBody>
      </p:sp>
      <p:sp>
        <p:nvSpPr>
          <p:cNvPr id="13" name="椭圆 12"/>
          <p:cNvSpPr/>
          <p:nvPr/>
        </p:nvSpPr>
        <p:spPr>
          <a:xfrm>
            <a:off x="257094" y="999207"/>
            <a:ext cx="761878" cy="809462"/>
          </a:xfrm>
          <a:prstGeom prst="ellipse">
            <a:avLst/>
          </a:prstGeom>
          <a:solidFill>
            <a:srgbClr val="B02416"/>
          </a:solidFill>
          <a:ln>
            <a:noFill/>
          </a:ln>
          <a:effectLst>
            <a:outerShdw blurRad="304800" sx="102000" sy="102000" algn="ctr" rotWithShape="0">
              <a:srgbClr val="B02416">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i="1" dirty="0" smtClean="0">
                <a:solidFill>
                  <a:schemeClr val="bg1"/>
                </a:solidFill>
                <a:latin typeface="Arial" panose="020B0604020202020204" pitchFamily="34" charset="0"/>
                <a:cs typeface="Arial" panose="020B0604020202020204" pitchFamily="34" charset="0"/>
              </a:rPr>
              <a:t>100+</a:t>
            </a:r>
            <a:endParaRPr kumimoji="1" lang="en-GB" altLang="zh-CN" sz="1200" b="1" i="1" dirty="0">
              <a:solidFill>
                <a:schemeClr val="bg1"/>
              </a:solidFill>
              <a:latin typeface="Arial" panose="020B0604020202020204" pitchFamily="34" charset="0"/>
              <a:cs typeface="Arial" panose="020B0604020202020204" pitchFamily="34" charset="0"/>
            </a:endParaRPr>
          </a:p>
        </p:txBody>
      </p:sp>
      <p:grpSp>
        <p:nvGrpSpPr>
          <p:cNvPr id="2" name="组合 1"/>
          <p:cNvGrpSpPr/>
          <p:nvPr/>
        </p:nvGrpSpPr>
        <p:grpSpPr>
          <a:xfrm>
            <a:off x="323215" y="323850"/>
            <a:ext cx="1005840" cy="453390"/>
            <a:chOff x="509" y="510"/>
            <a:chExt cx="1584" cy="714"/>
          </a:xfrm>
        </p:grpSpPr>
        <p:sp>
          <p:nvSpPr>
            <p:cNvPr id="4" name="矩形 3"/>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5"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67335" y="1466215"/>
            <a:ext cx="1860550" cy="3147695"/>
            <a:chOff x="893543" y="1851248"/>
            <a:chExt cx="2791807" cy="3996800"/>
          </a:xfrm>
        </p:grpSpPr>
        <p:sp>
          <p:nvSpPr>
            <p:cNvPr id="17" name="矩形 16"/>
            <p:cNvSpPr/>
            <p:nvPr/>
          </p:nvSpPr>
          <p:spPr>
            <a:xfrm>
              <a:off x="893543" y="1851248"/>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1803034" y="4270296"/>
              <a:ext cx="1882316" cy="1577752"/>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矩形 1"/>
          <p:cNvSpPr/>
          <p:nvPr/>
        </p:nvSpPr>
        <p:spPr>
          <a:xfrm>
            <a:off x="325471" y="280868"/>
            <a:ext cx="648072" cy="3024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683568" y="432085"/>
            <a:ext cx="648072" cy="302434"/>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TextBox 4"/>
          <p:cNvSpPr txBox="1"/>
          <p:nvPr/>
        </p:nvSpPr>
        <p:spPr>
          <a:xfrm>
            <a:off x="3009900" y="774065"/>
            <a:ext cx="5333365" cy="768350"/>
          </a:xfrm>
          <a:prstGeom prst="rect">
            <a:avLst/>
          </a:prstGeom>
          <a:noFill/>
        </p:spPr>
        <p:txBody>
          <a:bodyPr wrap="square" rtlCol="0">
            <a:spAutoFit/>
          </a:bodyPr>
          <a:lstStyle/>
          <a:p>
            <a:r>
              <a:rPr lang="zh-CN" altLang="en-US" sz="2400" dirty="0" smtClean="0">
                <a:solidFill>
                  <a:schemeClr val="accent2"/>
                </a:solidFill>
                <a:latin typeface="黑体" panose="02010609060101010101" pitchFamily="49" charset="-122"/>
                <a:ea typeface="黑体" panose="02010609060101010101" pitchFamily="49" charset="-122"/>
              </a:rPr>
              <a:t>（二）关于创业管理专业</a:t>
            </a:r>
            <a:endParaRPr lang="en-US" altLang="zh-CN" sz="2400" dirty="0" smtClean="0">
              <a:solidFill>
                <a:schemeClr val="accent2"/>
              </a:solidFill>
              <a:latin typeface="黑体" panose="02010609060101010101" pitchFamily="49" charset="-122"/>
              <a:ea typeface="黑体" panose="02010609060101010101" pitchFamily="49" charset="-122"/>
            </a:endParaRPr>
          </a:p>
          <a:p>
            <a:r>
              <a:rPr lang="zh-CN" altLang="en-US" sz="2000" dirty="0" smtClean="0">
                <a:solidFill>
                  <a:schemeClr val="tx2"/>
                </a:solidFill>
                <a:latin typeface="黑体" panose="02010609060101010101" pitchFamily="49" charset="-122"/>
                <a:ea typeface="黑体" panose="02010609060101010101" pitchFamily="49" charset="-122"/>
              </a:rPr>
              <a:t>这是一个基于商科的创</a:t>
            </a:r>
            <a:r>
              <a:rPr lang="zh-CN" altLang="en-US" sz="2000" dirty="0" smtClean="0">
                <a:solidFill>
                  <a:schemeClr val="tx2"/>
                </a:solidFill>
                <a:latin typeface="黑体" panose="02010609060101010101" pitchFamily="49" charset="-122"/>
                <a:ea typeface="黑体" panose="02010609060101010101" pitchFamily="49" charset="-122"/>
              </a:rPr>
              <a:t>业教育专</a:t>
            </a:r>
            <a:r>
              <a:rPr lang="zh-CN" altLang="en-US" sz="2000" dirty="0" smtClean="0">
                <a:solidFill>
                  <a:schemeClr val="tx2"/>
                </a:solidFill>
                <a:latin typeface="黑体" panose="02010609060101010101" pitchFamily="49" charset="-122"/>
                <a:ea typeface="黑体" panose="02010609060101010101" pitchFamily="49" charset="-122"/>
              </a:rPr>
              <a:t>业</a:t>
            </a:r>
            <a:endParaRPr lang="zh-CN" altLang="en-US" sz="2000" dirty="0">
              <a:solidFill>
                <a:schemeClr val="tx2"/>
              </a:solidFill>
              <a:latin typeface="黑体" panose="02010609060101010101" pitchFamily="49" charset="-122"/>
              <a:ea typeface="黑体" panose="02010609060101010101" pitchFamily="49" charset="-122"/>
            </a:endParaRPr>
          </a:p>
        </p:txBody>
      </p:sp>
      <p:grpSp>
        <p:nvGrpSpPr>
          <p:cNvPr id="23" name="组合 22"/>
          <p:cNvGrpSpPr/>
          <p:nvPr/>
        </p:nvGrpSpPr>
        <p:grpSpPr>
          <a:xfrm>
            <a:off x="3620772" y="5092151"/>
            <a:ext cx="4166845" cy="37800"/>
            <a:chOff x="1306930" y="4046630"/>
            <a:chExt cx="4166845" cy="36000"/>
          </a:xfrm>
        </p:grpSpPr>
        <p:sp>
          <p:nvSpPr>
            <p:cNvPr id="24" name="圆角矩形 23"/>
            <p:cNvSpPr/>
            <p:nvPr/>
          </p:nvSpPr>
          <p:spPr>
            <a:xfrm>
              <a:off x="1306930" y="4046630"/>
              <a:ext cx="4166845" cy="36000"/>
            </a:xfrm>
            <a:prstGeom prst="roundRect">
              <a:avLst>
                <a:gd name="adj" fmla="val 50000"/>
              </a:avLst>
            </a:prstGeom>
            <a:solidFill>
              <a:schemeClr val="bg1">
                <a:lumMod val="75000"/>
              </a:schemeClr>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p:cNvSpPr/>
            <p:nvPr/>
          </p:nvSpPr>
          <p:spPr>
            <a:xfrm>
              <a:off x="1712512" y="4046630"/>
              <a:ext cx="3160296" cy="36000"/>
            </a:xfrm>
            <a:prstGeom prst="roundRect">
              <a:avLst>
                <a:gd name="adj" fmla="val 50000"/>
              </a:avLst>
            </a:prstGeom>
            <a:solidFill>
              <a:srgbClr val="B02416"/>
            </a:solidFill>
            <a:ln>
              <a:noFill/>
            </a:ln>
            <a:effectLst>
              <a:outerShdw blurRad="4572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TextBox 6"/>
          <p:cNvSpPr txBox="1"/>
          <p:nvPr/>
        </p:nvSpPr>
        <p:spPr>
          <a:xfrm>
            <a:off x="4788024" y="4722390"/>
            <a:ext cx="4176464" cy="369332"/>
          </a:xfrm>
          <a:prstGeom prst="rect">
            <a:avLst/>
          </a:prstGeom>
          <a:noFill/>
        </p:spPr>
        <p:txBody>
          <a:bodyPr wrap="square" rtlCol="0">
            <a:spAutoFit/>
          </a:bodyPr>
          <a:lstStyle/>
          <a:p>
            <a:endParaRPr lang="zh-CN" altLang="en-US" dirty="0"/>
          </a:p>
        </p:txBody>
      </p:sp>
      <p:sp>
        <p:nvSpPr>
          <p:cNvPr id="9" name="TextBox 8"/>
          <p:cNvSpPr txBox="1"/>
          <p:nvPr/>
        </p:nvSpPr>
        <p:spPr>
          <a:xfrm>
            <a:off x="3131840" y="1548209"/>
            <a:ext cx="3142615" cy="460375"/>
          </a:xfrm>
          <a:prstGeom prst="rect">
            <a:avLst/>
          </a:prstGeom>
          <a:noFill/>
        </p:spPr>
        <p:txBody>
          <a:bodyPr wrap="square" rtlCol="0">
            <a:spAutoFit/>
          </a:bodyPr>
          <a:lstStyle/>
          <a:p>
            <a:r>
              <a:rPr lang="en-US" altLang="zh-CN" sz="2400" dirty="0" smtClean="0">
                <a:solidFill>
                  <a:schemeClr val="accent2"/>
                </a:solidFill>
                <a:latin typeface="黑体" panose="02010609060101010101" pitchFamily="49" charset="-122"/>
                <a:ea typeface="黑体" panose="02010609060101010101" pitchFamily="49" charset="-122"/>
              </a:rPr>
              <a:t>1.</a:t>
            </a:r>
            <a:r>
              <a:rPr lang="zh-CN" altLang="en-US" sz="2400" dirty="0" smtClean="0">
                <a:solidFill>
                  <a:schemeClr val="accent2"/>
                </a:solidFill>
                <a:latin typeface="黑体" panose="02010609060101010101" pitchFamily="49" charset="-122"/>
                <a:ea typeface="黑体" panose="02010609060101010101" pitchFamily="49" charset="-122"/>
              </a:rPr>
              <a:t>人才培养理念</a:t>
            </a:r>
            <a:endParaRPr lang="zh-CN" altLang="en-US" sz="2400" dirty="0" smtClean="0">
              <a:solidFill>
                <a:schemeClr val="accent2"/>
              </a:solidFill>
              <a:latin typeface="黑体" panose="02010609060101010101" pitchFamily="49" charset="-122"/>
              <a:ea typeface="黑体" panose="02010609060101010101" pitchFamily="49" charset="-122"/>
            </a:endParaRPr>
          </a:p>
        </p:txBody>
      </p:sp>
      <p:sp>
        <p:nvSpPr>
          <p:cNvPr id="10" name="TextBox 9"/>
          <p:cNvSpPr txBox="1"/>
          <p:nvPr/>
        </p:nvSpPr>
        <p:spPr>
          <a:xfrm>
            <a:off x="2411760" y="1980257"/>
            <a:ext cx="6312535" cy="2861310"/>
          </a:xfrm>
          <a:prstGeom prst="rect">
            <a:avLst/>
          </a:prstGeom>
          <a:noFill/>
        </p:spPr>
        <p:txBody>
          <a:bodyPr wrap="square" rtlCol="0">
            <a:spAutoFit/>
          </a:bodyPr>
          <a:lstStyle/>
          <a:p>
            <a:pPr indent="457200"/>
            <a:r>
              <a:rPr lang="zh-CN" altLang="en-US" sz="2000" dirty="0">
                <a:solidFill>
                  <a:schemeClr val="accent2"/>
                </a:solidFill>
                <a:latin typeface="黑体" panose="02010609060101010101" pitchFamily="49" charset="-122"/>
                <a:ea typeface="黑体" panose="02010609060101010101" pitchFamily="49" charset="-122"/>
                <a:sym typeface="+mn-ea"/>
              </a:rPr>
              <a:t>（</a:t>
            </a:r>
            <a:r>
              <a:rPr lang="en-US" altLang="zh-CN" sz="2000" dirty="0">
                <a:solidFill>
                  <a:schemeClr val="accent2"/>
                </a:solidFill>
                <a:latin typeface="黑体" panose="02010609060101010101" pitchFamily="49" charset="-122"/>
                <a:ea typeface="黑体" panose="02010609060101010101" pitchFamily="49" charset="-122"/>
                <a:sym typeface="+mn-ea"/>
              </a:rPr>
              <a:t>1</a:t>
            </a:r>
            <a:r>
              <a:rPr lang="zh-CN" altLang="en-US" sz="2000" dirty="0">
                <a:solidFill>
                  <a:schemeClr val="accent2"/>
                </a:solidFill>
                <a:latin typeface="黑体" panose="02010609060101010101" pitchFamily="49" charset="-122"/>
                <a:ea typeface="黑体" panose="02010609060101010101" pitchFamily="49" charset="-122"/>
                <a:sym typeface="+mn-ea"/>
              </a:rPr>
              <a:t>）</a:t>
            </a:r>
            <a:r>
              <a:rPr lang="en-US" altLang="zh-CN" sz="2000" dirty="0">
                <a:solidFill>
                  <a:schemeClr val="accent2"/>
                </a:solidFill>
                <a:latin typeface="黑体" panose="02010609060101010101" pitchFamily="49" charset="-122"/>
                <a:ea typeface="黑体" panose="02010609060101010101" pitchFamily="49" charset="-122"/>
                <a:sym typeface="+mn-ea"/>
              </a:rPr>
              <a:t>“</a:t>
            </a:r>
            <a:r>
              <a:rPr lang="zh-CN" altLang="en-US" sz="2000" dirty="0">
                <a:solidFill>
                  <a:schemeClr val="accent2"/>
                </a:solidFill>
                <a:latin typeface="黑体" panose="02010609060101010101" pitchFamily="49" charset="-122"/>
                <a:ea typeface="黑体" panose="02010609060101010101" pitchFamily="49" charset="-122"/>
                <a:sym typeface="+mn-ea"/>
              </a:rPr>
              <a:t>创业心智技能培养</a:t>
            </a:r>
            <a:r>
              <a:rPr lang="en-US" altLang="zh-CN" sz="2000" dirty="0">
                <a:solidFill>
                  <a:schemeClr val="accent2"/>
                </a:solidFill>
                <a:latin typeface="黑体" panose="02010609060101010101" pitchFamily="49" charset="-122"/>
                <a:ea typeface="黑体" panose="02010609060101010101" pitchFamily="49" charset="-122"/>
                <a:sym typeface="+mn-ea"/>
              </a:rPr>
              <a:t>”</a:t>
            </a:r>
            <a:r>
              <a:rPr lang="zh-CN" altLang="en-US" sz="2000" dirty="0">
                <a:solidFill>
                  <a:schemeClr val="accent2"/>
                </a:solidFill>
                <a:latin typeface="黑体" panose="02010609060101010101" pitchFamily="49" charset="-122"/>
                <a:ea typeface="黑体" panose="02010609060101010101" pitchFamily="49" charset="-122"/>
                <a:sym typeface="+mn-ea"/>
              </a:rPr>
              <a:t>的理念</a:t>
            </a:r>
            <a:endParaRPr lang="zh-CN" altLang="en-US" sz="2000" dirty="0">
              <a:solidFill>
                <a:schemeClr val="accent2"/>
              </a:solidFill>
              <a:latin typeface="黑体" panose="02010609060101010101" pitchFamily="49" charset="-122"/>
              <a:ea typeface="黑体" panose="02010609060101010101" pitchFamily="49" charset="-122"/>
              <a:sym typeface="+mn-ea"/>
            </a:endParaRPr>
          </a:p>
          <a:p>
            <a:pPr indent="457200"/>
            <a:r>
              <a:rPr lang="zh-CN" altLang="en-US" sz="2000" dirty="0">
                <a:solidFill>
                  <a:schemeClr val="tx2"/>
                </a:solidFill>
                <a:latin typeface="黑体" panose="02010609060101010101" pitchFamily="49" charset="-122"/>
                <a:ea typeface="黑体" panose="02010609060101010101" pitchFamily="49" charset="-122"/>
                <a:sym typeface="+mn-ea"/>
              </a:rPr>
              <a:t>在学生的能力培养上，以创业实务能力培养为主要目标，突出心智技能的培养与训练，强化创业实践</a:t>
            </a:r>
            <a:r>
              <a:rPr lang="zh-CN" altLang="en-US" sz="2000" dirty="0" smtClean="0">
                <a:solidFill>
                  <a:schemeClr val="tx2"/>
                </a:solidFill>
                <a:latin typeface="黑体" panose="02010609060101010101" pitchFamily="49" charset="-122"/>
                <a:ea typeface="黑体" panose="02010609060101010101" pitchFamily="49" charset="-122"/>
                <a:sym typeface="+mn-ea"/>
              </a:rPr>
              <a:t>。</a:t>
            </a:r>
            <a:endParaRPr lang="zh-CN" altLang="en-US" sz="2000" b="1" dirty="0">
              <a:solidFill>
                <a:srgbClr val="E79937"/>
              </a:solidFill>
              <a:latin typeface="黑体" panose="02010609060101010101" pitchFamily="49" charset="-122"/>
              <a:ea typeface="黑体" panose="02010609060101010101" pitchFamily="49" charset="-122"/>
              <a:sym typeface="+mn-ea"/>
            </a:endParaRPr>
          </a:p>
          <a:p>
            <a:pPr indent="457200"/>
            <a:r>
              <a:rPr lang="zh-CN" altLang="en-US" sz="2000" dirty="0">
                <a:solidFill>
                  <a:schemeClr val="accent2"/>
                </a:solidFill>
                <a:latin typeface="黑体" panose="02010609060101010101" pitchFamily="49" charset="-122"/>
                <a:ea typeface="黑体" panose="02010609060101010101" pitchFamily="49" charset="-122"/>
                <a:sym typeface="+mn-ea"/>
              </a:rPr>
              <a:t>（</a:t>
            </a:r>
            <a:r>
              <a:rPr lang="en-US" altLang="zh-CN" sz="2000" dirty="0">
                <a:solidFill>
                  <a:schemeClr val="accent2"/>
                </a:solidFill>
                <a:latin typeface="黑体" panose="02010609060101010101" pitchFamily="49" charset="-122"/>
                <a:ea typeface="黑体" panose="02010609060101010101" pitchFamily="49" charset="-122"/>
                <a:sym typeface="+mn-ea"/>
              </a:rPr>
              <a:t>2</a:t>
            </a:r>
            <a:r>
              <a:rPr lang="zh-CN" altLang="en-US" sz="2000" dirty="0">
                <a:solidFill>
                  <a:schemeClr val="accent2"/>
                </a:solidFill>
                <a:latin typeface="黑体" panose="02010609060101010101" pitchFamily="49" charset="-122"/>
                <a:ea typeface="黑体" panose="02010609060101010101" pitchFamily="49" charset="-122"/>
                <a:sym typeface="+mn-ea"/>
              </a:rPr>
              <a:t>）“商业模式</a:t>
            </a:r>
            <a:r>
              <a:rPr lang="en-US" altLang="zh-CN" sz="2000" dirty="0">
                <a:solidFill>
                  <a:schemeClr val="accent2"/>
                </a:solidFill>
                <a:latin typeface="黑体" panose="02010609060101010101" pitchFamily="49" charset="-122"/>
                <a:ea typeface="黑体" panose="02010609060101010101" pitchFamily="49" charset="-122"/>
                <a:sym typeface="+mn-ea"/>
              </a:rPr>
              <a:t>+”</a:t>
            </a:r>
            <a:r>
              <a:rPr lang="zh-CN" altLang="en-US" sz="2000" dirty="0" smtClean="0">
                <a:solidFill>
                  <a:schemeClr val="accent2"/>
                </a:solidFill>
                <a:latin typeface="黑体" panose="02010609060101010101" pitchFamily="49" charset="-122"/>
                <a:ea typeface="黑体" panose="02010609060101010101" pitchFamily="49" charset="-122"/>
                <a:sym typeface="+mn-ea"/>
              </a:rPr>
              <a:t>的专业教育理念</a:t>
            </a:r>
            <a:endParaRPr lang="zh-CN" altLang="en-US" sz="2000" dirty="0" smtClean="0">
              <a:solidFill>
                <a:schemeClr val="accent2"/>
              </a:solidFill>
              <a:latin typeface="黑体" panose="02010609060101010101" pitchFamily="49" charset="-122"/>
              <a:ea typeface="黑体" panose="02010609060101010101" pitchFamily="49" charset="-122"/>
              <a:sym typeface="+mn-ea"/>
            </a:endParaRPr>
          </a:p>
          <a:p>
            <a:pPr indent="457200"/>
            <a:r>
              <a:rPr lang="zh-CN" altLang="en-US" sz="2000" dirty="0">
                <a:solidFill>
                  <a:schemeClr val="tx2"/>
                </a:solidFill>
                <a:latin typeface="黑体" panose="02010609060101010101" pitchFamily="49" charset="-122"/>
                <a:ea typeface="黑体" panose="02010609060101010101" pitchFamily="49" charset="-122"/>
              </a:rPr>
              <a:t>将商业模式设计</a:t>
            </a:r>
            <a:r>
              <a:rPr lang="zh-CN" altLang="en-US" sz="2000" dirty="0" smtClean="0">
                <a:solidFill>
                  <a:schemeClr val="tx2"/>
                </a:solidFill>
                <a:latin typeface="黑体" panose="02010609060101010101" pitchFamily="49" charset="-122"/>
                <a:ea typeface="黑体" panose="02010609060101010101" pitchFamily="49" charset="-122"/>
              </a:rPr>
              <a:t>与应</a:t>
            </a:r>
            <a:r>
              <a:rPr lang="zh-CN" altLang="en-US" sz="2000" dirty="0">
                <a:solidFill>
                  <a:schemeClr val="tx2"/>
                </a:solidFill>
                <a:latin typeface="黑体" panose="02010609060101010101" pitchFamily="49" charset="-122"/>
                <a:ea typeface="黑体" panose="02010609060101010101" pitchFamily="49" charset="-122"/>
              </a:rPr>
              <a:t>用技</a:t>
            </a:r>
            <a:r>
              <a:rPr lang="zh-CN" altLang="en-US" sz="2000" dirty="0" smtClean="0">
                <a:solidFill>
                  <a:schemeClr val="tx2"/>
                </a:solidFill>
                <a:latin typeface="黑体" panose="02010609060101010101" pitchFamily="49" charset="-122"/>
                <a:ea typeface="黑体" panose="02010609060101010101" pitchFamily="49" charset="-122"/>
              </a:rPr>
              <a:t>术技能、科研</a:t>
            </a:r>
            <a:r>
              <a:rPr lang="zh-CN" altLang="en-US" sz="2000" dirty="0">
                <a:solidFill>
                  <a:schemeClr val="tx2"/>
                </a:solidFill>
                <a:latin typeface="黑体" panose="02010609060101010101" pitchFamily="49" charset="-122"/>
                <a:ea typeface="黑体" panose="02010609060101010101" pitchFamily="49" charset="-122"/>
              </a:rPr>
              <a:t>项目成果、服务项目、发明、创造、专</a:t>
            </a:r>
            <a:r>
              <a:rPr lang="zh-CN" altLang="en-US" sz="2000" dirty="0" smtClean="0">
                <a:solidFill>
                  <a:schemeClr val="tx2"/>
                </a:solidFill>
                <a:latin typeface="黑体" panose="02010609060101010101" pitchFamily="49" charset="-122"/>
                <a:ea typeface="黑体" panose="02010609060101010101" pitchFamily="49" charset="-122"/>
              </a:rPr>
              <a:t>利、经营管理、市场营销等</a:t>
            </a:r>
            <a:r>
              <a:rPr lang="zh-CN" altLang="en-US" sz="2000" dirty="0">
                <a:solidFill>
                  <a:schemeClr val="tx2"/>
                </a:solidFill>
                <a:latin typeface="黑体" panose="02010609060101010101" pitchFamily="49" charset="-122"/>
                <a:ea typeface="黑体" panose="02010609060101010101" pitchFamily="49" charset="-122"/>
              </a:rPr>
              <a:t>紧密结合起来，引导学生以创业项目的开发、实施为出发点，大力实施创业项目的培育与孵化，培养学生商业模式设计应用能力和社会创业能力。</a:t>
            </a:r>
            <a:endParaRPr lang="zh-CN" altLang="en-US" sz="2000" dirty="0">
              <a:solidFill>
                <a:schemeClr val="tx2"/>
              </a:solidFill>
              <a:latin typeface="黑体" panose="02010609060101010101" pitchFamily="49" charset="-122"/>
              <a:ea typeface="黑体" panose="02010609060101010101" pitchFamily="49" charset="-122"/>
            </a:endParaRPr>
          </a:p>
        </p:txBody>
      </p:sp>
      <p:pic>
        <p:nvPicPr>
          <p:cNvPr id="21" name="图片 20"/>
          <p:cNvPicPr>
            <a:picLocks noChangeAspect="1"/>
          </p:cNvPicPr>
          <p:nvPr/>
        </p:nvPicPr>
        <p:blipFill rotWithShape="1">
          <a:blip r:embed="rId1" cstate="print">
            <a:grayscl/>
            <a:extLst>
              <a:ext uri="{28A0092B-C50C-407E-A947-70E740481C1C}">
                <a14:useLocalDpi xmlns:a14="http://schemas.microsoft.com/office/drawing/2010/main" val="0"/>
              </a:ext>
            </a:extLst>
          </a:blip>
          <a:srcRect r="12909" b="7936"/>
          <a:stretch>
            <a:fillRect/>
          </a:stretch>
        </p:blipFill>
        <p:spPr>
          <a:xfrm>
            <a:off x="402590" y="1637030"/>
            <a:ext cx="1585595" cy="2635885"/>
          </a:xfrm>
          <a:prstGeom prst="rect">
            <a:avLst/>
          </a:prstGeom>
        </p:spPr>
      </p:pic>
      <p:sp>
        <p:nvSpPr>
          <p:cNvPr id="6"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7504" y="3276401"/>
            <a:ext cx="7772400" cy="1157645"/>
          </a:xfrm>
        </p:spPr>
        <p:txBody>
          <a:bodyPr>
            <a:noAutofit/>
          </a:bodyPr>
          <a:lstStyle/>
          <a:p>
            <a:pPr algn="ctr"/>
            <a:br>
              <a:rPr lang="en-US" altLang="zh-CN" sz="2200" b="1" dirty="0" smtClean="0">
                <a:solidFill>
                  <a:schemeClr val="tx2"/>
                </a:solidFill>
                <a:latin typeface="仿宋_GB2312" pitchFamily="49" charset="-122"/>
                <a:ea typeface="仿宋_GB2312" pitchFamily="49" charset="-122"/>
                <a:cs typeface="+mn-cs"/>
              </a:rPr>
            </a:br>
            <a:r>
              <a:rPr lang="zh-CN" altLang="en-US" sz="2200" b="1" dirty="0" smtClean="0">
                <a:solidFill>
                  <a:schemeClr val="tx2"/>
                </a:solidFill>
                <a:latin typeface="仿宋_GB2312" pitchFamily="49" charset="-122"/>
                <a:ea typeface="仿宋_GB2312" pitchFamily="49" charset="-122"/>
                <a:cs typeface="+mn-cs"/>
              </a:rPr>
              <a:t>     </a:t>
            </a:r>
            <a:br>
              <a:rPr lang="zh-CN" altLang="en-US" sz="2200" b="1" dirty="0">
                <a:solidFill>
                  <a:schemeClr val="tx2"/>
                </a:solidFill>
                <a:latin typeface="仿宋_GB2312" pitchFamily="49" charset="-122"/>
                <a:ea typeface="仿宋_GB2312" pitchFamily="49" charset="-122"/>
                <a:cs typeface="+mn-cs"/>
              </a:rPr>
            </a:br>
            <a:endParaRPr lang="zh-CN" altLang="en-US" sz="2200" b="1" dirty="0">
              <a:solidFill>
                <a:schemeClr val="tx2"/>
              </a:solidFill>
              <a:latin typeface="仿宋_GB2312" pitchFamily="49" charset="-122"/>
              <a:ea typeface="仿宋_GB2312" pitchFamily="49" charset="-122"/>
              <a:cs typeface="+mn-cs"/>
            </a:endParaRPr>
          </a:p>
        </p:txBody>
      </p:sp>
      <p:sp>
        <p:nvSpPr>
          <p:cNvPr id="4" name="TextBox 3"/>
          <p:cNvSpPr txBox="1"/>
          <p:nvPr/>
        </p:nvSpPr>
        <p:spPr>
          <a:xfrm>
            <a:off x="899795" y="1074420"/>
            <a:ext cx="3698240" cy="460375"/>
          </a:xfrm>
          <a:prstGeom prst="rect">
            <a:avLst/>
          </a:prstGeom>
          <a:noFill/>
        </p:spPr>
        <p:txBody>
          <a:bodyPr wrap="square" rtlCol="0">
            <a:spAutoFit/>
          </a:bodyPr>
          <a:lstStyle/>
          <a:p>
            <a:r>
              <a:rPr lang="en-US" altLang="zh-CN" sz="2400" dirty="0">
                <a:solidFill>
                  <a:schemeClr val="accent2"/>
                </a:solidFill>
                <a:latin typeface="黑体" panose="02010609060101010101" pitchFamily="49" charset="-122"/>
                <a:ea typeface="黑体" panose="02010609060101010101" pitchFamily="49" charset="-122"/>
              </a:rPr>
              <a:t>2.</a:t>
            </a:r>
            <a:r>
              <a:rPr lang="zh-CN" altLang="en-US" sz="2400" dirty="0">
                <a:solidFill>
                  <a:schemeClr val="accent2"/>
                </a:solidFill>
                <a:latin typeface="黑体" panose="02010609060101010101" pitchFamily="49" charset="-122"/>
                <a:ea typeface="黑体" panose="02010609060101010101" pitchFamily="49" charset="-122"/>
              </a:rPr>
              <a:t>人才培养模式</a:t>
            </a:r>
            <a:endParaRPr lang="zh-CN" altLang="en-US" sz="2400" dirty="0" smtClean="0">
              <a:solidFill>
                <a:schemeClr val="accent2"/>
              </a:solidFill>
              <a:latin typeface="黑体" panose="02010609060101010101" pitchFamily="49" charset="-122"/>
              <a:ea typeface="黑体" panose="02010609060101010101" pitchFamily="49" charset="-122"/>
            </a:endParaRPr>
          </a:p>
        </p:txBody>
      </p:sp>
      <p:grpSp>
        <p:nvGrpSpPr>
          <p:cNvPr id="5" name="组合 4"/>
          <p:cNvGrpSpPr/>
          <p:nvPr/>
        </p:nvGrpSpPr>
        <p:grpSpPr>
          <a:xfrm>
            <a:off x="196276" y="1797833"/>
            <a:ext cx="2952327" cy="522338"/>
            <a:chOff x="6034905" y="2206322"/>
            <a:chExt cx="4443985" cy="522338"/>
          </a:xfrm>
        </p:grpSpPr>
        <p:grpSp>
          <p:nvGrpSpPr>
            <p:cNvPr id="6" name="组合 5"/>
            <p:cNvGrpSpPr/>
            <p:nvPr/>
          </p:nvGrpSpPr>
          <p:grpSpPr>
            <a:xfrm rot="16200000">
              <a:off x="8256897" y="506668"/>
              <a:ext cx="1" cy="4443984"/>
              <a:chOff x="2487168" y="2560320"/>
              <a:chExt cx="1" cy="4443984"/>
            </a:xfrm>
          </p:grpSpPr>
          <p:cxnSp>
            <p:nvCxnSpPr>
              <p:cNvPr id="8" name="直线连接符 5"/>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线连接符 6"/>
              <p:cNvCxnSpPr/>
              <p:nvPr/>
            </p:nvCxnSpPr>
            <p:spPr>
              <a:xfrm rot="5400000">
                <a:off x="1132732" y="3914757"/>
                <a:ext cx="2708873" cy="0"/>
              </a:xfrm>
              <a:prstGeom prst="line">
                <a:avLst/>
              </a:prstGeom>
              <a:ln w="50800">
                <a:solidFill>
                  <a:srgbClr val="B02416"/>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6034905" y="2206322"/>
              <a:ext cx="3610737" cy="400110"/>
            </a:xfrm>
            <a:prstGeom prst="rect">
              <a:avLst/>
            </a:prstGeom>
          </p:spPr>
          <p:txBody>
            <a:bodyPr wrap="square">
              <a:spAutoFit/>
            </a:bodyPr>
            <a:lstStyle/>
            <a:p>
              <a:pPr fontAlgn="base">
                <a:spcBef>
                  <a:spcPct val="0"/>
                </a:spcBef>
                <a:spcAft>
                  <a:spcPct val="0"/>
                </a:spcAft>
                <a:defRPr/>
              </a:pPr>
              <a:r>
                <a:rPr lang="zh-CN" altLang="en-US" sz="2000" b="1" dirty="0">
                  <a:solidFill>
                    <a:schemeClr val="tx2"/>
                  </a:solidFill>
                  <a:latin typeface="仿宋_GB2312" pitchFamily="49" charset="-122"/>
                  <a:ea typeface="仿宋_GB2312" pitchFamily="49" charset="-122"/>
                </a:rPr>
                <a:t>专业二维</a:t>
              </a:r>
              <a:r>
                <a:rPr lang="zh-CN" altLang="en-US" sz="2000" b="1" dirty="0" smtClean="0">
                  <a:solidFill>
                    <a:schemeClr val="tx2"/>
                  </a:solidFill>
                  <a:latin typeface="仿宋_GB2312" pitchFamily="49" charset="-122"/>
                  <a:ea typeface="仿宋_GB2312" pitchFamily="49" charset="-122"/>
                </a:rPr>
                <a:t>复合：</a:t>
              </a:r>
              <a:endParaRPr lang="en-US" altLang="zh-CN" sz="2000" b="1" i="1" kern="0" dirty="0">
                <a:ln w="12700" cap="flat">
                  <a:noFill/>
                  <a:miter lim="800000"/>
                </a:ln>
                <a:solidFill>
                  <a:schemeClr val="tx1">
                    <a:lumMod val="85000"/>
                    <a:lumOff val="15000"/>
                  </a:schemeClr>
                </a:solidFill>
                <a:latin typeface="Arial" panose="020B0604020202020204" pitchFamily="34" charset="0"/>
                <a:ea typeface="字魂35号-孙新恒颉黑体" panose="02000000000000000000" pitchFamily="2" charset="-122"/>
                <a:cs typeface="Arial" panose="020B0604020202020204" pitchFamily="34" charset="0"/>
              </a:endParaRPr>
            </a:p>
          </p:txBody>
        </p:sp>
      </p:grpSp>
      <p:sp>
        <p:nvSpPr>
          <p:cNvPr id="10" name="TextBox 9"/>
          <p:cNvSpPr txBox="1"/>
          <p:nvPr/>
        </p:nvSpPr>
        <p:spPr>
          <a:xfrm>
            <a:off x="1995805" y="1646555"/>
            <a:ext cx="2366010" cy="1630045"/>
          </a:xfrm>
          <a:prstGeom prst="rect">
            <a:avLst/>
          </a:prstGeom>
          <a:noFill/>
        </p:spPr>
        <p:txBody>
          <a:bodyPr wrap="square" rtlCol="0">
            <a:spAutoFit/>
          </a:bodyPr>
          <a:lstStyle/>
          <a:p>
            <a:r>
              <a:rPr lang="zh-CN" altLang="en-US" sz="2000" dirty="0">
                <a:solidFill>
                  <a:schemeClr val="tx2"/>
                </a:solidFill>
                <a:latin typeface="黑体" panose="02010609060101010101" pitchFamily="49" charset="-122"/>
                <a:ea typeface="黑体" panose="02010609060101010101" pitchFamily="49" charset="-122"/>
              </a:rPr>
              <a:t>由工商管理专业主要课程与创业能力培养课程两个维度组成复合型、实务型的创业课程体系。</a:t>
            </a:r>
            <a:endParaRPr lang="zh-CN" altLang="en-US" sz="2000" dirty="0">
              <a:solidFill>
                <a:schemeClr val="tx2"/>
              </a:solidFill>
              <a:latin typeface="黑体" panose="02010609060101010101" pitchFamily="49" charset="-122"/>
              <a:ea typeface="黑体" panose="02010609060101010101" pitchFamily="49" charset="-122"/>
            </a:endParaRPr>
          </a:p>
        </p:txBody>
      </p:sp>
      <p:grpSp>
        <p:nvGrpSpPr>
          <p:cNvPr id="12" name="组合 11"/>
          <p:cNvGrpSpPr/>
          <p:nvPr/>
        </p:nvGrpSpPr>
        <p:grpSpPr>
          <a:xfrm>
            <a:off x="4598160" y="1797640"/>
            <a:ext cx="2952327" cy="522338"/>
            <a:chOff x="6034905" y="2206322"/>
            <a:chExt cx="4443985" cy="522338"/>
          </a:xfrm>
        </p:grpSpPr>
        <p:grpSp>
          <p:nvGrpSpPr>
            <p:cNvPr id="13" name="组合 12"/>
            <p:cNvGrpSpPr/>
            <p:nvPr/>
          </p:nvGrpSpPr>
          <p:grpSpPr>
            <a:xfrm rot="16200000">
              <a:off x="8256897" y="506668"/>
              <a:ext cx="1" cy="4443984"/>
              <a:chOff x="2487168" y="2560320"/>
              <a:chExt cx="1" cy="4443984"/>
            </a:xfrm>
          </p:grpSpPr>
          <p:cxnSp>
            <p:nvCxnSpPr>
              <p:cNvPr id="15" name="直线连接符 5"/>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直线连接符 6"/>
              <p:cNvCxnSpPr/>
              <p:nvPr/>
            </p:nvCxnSpPr>
            <p:spPr>
              <a:xfrm rot="5400000">
                <a:off x="1132732" y="3914757"/>
                <a:ext cx="2708873" cy="0"/>
              </a:xfrm>
              <a:prstGeom prst="line">
                <a:avLst/>
              </a:prstGeom>
              <a:ln w="50800">
                <a:solidFill>
                  <a:srgbClr val="B02416"/>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6034905" y="2206322"/>
              <a:ext cx="3610737" cy="400110"/>
            </a:xfrm>
            <a:prstGeom prst="rect">
              <a:avLst/>
            </a:prstGeom>
          </p:spPr>
          <p:txBody>
            <a:bodyPr wrap="square">
              <a:spAutoFit/>
            </a:bodyPr>
            <a:lstStyle/>
            <a:p>
              <a:pPr fontAlgn="base">
                <a:spcBef>
                  <a:spcPct val="0"/>
                </a:spcBef>
                <a:spcAft>
                  <a:spcPct val="0"/>
                </a:spcAft>
                <a:defRPr/>
              </a:pPr>
              <a:r>
                <a:rPr lang="zh-CN" altLang="en-US" sz="2000" b="1" dirty="0">
                  <a:solidFill>
                    <a:schemeClr val="tx2"/>
                  </a:solidFill>
                  <a:latin typeface="仿宋_GB2312" pitchFamily="49" charset="-122"/>
                  <a:ea typeface="仿宋_GB2312" pitchFamily="49" charset="-122"/>
                </a:rPr>
                <a:t>实践四级进</a:t>
              </a:r>
              <a:r>
                <a:rPr lang="zh-CN" altLang="en-US" sz="2000" b="1" dirty="0" smtClean="0">
                  <a:solidFill>
                    <a:schemeClr val="tx2"/>
                  </a:solidFill>
                  <a:latin typeface="仿宋_GB2312" pitchFamily="49" charset="-122"/>
                  <a:ea typeface="仿宋_GB2312" pitchFamily="49" charset="-122"/>
                </a:rPr>
                <a:t>阶：</a:t>
              </a:r>
              <a:endParaRPr lang="en-US" altLang="zh-CN" sz="2000" b="1" i="1" kern="0" dirty="0">
                <a:ln w="12700" cap="flat">
                  <a:noFill/>
                  <a:miter lim="800000"/>
                </a:ln>
                <a:solidFill>
                  <a:schemeClr val="tx1">
                    <a:lumMod val="85000"/>
                    <a:lumOff val="15000"/>
                  </a:schemeClr>
                </a:solidFill>
                <a:latin typeface="Arial" panose="020B0604020202020204" pitchFamily="34" charset="0"/>
                <a:ea typeface="字魂35号-孙新恒颉黑体" panose="02000000000000000000" pitchFamily="2" charset="-122"/>
                <a:cs typeface="Arial" panose="020B0604020202020204" pitchFamily="34" charset="0"/>
              </a:endParaRPr>
            </a:p>
          </p:txBody>
        </p:sp>
      </p:grpSp>
      <p:grpSp>
        <p:nvGrpSpPr>
          <p:cNvPr id="17" name="组合 16"/>
          <p:cNvGrpSpPr/>
          <p:nvPr/>
        </p:nvGrpSpPr>
        <p:grpSpPr>
          <a:xfrm>
            <a:off x="174026" y="3514526"/>
            <a:ext cx="2974828" cy="810370"/>
            <a:chOff x="6001035" y="1918290"/>
            <a:chExt cx="4477855" cy="810370"/>
          </a:xfrm>
        </p:grpSpPr>
        <p:grpSp>
          <p:nvGrpSpPr>
            <p:cNvPr id="18" name="组合 17"/>
            <p:cNvGrpSpPr/>
            <p:nvPr/>
          </p:nvGrpSpPr>
          <p:grpSpPr>
            <a:xfrm rot="16200000">
              <a:off x="8256897" y="506668"/>
              <a:ext cx="1" cy="4443984"/>
              <a:chOff x="2487168" y="2560320"/>
              <a:chExt cx="1" cy="4443984"/>
            </a:xfrm>
          </p:grpSpPr>
          <p:cxnSp>
            <p:nvCxnSpPr>
              <p:cNvPr id="20" name="直线连接符 5"/>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线连接符 6"/>
              <p:cNvCxnSpPr/>
              <p:nvPr/>
            </p:nvCxnSpPr>
            <p:spPr>
              <a:xfrm rot="5400000">
                <a:off x="1132732" y="3914757"/>
                <a:ext cx="2708873" cy="0"/>
              </a:xfrm>
              <a:prstGeom prst="line">
                <a:avLst/>
              </a:prstGeom>
              <a:ln w="50800">
                <a:solidFill>
                  <a:srgbClr val="B02416"/>
                </a:solidFill>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6001035" y="1918290"/>
              <a:ext cx="3610737" cy="707886"/>
            </a:xfrm>
            <a:prstGeom prst="rect">
              <a:avLst/>
            </a:prstGeom>
          </p:spPr>
          <p:txBody>
            <a:bodyPr wrap="square">
              <a:spAutoFit/>
            </a:bodyPr>
            <a:lstStyle/>
            <a:p>
              <a:pPr fontAlgn="base">
                <a:spcBef>
                  <a:spcPct val="0"/>
                </a:spcBef>
                <a:spcAft>
                  <a:spcPct val="0"/>
                </a:spcAft>
                <a:defRPr/>
              </a:pPr>
              <a:br>
                <a:rPr lang="zh-CN" altLang="en-US" sz="2000" b="1" dirty="0">
                  <a:solidFill>
                    <a:schemeClr val="tx2"/>
                  </a:solidFill>
                  <a:latin typeface="仿宋_GB2312" pitchFamily="49" charset="-122"/>
                  <a:ea typeface="仿宋_GB2312" pitchFamily="49" charset="-122"/>
                </a:rPr>
              </a:br>
              <a:r>
                <a:rPr lang="zh-CN" altLang="en-US" sz="2000" b="1" dirty="0">
                  <a:solidFill>
                    <a:schemeClr val="tx2"/>
                  </a:solidFill>
                  <a:latin typeface="仿宋_GB2312" pitchFamily="49" charset="-122"/>
                  <a:ea typeface="仿宋_GB2312" pitchFamily="49" charset="-122"/>
                </a:rPr>
                <a:t>创业项目</a:t>
              </a:r>
              <a:r>
                <a:rPr lang="zh-CN" altLang="en-US" sz="2000" b="1" dirty="0" smtClean="0">
                  <a:solidFill>
                    <a:schemeClr val="tx2"/>
                  </a:solidFill>
                  <a:latin typeface="仿宋_GB2312" pitchFamily="49" charset="-122"/>
                  <a:ea typeface="仿宋_GB2312" pitchFamily="49" charset="-122"/>
                </a:rPr>
                <a:t>导向： </a:t>
              </a:r>
              <a:endParaRPr lang="en-US" altLang="zh-CN" sz="2000" b="1" i="1" kern="0" dirty="0">
                <a:ln w="12700" cap="flat">
                  <a:noFill/>
                  <a:miter lim="800000"/>
                </a:ln>
                <a:solidFill>
                  <a:schemeClr val="tx1">
                    <a:lumMod val="85000"/>
                    <a:lumOff val="15000"/>
                  </a:schemeClr>
                </a:solidFill>
                <a:latin typeface="Arial" panose="020B0604020202020204" pitchFamily="34" charset="0"/>
                <a:ea typeface="字魂35号-孙新恒颉黑体" panose="02000000000000000000" pitchFamily="2" charset="-122"/>
                <a:cs typeface="Arial" panose="020B0604020202020204" pitchFamily="34" charset="0"/>
              </a:endParaRPr>
            </a:p>
          </p:txBody>
        </p:sp>
      </p:grpSp>
      <p:grpSp>
        <p:nvGrpSpPr>
          <p:cNvPr id="22" name="组合 21"/>
          <p:cNvGrpSpPr/>
          <p:nvPr/>
        </p:nvGrpSpPr>
        <p:grpSpPr>
          <a:xfrm>
            <a:off x="4597777" y="3709213"/>
            <a:ext cx="2952327" cy="522339"/>
            <a:chOff x="6034905" y="2206322"/>
            <a:chExt cx="4443985" cy="522339"/>
          </a:xfrm>
        </p:grpSpPr>
        <p:grpSp>
          <p:nvGrpSpPr>
            <p:cNvPr id="23" name="组合 22"/>
            <p:cNvGrpSpPr/>
            <p:nvPr/>
          </p:nvGrpSpPr>
          <p:grpSpPr>
            <a:xfrm rot="16200000">
              <a:off x="8256897" y="506668"/>
              <a:ext cx="1" cy="4443984"/>
              <a:chOff x="2487168" y="2560320"/>
              <a:chExt cx="1" cy="4443984"/>
            </a:xfrm>
          </p:grpSpPr>
          <p:cxnSp>
            <p:nvCxnSpPr>
              <p:cNvPr id="25" name="直线连接符 5"/>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线连接符 6"/>
              <p:cNvCxnSpPr/>
              <p:nvPr/>
            </p:nvCxnSpPr>
            <p:spPr>
              <a:xfrm rot="5400000">
                <a:off x="1132732" y="3914757"/>
                <a:ext cx="2708873" cy="0"/>
              </a:xfrm>
              <a:prstGeom prst="line">
                <a:avLst/>
              </a:prstGeom>
              <a:ln w="50800">
                <a:solidFill>
                  <a:srgbClr val="B02416"/>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6034905" y="2206322"/>
              <a:ext cx="3610737" cy="398780"/>
            </a:xfrm>
            <a:prstGeom prst="rect">
              <a:avLst/>
            </a:prstGeom>
          </p:spPr>
          <p:txBody>
            <a:bodyPr wrap="square">
              <a:spAutoFit/>
            </a:bodyPr>
            <a:lstStyle/>
            <a:p>
              <a:pPr fontAlgn="base">
                <a:spcBef>
                  <a:spcPct val="0"/>
                </a:spcBef>
                <a:spcAft>
                  <a:spcPct val="0"/>
                </a:spcAft>
                <a:defRPr/>
              </a:pPr>
              <a:r>
                <a:rPr lang="zh-CN" altLang="en-US" sz="2000" b="1" dirty="0">
                  <a:solidFill>
                    <a:schemeClr val="tx2"/>
                  </a:solidFill>
                  <a:latin typeface="仿宋_GB2312" pitchFamily="49" charset="-122"/>
                  <a:ea typeface="仿宋_GB2312" pitchFamily="49" charset="-122"/>
                </a:rPr>
                <a:t>创业活动融入</a:t>
              </a:r>
              <a:r>
                <a:rPr lang="zh-CN" altLang="en-US" sz="2000" b="1" dirty="0" smtClean="0">
                  <a:solidFill>
                    <a:schemeClr val="tx2"/>
                  </a:solidFill>
                  <a:latin typeface="仿宋_GB2312" pitchFamily="49" charset="-122"/>
                  <a:ea typeface="仿宋_GB2312" pitchFamily="49" charset="-122"/>
                </a:rPr>
                <a:t>：</a:t>
              </a:r>
              <a:endParaRPr lang="en-US" altLang="zh-CN" sz="2000" b="1" i="1" kern="0" dirty="0">
                <a:ln w="12700" cap="flat">
                  <a:noFill/>
                  <a:miter lim="800000"/>
                </a:ln>
                <a:solidFill>
                  <a:schemeClr val="tx1">
                    <a:lumMod val="85000"/>
                    <a:lumOff val="15000"/>
                  </a:schemeClr>
                </a:solidFill>
                <a:latin typeface="Arial" panose="020B0604020202020204" pitchFamily="34" charset="0"/>
                <a:ea typeface="字魂35号-孙新恒颉黑体" panose="02000000000000000000" pitchFamily="2" charset="-122"/>
                <a:cs typeface="Arial" panose="020B0604020202020204" pitchFamily="34" charset="0"/>
              </a:endParaRPr>
            </a:p>
          </p:txBody>
        </p:sp>
      </p:grpSp>
      <p:sp>
        <p:nvSpPr>
          <p:cNvPr id="27" name="TextBox 26"/>
          <p:cNvSpPr txBox="1"/>
          <p:nvPr/>
        </p:nvSpPr>
        <p:spPr>
          <a:xfrm>
            <a:off x="6352540" y="1646555"/>
            <a:ext cx="2599690" cy="1630045"/>
          </a:xfrm>
          <a:prstGeom prst="rect">
            <a:avLst/>
          </a:prstGeom>
          <a:noFill/>
        </p:spPr>
        <p:txBody>
          <a:bodyPr wrap="square" rtlCol="0">
            <a:spAutoFit/>
          </a:bodyPr>
          <a:lstStyle/>
          <a:p>
            <a:r>
              <a:rPr lang="zh-CN" altLang="en-US" sz="2000" dirty="0">
                <a:solidFill>
                  <a:schemeClr val="tx2"/>
                </a:solidFill>
                <a:latin typeface="黑体" panose="02010609060101010101" pitchFamily="49" charset="-122"/>
                <a:ea typeface="黑体" panose="02010609060101010101" pitchFamily="49" charset="-122"/>
              </a:rPr>
              <a:t>由认知实习、课程和学期综合训练、创</a:t>
            </a:r>
            <a:r>
              <a:rPr lang="zh-CN" altLang="en-US" sz="2000" dirty="0" smtClean="0">
                <a:solidFill>
                  <a:schemeClr val="tx2"/>
                </a:solidFill>
                <a:latin typeface="黑体" panose="02010609060101010101" pitchFamily="49" charset="-122"/>
                <a:ea typeface="黑体" panose="02010609060101010101" pitchFamily="49" charset="-122"/>
              </a:rPr>
              <a:t>业岗位实</a:t>
            </a:r>
            <a:r>
              <a:rPr lang="zh-CN" altLang="en-US" sz="2000" dirty="0">
                <a:solidFill>
                  <a:schemeClr val="tx2"/>
                </a:solidFill>
                <a:latin typeface="黑体" panose="02010609060101010101" pitchFamily="49" charset="-122"/>
                <a:ea typeface="黑体" panose="02010609060101010101" pitchFamily="49" charset="-122"/>
              </a:rPr>
              <a:t>习和毕业创业项目组成的进阶式实践教学体系</a:t>
            </a:r>
            <a:r>
              <a:rPr lang="zh-CN" altLang="en-US" sz="2000" dirty="0">
                <a:solidFill>
                  <a:schemeClr val="tx2"/>
                </a:solidFill>
                <a:latin typeface="仿宋_GB2312" pitchFamily="49" charset="-122"/>
                <a:ea typeface="仿宋_GB2312" pitchFamily="49" charset="-122"/>
              </a:rPr>
              <a:t>。</a:t>
            </a:r>
            <a:endParaRPr lang="zh-CN" altLang="en-US" sz="2000" dirty="0">
              <a:solidFill>
                <a:schemeClr val="tx2"/>
              </a:solidFill>
              <a:latin typeface="仿宋_GB2312" pitchFamily="49" charset="-122"/>
              <a:ea typeface="仿宋_GB2312" pitchFamily="49" charset="-122"/>
            </a:endParaRPr>
          </a:p>
        </p:txBody>
      </p:sp>
      <p:sp>
        <p:nvSpPr>
          <p:cNvPr id="28" name="TextBox 27"/>
          <p:cNvSpPr txBox="1"/>
          <p:nvPr/>
        </p:nvSpPr>
        <p:spPr>
          <a:xfrm>
            <a:off x="1995805" y="3509645"/>
            <a:ext cx="2602865" cy="1630045"/>
          </a:xfrm>
          <a:prstGeom prst="rect">
            <a:avLst/>
          </a:prstGeom>
          <a:noFill/>
        </p:spPr>
        <p:txBody>
          <a:bodyPr wrap="square" rtlCol="0">
            <a:spAutoFit/>
          </a:bodyPr>
          <a:lstStyle/>
          <a:p>
            <a:r>
              <a:rPr lang="zh-CN" altLang="en-US" sz="2000" dirty="0" smtClean="0">
                <a:solidFill>
                  <a:schemeClr val="tx2"/>
                </a:solidFill>
                <a:latin typeface="黑体" panose="02010609060101010101" pitchFamily="49" charset="-122"/>
                <a:ea typeface="黑体" panose="02010609060101010101" pitchFamily="49" charset="-122"/>
              </a:rPr>
              <a:t>以创业</a:t>
            </a:r>
            <a:r>
              <a:rPr lang="zh-CN" altLang="en-US" sz="2000" dirty="0">
                <a:solidFill>
                  <a:schemeClr val="tx2"/>
                </a:solidFill>
                <a:latin typeface="黑体" panose="02010609060101010101" pitchFamily="49" charset="-122"/>
                <a:ea typeface="黑体" panose="02010609060101010101" pitchFamily="49" charset="-122"/>
              </a:rPr>
              <a:t>项</a:t>
            </a:r>
            <a:r>
              <a:rPr lang="zh-CN" altLang="en-US" sz="2000" dirty="0" smtClean="0">
                <a:solidFill>
                  <a:schemeClr val="tx2"/>
                </a:solidFill>
                <a:latin typeface="黑体" panose="02010609060101010101" pitchFamily="49" charset="-122"/>
                <a:ea typeface="黑体" panose="02010609060101010101" pitchFamily="49" charset="-122"/>
              </a:rPr>
              <a:t>目</a:t>
            </a:r>
            <a:r>
              <a:rPr lang="zh-CN" altLang="en-US" sz="2000" dirty="0">
                <a:solidFill>
                  <a:schemeClr val="tx2"/>
                </a:solidFill>
                <a:latin typeface="黑体" panose="02010609060101010101" pitchFamily="49" charset="-122"/>
                <a:ea typeface="黑体" panose="02010609060101010101" pitchFamily="49" charset="-122"/>
              </a:rPr>
              <a:t>为人才培养的重要载体，加强创业项目的培育与孵化，扎实培养学生的社会创业能力</a:t>
            </a:r>
            <a:r>
              <a:rPr lang="zh-CN" altLang="en-US" sz="2000" dirty="0" smtClean="0">
                <a:solidFill>
                  <a:schemeClr val="tx2"/>
                </a:solidFill>
                <a:latin typeface="黑体" panose="02010609060101010101" pitchFamily="49" charset="-122"/>
                <a:ea typeface="黑体" panose="02010609060101010101" pitchFamily="49" charset="-122"/>
              </a:rPr>
              <a:t>。</a:t>
            </a:r>
            <a:endParaRPr lang="zh-CN" altLang="en-US" sz="2000" dirty="0">
              <a:solidFill>
                <a:schemeClr val="tx2"/>
              </a:solidFill>
              <a:latin typeface="黑体" panose="02010609060101010101" pitchFamily="49" charset="-122"/>
              <a:ea typeface="黑体" panose="02010609060101010101" pitchFamily="49" charset="-122"/>
            </a:endParaRPr>
          </a:p>
        </p:txBody>
      </p:sp>
      <p:sp>
        <p:nvSpPr>
          <p:cNvPr id="29" name="TextBox 28"/>
          <p:cNvSpPr txBox="1"/>
          <p:nvPr/>
        </p:nvSpPr>
        <p:spPr>
          <a:xfrm>
            <a:off x="6397625" y="3514725"/>
            <a:ext cx="2509520" cy="1630045"/>
          </a:xfrm>
          <a:prstGeom prst="rect">
            <a:avLst/>
          </a:prstGeom>
          <a:noFill/>
        </p:spPr>
        <p:txBody>
          <a:bodyPr wrap="square" rtlCol="0">
            <a:spAutoFit/>
          </a:bodyPr>
          <a:lstStyle/>
          <a:p>
            <a:r>
              <a:rPr lang="zh-CN" altLang="en-US" sz="2000" dirty="0">
                <a:solidFill>
                  <a:schemeClr val="tx2"/>
                </a:solidFill>
                <a:latin typeface="黑体" panose="02010609060101010101" pitchFamily="49" charset="-122"/>
                <a:ea typeface="黑体" panose="02010609060101010101" pitchFamily="49" charset="-122"/>
              </a:rPr>
              <a:t>将创业大讲堂、论坛与沙龙、素质拓展、社会之窗、创业沙场、项目孵化</a:t>
            </a:r>
            <a:r>
              <a:rPr lang="zh-CN" altLang="en-US" sz="2000" dirty="0" smtClean="0">
                <a:solidFill>
                  <a:schemeClr val="tx2"/>
                </a:solidFill>
                <a:latin typeface="黑体" panose="02010609060101010101" pitchFamily="49" charset="-122"/>
                <a:ea typeface="黑体" panose="02010609060101010101" pitchFamily="49" charset="-122"/>
              </a:rPr>
              <a:t>等活动全面融入创业人才培养中</a:t>
            </a:r>
            <a:r>
              <a:rPr lang="zh-CN" altLang="en-US" sz="2000" dirty="0">
                <a:solidFill>
                  <a:schemeClr val="tx2"/>
                </a:solidFill>
                <a:latin typeface="黑体" panose="02010609060101010101" pitchFamily="49" charset="-122"/>
                <a:ea typeface="黑体" panose="02010609060101010101" pitchFamily="49" charset="-122"/>
              </a:rPr>
              <a:t>。</a:t>
            </a:r>
            <a:endParaRPr lang="zh-CN" altLang="en-US" sz="2000" dirty="0">
              <a:solidFill>
                <a:schemeClr val="tx2"/>
              </a:solidFill>
              <a:latin typeface="黑体" panose="02010609060101010101" pitchFamily="49" charset="-122"/>
              <a:ea typeface="黑体" panose="02010609060101010101" pitchFamily="49" charset="-122"/>
            </a:endParaRPr>
          </a:p>
        </p:txBody>
      </p:sp>
      <p:grpSp>
        <p:nvGrpSpPr>
          <p:cNvPr id="11" name="组合 10"/>
          <p:cNvGrpSpPr/>
          <p:nvPr/>
        </p:nvGrpSpPr>
        <p:grpSpPr>
          <a:xfrm>
            <a:off x="323215" y="323850"/>
            <a:ext cx="1005840" cy="453390"/>
            <a:chOff x="509" y="510"/>
            <a:chExt cx="1584" cy="714"/>
          </a:xfrm>
        </p:grpSpPr>
        <p:sp>
          <p:nvSpPr>
            <p:cNvPr id="31" name="矩形 30"/>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矩形 31"/>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35560" y="2329815"/>
            <a:ext cx="9180830" cy="802640"/>
            <a:chOff x="-270934" y="2530086"/>
            <a:chExt cx="12338015" cy="1542826"/>
          </a:xfrm>
        </p:grpSpPr>
        <p:sp>
          <p:nvSpPr>
            <p:cNvPr id="5" name="任意形状 4"/>
            <p:cNvSpPr/>
            <p:nvPr/>
          </p:nvSpPr>
          <p:spPr>
            <a:xfrm>
              <a:off x="-270934" y="2530086"/>
              <a:ext cx="12338015" cy="1542826"/>
            </a:xfrm>
            <a:custGeom>
              <a:avLst/>
              <a:gdLst>
                <a:gd name="connsiteX0" fmla="*/ 0 w 7264400"/>
                <a:gd name="connsiteY0" fmla="*/ 1542826 h 1542826"/>
                <a:gd name="connsiteX1" fmla="*/ 863600 w 7264400"/>
                <a:gd name="connsiteY1" fmla="*/ 950160 h 1542826"/>
                <a:gd name="connsiteX2" fmla="*/ 1794933 w 7264400"/>
                <a:gd name="connsiteY2" fmla="*/ 1458160 h 1542826"/>
                <a:gd name="connsiteX3" fmla="*/ 2827866 w 7264400"/>
                <a:gd name="connsiteY3" fmla="*/ 476026 h 1542826"/>
                <a:gd name="connsiteX4" fmla="*/ 4250266 w 7264400"/>
                <a:gd name="connsiteY4" fmla="*/ 1339626 h 1542826"/>
                <a:gd name="connsiteX5" fmla="*/ 5909733 w 7264400"/>
                <a:gd name="connsiteY5" fmla="*/ 103493 h 1542826"/>
                <a:gd name="connsiteX6" fmla="*/ 7264400 w 7264400"/>
                <a:gd name="connsiteY6" fmla="*/ 154293 h 154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400" h="1542826">
                  <a:moveTo>
                    <a:pt x="0" y="1542826"/>
                  </a:moveTo>
                  <a:cubicBezTo>
                    <a:pt x="282222" y="1253548"/>
                    <a:pt x="564445" y="964271"/>
                    <a:pt x="863600" y="950160"/>
                  </a:cubicBezTo>
                  <a:cubicBezTo>
                    <a:pt x="1162755" y="936049"/>
                    <a:pt x="1467555" y="1537182"/>
                    <a:pt x="1794933" y="1458160"/>
                  </a:cubicBezTo>
                  <a:cubicBezTo>
                    <a:pt x="2122311" y="1379138"/>
                    <a:pt x="2418644" y="495782"/>
                    <a:pt x="2827866" y="476026"/>
                  </a:cubicBezTo>
                  <a:cubicBezTo>
                    <a:pt x="3237088" y="456270"/>
                    <a:pt x="3736622" y="1401715"/>
                    <a:pt x="4250266" y="1339626"/>
                  </a:cubicBezTo>
                  <a:cubicBezTo>
                    <a:pt x="4763910" y="1277537"/>
                    <a:pt x="5407377" y="301048"/>
                    <a:pt x="5909733" y="103493"/>
                  </a:cubicBezTo>
                  <a:cubicBezTo>
                    <a:pt x="6412089" y="-94062"/>
                    <a:pt x="6838244" y="30115"/>
                    <a:pt x="7264400" y="154293"/>
                  </a:cubicBezTo>
                </a:path>
              </a:pathLst>
            </a:custGeom>
            <a:noFill/>
            <a:ln w="50800">
              <a:gradFill flip="none" rotWithShape="1">
                <a:gsLst>
                  <a:gs pos="1000">
                    <a:srgbClr val="B02416"/>
                  </a:gs>
                  <a:gs pos="98000">
                    <a:srgbClr val="B02416">
                      <a:alpha val="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 name="组合 11"/>
            <p:cNvGrpSpPr/>
            <p:nvPr/>
          </p:nvGrpSpPr>
          <p:grpSpPr>
            <a:xfrm>
              <a:off x="1088957" y="3181231"/>
              <a:ext cx="717627" cy="717627"/>
              <a:chOff x="415909" y="3235278"/>
              <a:chExt cx="717627" cy="717627"/>
            </a:xfrm>
          </p:grpSpPr>
          <p:sp>
            <p:nvSpPr>
              <p:cNvPr id="6" name="椭圆 5"/>
              <p:cNvSpPr/>
              <p:nvPr/>
            </p:nvSpPr>
            <p:spPr>
              <a:xfrm>
                <a:off x="415909" y="3235278"/>
                <a:ext cx="717627" cy="717627"/>
              </a:xfrm>
              <a:prstGeom prst="ellipse">
                <a:avLst/>
              </a:prstGeom>
              <a:solidFill>
                <a:srgbClr val="B02416"/>
              </a:solidFill>
              <a:ln w="1270000">
                <a:noFill/>
              </a:ln>
              <a:effectLst>
                <a:outerShdw blurRad="254000" sx="102000" sy="102000" algn="ctr" rotWithShape="0">
                  <a:srgbClr val="B02416">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形 6" descr="光盘"/>
              <p:cNvPicPr>
                <a:picLocks noChangeAspect="1"/>
              </p:cNvPicPr>
              <p:nvPr/>
            </p:nvPicPr>
            <p:blipFill>
              <a:blip r:embed="rId1" cstate="screen"/>
              <a:stretch>
                <a:fillRect/>
              </a:stretch>
            </p:blipFill>
            <p:spPr>
              <a:xfrm>
                <a:off x="630722" y="3450091"/>
                <a:ext cx="288000" cy="288000"/>
              </a:xfrm>
              <a:prstGeom prst="rect">
                <a:avLst/>
              </a:prstGeom>
            </p:spPr>
          </p:pic>
        </p:grpSp>
        <p:grpSp>
          <p:nvGrpSpPr>
            <p:cNvPr id="13" name="组合 12"/>
            <p:cNvGrpSpPr/>
            <p:nvPr/>
          </p:nvGrpSpPr>
          <p:grpSpPr>
            <a:xfrm>
              <a:off x="4371350" y="2678418"/>
              <a:ext cx="717627" cy="717627"/>
              <a:chOff x="2328283" y="2620295"/>
              <a:chExt cx="717627" cy="717627"/>
            </a:xfrm>
          </p:grpSpPr>
          <p:sp>
            <p:nvSpPr>
              <p:cNvPr id="8" name="椭圆 7"/>
              <p:cNvSpPr/>
              <p:nvPr/>
            </p:nvSpPr>
            <p:spPr>
              <a:xfrm>
                <a:off x="2328283" y="2620295"/>
                <a:ext cx="717627" cy="717627"/>
              </a:xfrm>
              <a:prstGeom prst="ellipse">
                <a:avLst/>
              </a:prstGeom>
              <a:solidFill>
                <a:srgbClr val="B02416"/>
              </a:solidFill>
              <a:ln w="1270000">
                <a:noFill/>
              </a:ln>
              <a:effectLst>
                <a:outerShdw blurRad="254000" sx="102000" sy="102000" algn="ctr" rotWithShape="0">
                  <a:srgbClr val="B02416">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形 8" descr="磁盘"/>
              <p:cNvPicPr>
                <a:picLocks noChangeAspect="1"/>
              </p:cNvPicPr>
              <p:nvPr/>
            </p:nvPicPr>
            <p:blipFill>
              <a:blip r:embed="rId2" cstate="screen"/>
              <a:stretch>
                <a:fillRect/>
              </a:stretch>
            </p:blipFill>
            <p:spPr>
              <a:xfrm>
                <a:off x="2543096" y="2835108"/>
                <a:ext cx="288000" cy="288000"/>
              </a:xfrm>
              <a:prstGeom prst="rect">
                <a:avLst/>
              </a:prstGeom>
            </p:spPr>
          </p:pic>
        </p:grpSp>
        <p:grpSp>
          <p:nvGrpSpPr>
            <p:cNvPr id="14" name="组合 13"/>
            <p:cNvGrpSpPr/>
            <p:nvPr/>
          </p:nvGrpSpPr>
          <p:grpSpPr>
            <a:xfrm>
              <a:off x="8326791" y="2893232"/>
              <a:ext cx="717627" cy="717627"/>
              <a:chOff x="3583341" y="3437325"/>
              <a:chExt cx="717627" cy="717627"/>
            </a:xfrm>
          </p:grpSpPr>
          <p:sp>
            <p:nvSpPr>
              <p:cNvPr id="10" name="椭圆 9"/>
              <p:cNvSpPr/>
              <p:nvPr/>
            </p:nvSpPr>
            <p:spPr>
              <a:xfrm>
                <a:off x="3583341" y="3437325"/>
                <a:ext cx="717627" cy="717627"/>
              </a:xfrm>
              <a:prstGeom prst="ellipse">
                <a:avLst/>
              </a:prstGeom>
              <a:solidFill>
                <a:srgbClr val="B02416"/>
              </a:solidFill>
              <a:ln w="1270000">
                <a:noFill/>
              </a:ln>
              <a:effectLst>
                <a:outerShdw blurRad="254000" sx="102000" sy="102000" algn="ctr" rotWithShape="0">
                  <a:srgbClr val="B02416">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形 10" descr="录制"/>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3798154" y="3652138"/>
                <a:ext cx="288000" cy="288000"/>
              </a:xfrm>
              <a:prstGeom prst="rect">
                <a:avLst/>
              </a:prstGeom>
            </p:spPr>
          </p:pic>
        </p:grpSp>
      </p:grpSp>
      <p:sp>
        <p:nvSpPr>
          <p:cNvPr id="17" name="文本框 16"/>
          <p:cNvSpPr txBox="1"/>
          <p:nvPr/>
        </p:nvSpPr>
        <p:spPr>
          <a:xfrm>
            <a:off x="4023995" y="1392555"/>
            <a:ext cx="4432300" cy="1014730"/>
          </a:xfrm>
          <a:prstGeom prst="rect">
            <a:avLst/>
          </a:prstGeom>
          <a:noFill/>
        </p:spPr>
        <p:txBody>
          <a:bodyPr wrap="square" rtlCol="0">
            <a:spAutoFit/>
          </a:bodyPr>
          <a:lstStyle/>
          <a:p>
            <a:pPr indent="457200" fontAlgn="auto">
              <a:lnSpc>
                <a:spcPct val="100000"/>
              </a:lnSpc>
            </a:pP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1</a:t>
            </a:r>
            <a:r>
              <a:rPr lang="zh-CN" altLang="en-US" sz="2000" dirty="0">
                <a:solidFill>
                  <a:schemeClr val="tx2"/>
                </a:solidFill>
                <a:latin typeface="黑体" panose="02010609060101010101" pitchFamily="49" charset="-122"/>
                <a:ea typeface="黑体" panose="02010609060101010101" pitchFamily="49" charset="-122"/>
              </a:rPr>
              <a:t>）具有内在创业动力，作</a:t>
            </a:r>
            <a:r>
              <a:rPr lang="zh-CN" altLang="en-US" sz="2000" dirty="0" smtClean="0">
                <a:solidFill>
                  <a:schemeClr val="tx2"/>
                </a:solidFill>
                <a:latin typeface="黑体" panose="02010609060101010101" pitchFamily="49" charset="-122"/>
                <a:ea typeface="黑体" panose="02010609060101010101" pitchFamily="49" charset="-122"/>
              </a:rPr>
              <a:t>为创业团</a:t>
            </a:r>
            <a:r>
              <a:rPr lang="zh-CN" altLang="en-US" sz="2000" dirty="0">
                <a:solidFill>
                  <a:schemeClr val="tx2"/>
                </a:solidFill>
                <a:latin typeface="黑体" panose="02010609060101010101" pitchFamily="49" charset="-122"/>
                <a:ea typeface="黑体" panose="02010609060101010101" pitchFamily="49" charset="-122"/>
              </a:rPr>
              <a:t>队领袖或合伙</a:t>
            </a:r>
            <a:r>
              <a:rPr lang="zh-CN" altLang="en-US" sz="2000" dirty="0" smtClean="0">
                <a:solidFill>
                  <a:schemeClr val="tx2"/>
                </a:solidFill>
                <a:latin typeface="黑体" panose="02010609060101010101" pitchFamily="49" charset="-122"/>
                <a:ea typeface="黑体" panose="02010609060101010101" pitchFamily="49" charset="-122"/>
              </a:rPr>
              <a:t>人，进</a:t>
            </a:r>
            <a:r>
              <a:rPr lang="zh-CN" altLang="en-US" sz="2000" dirty="0">
                <a:solidFill>
                  <a:schemeClr val="tx2"/>
                </a:solidFill>
                <a:latin typeface="黑体" panose="02010609060101010101" pitchFamily="49" charset="-122"/>
                <a:ea typeface="黑体" panose="02010609060101010101" pitchFamily="49" charset="-122"/>
              </a:rPr>
              <a:t>行自主创业的中小企业新一代</a:t>
            </a:r>
            <a:r>
              <a:rPr lang="zh-CN" altLang="en-US" sz="2000" dirty="0" smtClean="0">
                <a:solidFill>
                  <a:schemeClr val="tx2"/>
                </a:solidFill>
                <a:latin typeface="黑体" panose="02010609060101010101" pitchFamily="49" charset="-122"/>
                <a:ea typeface="黑体" panose="02010609060101010101" pitchFamily="49" charset="-122"/>
              </a:rPr>
              <a:t>创业者。</a:t>
            </a:r>
            <a:endParaRPr lang="zh-CN" altLang="en-US" sz="2000" dirty="0">
              <a:solidFill>
                <a:schemeClr val="tx2"/>
              </a:solidFill>
              <a:latin typeface="黑体" panose="02010609060101010101" pitchFamily="49" charset="-122"/>
              <a:ea typeface="黑体" panose="02010609060101010101" pitchFamily="49" charset="-122"/>
            </a:endParaRPr>
          </a:p>
        </p:txBody>
      </p:sp>
      <p:sp>
        <p:nvSpPr>
          <p:cNvPr id="20" name="文本框 19"/>
          <p:cNvSpPr txBox="1"/>
          <p:nvPr/>
        </p:nvSpPr>
        <p:spPr>
          <a:xfrm>
            <a:off x="107315" y="3348990"/>
            <a:ext cx="3888740" cy="1014730"/>
          </a:xfrm>
          <a:prstGeom prst="rect">
            <a:avLst/>
          </a:prstGeom>
          <a:noFill/>
        </p:spPr>
        <p:txBody>
          <a:bodyPr wrap="square" rtlCol="0">
            <a:spAutoFit/>
          </a:bodyPr>
          <a:lstStyle/>
          <a:p>
            <a:pPr indent="457200" fontAlgn="auto">
              <a:lnSpc>
                <a:spcPct val="100000"/>
              </a:lnSpc>
            </a:pP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2</a:t>
            </a:r>
            <a:r>
              <a:rPr lang="zh-CN" altLang="en-US" sz="2000" dirty="0">
                <a:solidFill>
                  <a:schemeClr val="tx2"/>
                </a:solidFill>
                <a:latin typeface="黑体" panose="02010609060101010101" pitchFamily="49" charset="-122"/>
                <a:ea typeface="黑体" panose="02010609060101010101" pitchFamily="49" charset="-122"/>
              </a:rPr>
              <a:t>）传承家族企业，在原有基础上推进企业二次创业、再上高峰的民营企业高素质</a:t>
            </a:r>
            <a:r>
              <a:rPr lang="zh-CN" altLang="en-US" sz="2000" dirty="0" smtClean="0">
                <a:solidFill>
                  <a:schemeClr val="tx2"/>
                </a:solidFill>
                <a:latin typeface="黑体" panose="02010609060101010101" pitchFamily="49" charset="-122"/>
                <a:ea typeface="黑体" panose="02010609060101010101" pitchFamily="49" charset="-122"/>
              </a:rPr>
              <a:t>接班人。</a:t>
            </a:r>
            <a:endParaRPr kumimoji="1" lang="zh-CN" altLang="en-US" sz="2000" dirty="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endParaRPr>
          </a:p>
        </p:txBody>
      </p:sp>
      <p:sp>
        <p:nvSpPr>
          <p:cNvPr id="23" name="文本框 22"/>
          <p:cNvSpPr txBox="1"/>
          <p:nvPr/>
        </p:nvSpPr>
        <p:spPr>
          <a:xfrm>
            <a:off x="4253865" y="3132455"/>
            <a:ext cx="4738370" cy="1014730"/>
          </a:xfrm>
          <a:prstGeom prst="rect">
            <a:avLst/>
          </a:prstGeom>
          <a:noFill/>
        </p:spPr>
        <p:txBody>
          <a:bodyPr wrap="square" rtlCol="0">
            <a:spAutoFit/>
          </a:bodyPr>
          <a:lstStyle/>
          <a:p>
            <a:pPr indent="457200" fontAlgn="auto">
              <a:lnSpc>
                <a:spcPct val="100000"/>
              </a:lnSpc>
            </a:pPr>
            <a:r>
              <a:rPr lang="zh-CN" altLang="en-US" sz="2000" dirty="0">
                <a:solidFill>
                  <a:schemeClr val="tx2"/>
                </a:solidFill>
                <a:latin typeface="黑体" panose="02010609060101010101" pitchFamily="49" charset="-122"/>
                <a:ea typeface="黑体" panose="02010609060101010101" pitchFamily="49" charset="-122"/>
              </a:rPr>
              <a:t>（</a:t>
            </a:r>
            <a:r>
              <a:rPr lang="en-US" altLang="zh-CN" sz="2000" dirty="0">
                <a:solidFill>
                  <a:schemeClr val="tx2"/>
                </a:solidFill>
                <a:latin typeface="黑体" panose="02010609060101010101" pitchFamily="49" charset="-122"/>
                <a:ea typeface="黑体" panose="02010609060101010101" pitchFamily="49" charset="-122"/>
              </a:rPr>
              <a:t>3</a:t>
            </a:r>
            <a:r>
              <a:rPr lang="zh-CN" altLang="en-US" sz="2000" dirty="0">
                <a:solidFill>
                  <a:schemeClr val="tx2"/>
                </a:solidFill>
                <a:latin typeface="黑体" panose="02010609060101010101" pitchFamily="49" charset="-122"/>
                <a:ea typeface="黑体" panose="02010609060101010101" pitchFamily="49" charset="-122"/>
              </a:rPr>
              <a:t>）在经济管理部门、企业等就业，成为具有创新创业素养和能力的创业管理工作者、职业经理人或潜在的</a:t>
            </a:r>
            <a:r>
              <a:rPr lang="zh-CN" altLang="en-US" sz="2000" dirty="0" smtClean="0">
                <a:solidFill>
                  <a:schemeClr val="tx2"/>
                </a:solidFill>
                <a:latin typeface="黑体" panose="02010609060101010101" pitchFamily="49" charset="-122"/>
                <a:ea typeface="黑体" panose="02010609060101010101" pitchFamily="49" charset="-122"/>
              </a:rPr>
              <a:t>创业者。</a:t>
            </a:r>
            <a:endParaRPr kumimoji="1" lang="zh-CN" altLang="en-US" sz="800" dirty="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endParaRPr>
          </a:p>
        </p:txBody>
      </p:sp>
      <p:grpSp>
        <p:nvGrpSpPr>
          <p:cNvPr id="18" name="组合 17"/>
          <p:cNvGrpSpPr/>
          <p:nvPr/>
        </p:nvGrpSpPr>
        <p:grpSpPr>
          <a:xfrm>
            <a:off x="323215" y="323850"/>
            <a:ext cx="1005840" cy="453390"/>
            <a:chOff x="509" y="510"/>
            <a:chExt cx="1584" cy="714"/>
          </a:xfrm>
        </p:grpSpPr>
        <p:sp>
          <p:nvSpPr>
            <p:cNvPr id="19" name="矩形 18"/>
            <p:cNvSpPr/>
            <p:nvPr/>
          </p:nvSpPr>
          <p:spPr>
            <a:xfrm>
              <a:off x="509" y="510"/>
              <a:ext cx="1021" cy="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1073" y="748"/>
              <a:ext cx="1021" cy="476"/>
            </a:xfrm>
            <a:prstGeom prst="rect">
              <a:avLst/>
            </a:prstGeom>
            <a:solidFill>
              <a:srgbClr val="B0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2" name="TextBox 3"/>
          <p:cNvSpPr txBox="1"/>
          <p:nvPr/>
        </p:nvSpPr>
        <p:spPr>
          <a:xfrm>
            <a:off x="611505" y="1188720"/>
            <a:ext cx="3698240" cy="460375"/>
          </a:xfrm>
          <a:prstGeom prst="rect">
            <a:avLst/>
          </a:prstGeom>
          <a:noFill/>
        </p:spPr>
        <p:txBody>
          <a:bodyPr wrap="square" rtlCol="0">
            <a:spAutoFit/>
          </a:bodyPr>
          <a:p>
            <a:r>
              <a:rPr lang="en-US" altLang="zh-CN" sz="2400" dirty="0">
                <a:solidFill>
                  <a:schemeClr val="accent2"/>
                </a:solidFill>
                <a:latin typeface="黑体" panose="02010609060101010101" pitchFamily="49" charset="-122"/>
                <a:ea typeface="黑体" panose="02010609060101010101" pitchFamily="49" charset="-122"/>
              </a:rPr>
              <a:t>3.</a:t>
            </a:r>
            <a:r>
              <a:rPr lang="zh-CN" altLang="en-US" sz="2400" dirty="0">
                <a:solidFill>
                  <a:schemeClr val="accent2"/>
                </a:solidFill>
                <a:latin typeface="黑体" panose="02010609060101010101" pitchFamily="49" charset="-122"/>
                <a:ea typeface="黑体" panose="02010609060101010101" pitchFamily="49" charset="-122"/>
              </a:rPr>
              <a:t>人才培养定位</a:t>
            </a:r>
            <a:endParaRPr lang="zh-CN" altLang="en-US" sz="2400" dirty="0" smtClean="0">
              <a:solidFill>
                <a:schemeClr val="accent2"/>
              </a:solidFill>
              <a:latin typeface="黑体" panose="02010609060101010101" pitchFamily="49" charset="-122"/>
              <a:ea typeface="黑体" panose="02010609060101010101" pitchFamily="49" charset="-122"/>
            </a:endParaRPr>
          </a:p>
        </p:txBody>
      </p:sp>
      <p:sp>
        <p:nvSpPr>
          <p:cNvPr id="3" name="TextBox 2"/>
          <p:cNvSpPr txBox="1"/>
          <p:nvPr/>
        </p:nvSpPr>
        <p:spPr>
          <a:xfrm>
            <a:off x="1861820" y="205105"/>
            <a:ext cx="4294505" cy="58356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二、创新创业教育案例</a:t>
            </a:r>
            <a:endParaRPr lang="zh-CN" altLang="en-US" sz="3200" b="1" dirty="0" smtClean="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TABLE_BEAUTIFY" val="{7293fc61-0709-45aa-806e-73696768d2a9}"/>
</p:tagLst>
</file>

<file path=ppt/tags/tag2.xml><?xml version="1.0" encoding="utf-8"?>
<p:tagLst xmlns:p="http://schemas.openxmlformats.org/presentationml/2006/main">
  <p:tag name="KSO_WM_UNIT_PLACING_PICTURE_USER_VIEWPORT" val="{&quot;height&quot;:8505,&quot;width&quot;:4651}"/>
</p:tagLst>
</file>

<file path=ppt/tags/tag3.xml><?xml version="1.0" encoding="utf-8"?>
<p:tagLst xmlns:p="http://schemas.openxmlformats.org/presentationml/2006/main">
  <p:tag name="COMMONDATA" val="eyJoZGlkIjoiYTgzODJiZjg0ODEyNzcwMTI0OTM4ZTYwZDIwMzcxM2QifQ=="/>
  <p:tag name="KSO_WPP_MARK_KEY" val="06adf98c-1320-411b-8f6c-f6bafab162c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02416"/>
        </a:solidFill>
        <a:ln>
          <a:solidFill>
            <a:schemeClr val="bg1">
              <a:lumMod val="9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3175</Words>
  <Application>WPS 演示</Application>
  <PresentationFormat>自定义</PresentationFormat>
  <Paragraphs>251</Paragraphs>
  <Slides>15</Slides>
  <Notes>21</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15</vt:i4>
      </vt:variant>
    </vt:vector>
  </HeadingPairs>
  <TitlesOfParts>
    <vt:vector size="36" baseType="lpstr">
      <vt:lpstr>Arial</vt:lpstr>
      <vt:lpstr>宋体</vt:lpstr>
      <vt:lpstr>Wingdings</vt:lpstr>
      <vt:lpstr>黑体</vt:lpstr>
      <vt:lpstr>仿宋_GB2312</vt:lpstr>
      <vt:lpstr>仿宋</vt:lpstr>
      <vt:lpstr>包图粗黑体</vt:lpstr>
      <vt:lpstr>字魂35号-孙新恒颉黑体</vt:lpstr>
      <vt:lpstr>Britannic Bold</vt:lpstr>
      <vt:lpstr>字魂58号-创中黑</vt:lpstr>
      <vt:lpstr>思源黑体</vt:lpstr>
      <vt:lpstr>Calibri</vt:lpstr>
      <vt:lpstr>微软雅黑</vt:lpstr>
      <vt:lpstr>Arial Unicode MS</vt:lpstr>
      <vt:lpstr>字魂35号-经典雅黑</vt:lpstr>
      <vt:lpstr>思源黑体 CN Regular</vt:lpstr>
      <vt:lpstr>仓耳玄三M W05</vt:lpstr>
      <vt:lpstr>Segoe Print</vt:lpstr>
      <vt:lpstr>等线</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    学校的创新创业教育是一个综合性的、系统性的教育。创新创业教育体系的建立，在操作实施层面上，既包括前述案例创业学历教育，还包括其他多方面的内容。梳理一下，大体包括：     1.创新创业学院建设（功能、架构与运行）；     2.创新创业通识教育、学历教育的实施；     3.专创融合创新创业教育；     4.大学生课外创新创业教育实践活动；     5.创新创业大赛；     6.创新创业导师团队建设与管理；     7.创新创业基地的建设与管理；     8.学校创新创业文化建设；     9.以创新创业教育为主题的各类教学成果经验的总结等。     上述各项相互交融，每一个方面及相互作用都值得深入探索和研究，现从“专创融合”创新创业教育入手简述双创教育的系统化建设。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为中华之崛起而学习</cp:lastModifiedBy>
  <cp:revision>1049</cp:revision>
  <dcterms:created xsi:type="dcterms:W3CDTF">2019-12-02T01:58:00Z</dcterms:created>
  <dcterms:modified xsi:type="dcterms:W3CDTF">2022-07-11T07:39:17Z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B84D9E6E0BA34A35895EC84F116CD3B7</vt:lpwstr>
  </property>
</Properties>
</file>