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50" r:id="rId3"/>
    <p:sldMasterId id="2147483657" r:id="rId4"/>
  </p:sldMasterIdLst>
  <p:notesMasterIdLst>
    <p:notesMasterId r:id="rId7"/>
  </p:notesMasterIdLst>
  <p:handoutMasterIdLst>
    <p:handoutMasterId r:id="rId17"/>
  </p:handoutMasterIdLst>
  <p:sldIdLst>
    <p:sldId id="256" r:id="rId5"/>
    <p:sldId id="705" r:id="rId6"/>
    <p:sldId id="378" r:id="rId8"/>
    <p:sldId id="621" r:id="rId9"/>
    <p:sldId id="703" r:id="rId10"/>
    <p:sldId id="686" r:id="rId11"/>
    <p:sldId id="691" r:id="rId12"/>
    <p:sldId id="710" r:id="rId13"/>
    <p:sldId id="269" r:id="rId14"/>
    <p:sldId id="386" r:id="rId15"/>
    <p:sldId id="306" r:id="rId16"/>
  </p:sldIdLst>
  <p:sldSz cx="12190095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一叶方舟" initials="一叶方舟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5565"/>
    <a:srgbClr val="0070C0"/>
    <a:srgbClr val="4F81BD"/>
    <a:srgbClr val="C0504D"/>
    <a:srgbClr val="020BBE"/>
    <a:srgbClr val="FA2E33"/>
    <a:srgbClr val="FB7575"/>
    <a:srgbClr val="FECACB"/>
    <a:srgbClr val="E5050A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63" autoAdjust="0"/>
    <p:restoredTop sz="96305" autoAdjust="0"/>
  </p:normalViewPr>
  <p:slideViewPr>
    <p:cSldViewPr>
      <p:cViewPr varScale="1">
        <p:scale>
          <a:sx n="88" d="100"/>
          <a:sy n="88" d="100"/>
        </p:scale>
        <p:origin x="92" y="600"/>
      </p:cViewPr>
      <p:guideLst>
        <p:guide orient="horz" pos="4082"/>
        <p:guide pos="521"/>
        <p:guide pos="3917"/>
        <p:guide pos="7194"/>
      </p:guideLst>
    </p:cSldViewPr>
  </p:slideViewPr>
  <p:outlineViewPr>
    <p:cViewPr>
      <p:scale>
        <a:sx n="33" d="100"/>
        <a:sy n="33" d="100"/>
      </p:scale>
      <p:origin x="0" y="-2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-24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2" Type="http://schemas.openxmlformats.org/officeDocument/2006/relationships/tags" Target="tags/tag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E4E3D5F0-3CBE-446F-91A3-916D4FA387C7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A3BD54EA-BEF7-4ED1-B5C2-9BE06F490BFD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3BD54EA-BEF7-4ED1-B5C2-9BE06F490B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3BD54EA-BEF7-4ED1-B5C2-9BE06F490B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18F03C3-53C1-4F10-8DAF-D1F318E96C6E}" type="slidenum">
              <a:rPr kumimoji="0" lang="zh-CN" altLang="en-US" sz="1200" b="0" i="0" u="none" strike="noStrike" kern="1200" cap="none" spc="0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18F03C3-53C1-4F10-8DAF-D1F318E96C6E}" type="slidenum">
              <a:rPr kumimoji="0" lang="zh-CN" altLang="en-US" sz="1200" b="0" i="0" u="none" strike="noStrike" kern="1200" cap="none" spc="0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3BD54EA-BEF7-4ED1-B5C2-9BE06F490B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486" y="1031257"/>
            <a:ext cx="9911444" cy="4289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65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899289" y="6451897"/>
            <a:ext cx="391838" cy="2201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65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5728" y="405663"/>
            <a:ext cx="1429038" cy="668485"/>
          </a:xfrm>
        </p:spPr>
        <p:txBody>
          <a:bodyPr>
            <a:no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334566" y="6551222"/>
            <a:ext cx="2844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93647EE6-9F24-4FB2-B498-85284F50553B}" type="datetime5">
              <a:rPr lang="zh-CN" altLang="en-US" smtClean="0"/>
            </a:fld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11414" y="6499105"/>
            <a:ext cx="2844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6E24C920-23A3-4416-AB8F-D33AD14DD175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0">
        <p14:flip dir="r"/>
      </p:transition>
    </mc:Choice>
    <mc:Fallback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97A8F56B-6169-46CE-A0FB-BAB2458500CF}" type="slidenum">
              <a:rPr lang="zh-CN" altLang="en-US" smtClean="0"/>
            </a:fld>
            <a:endParaRPr lang="zh-CN" altLang="en-US"/>
          </a:p>
        </p:txBody>
      </p:sp>
      <p:sp>
        <p:nvSpPr>
          <p:cNvPr id="5" name="文本框 4"/>
          <p:cNvSpPr txBox="1"/>
          <p:nvPr userDrawn="1"/>
        </p:nvSpPr>
        <p:spPr>
          <a:xfrm>
            <a:off x="10578993" y="6481446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未阿科技集团</a:t>
            </a:r>
            <a:endParaRPr lang="zh-CN" altLang="en-US" sz="140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8" name="直接连接符 17"/>
          <p:cNvCxnSpPr/>
          <p:nvPr userDrawn="1"/>
        </p:nvCxnSpPr>
        <p:spPr>
          <a:xfrm>
            <a:off x="21587" y="783590"/>
            <a:ext cx="1214215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1944914"/>
            <a:ext cx="12190413" cy="3947887"/>
          </a:xfrm>
          <a:custGeom>
            <a:avLst/>
            <a:gdLst>
              <a:gd name="connsiteX0" fmla="*/ 0 w 12192000"/>
              <a:gd name="connsiteY0" fmla="*/ 0 h 3947887"/>
              <a:gd name="connsiteX1" fmla="*/ 12192000 w 12192000"/>
              <a:gd name="connsiteY1" fmla="*/ 0 h 3947887"/>
              <a:gd name="connsiteX2" fmla="*/ 12192000 w 12192000"/>
              <a:gd name="connsiteY2" fmla="*/ 3947887 h 3947887"/>
              <a:gd name="connsiteX3" fmla="*/ 0 w 12192000"/>
              <a:gd name="connsiteY3" fmla="*/ 3947887 h 394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947887">
                <a:moveTo>
                  <a:pt x="0" y="0"/>
                </a:moveTo>
                <a:lnTo>
                  <a:pt x="12192000" y="0"/>
                </a:lnTo>
                <a:lnTo>
                  <a:pt x="12192000" y="3947887"/>
                </a:lnTo>
                <a:lnTo>
                  <a:pt x="0" y="39478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C00000"/>
                </a:solidFill>
                <a:latin typeface="思源黑体 Bold" panose="020B0800000000000000" charset="-122"/>
                <a:cs typeface="思源黑体 Bold" panose="020B0800000000000000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random/>
      </p:transition>
    </mc:Choice>
    <mc:Fallback>
      <p:transition spd="slow" advClick="0" advTm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095207" y="1390868"/>
            <a:ext cx="3613587" cy="476925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486" y="1031257"/>
            <a:ext cx="9911444" cy="4289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65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899289" y="6451897"/>
            <a:ext cx="391838" cy="2201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65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5728" y="405663"/>
            <a:ext cx="1429038" cy="668485"/>
          </a:xfrm>
        </p:spPr>
        <p:txBody>
          <a:bodyPr>
            <a:no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334566" y="6551222"/>
            <a:ext cx="2844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93647EE6-9F24-4FB2-B498-85284F50553B}" type="datetime5">
              <a:rPr lang="zh-CN" altLang="en-US" smtClean="0"/>
            </a:fld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11414" y="6499105"/>
            <a:ext cx="2844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6E24C920-23A3-4416-AB8F-D33AD14DD175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0">
        <p14:flip dir="r"/>
      </p:transition>
    </mc:Choice>
    <mc:Fallback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DnDiag">
          <a:fgClr>
            <a:schemeClr val="bg1">
              <a:lumMod val="95000"/>
            </a:schemeClr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639"/>
            <a:ext cx="10971372" cy="11430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6352"/>
            <a:ext cx="284443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BF425CB-F405-435D-BE19-093D3B61B169}" type="datetime5"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6352"/>
            <a:ext cx="3860297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6352"/>
            <a:ext cx="284443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1EE9E8-4134-49B0-9AA7-3089E6521627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>
    <mc:Choice xmlns:p14="http://schemas.microsoft.com/office/powerpoint/2010/main" Requires="p14">
      <p:transition spd="slow" p14:dur="1250" advTm="0">
        <p14:flip dir="r"/>
      </p:transition>
    </mc:Choice>
    <mc:Fallback>
      <p:transition spd="slow" advTm="0">
        <p:fade/>
      </p:transition>
    </mc:Fallback>
  </mc:AlternateContent>
  <p:hf hdr="0" ftr="0"/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25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1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3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09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091" y="365126"/>
            <a:ext cx="10514231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091" y="1825625"/>
            <a:ext cx="10514231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091" y="6356351"/>
            <a:ext cx="274284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075" y="6356351"/>
            <a:ext cx="41142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9479" y="6356351"/>
            <a:ext cx="274284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 noProof="1" dirty="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97A8F56B-6169-46CE-A0FB-BAB2458500C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8365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5565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DnDiag">
          <a:fgClr>
            <a:schemeClr val="bg1">
              <a:lumMod val="95000"/>
            </a:schemeClr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639"/>
            <a:ext cx="10971372" cy="11430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6352"/>
            <a:ext cx="284443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BF425CB-F405-435D-BE19-093D3B61B169}" type="datetime5"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6352"/>
            <a:ext cx="3860297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6352"/>
            <a:ext cx="284443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1EE9E8-4134-49B0-9AA7-3089E6521627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mc:AlternateContent xmlns:mc="http://schemas.openxmlformats.org/markup-compatibility/2006">
    <mc:Choice xmlns:p14="http://schemas.microsoft.com/office/powerpoint/2010/main" Requires="p14">
      <p:transition spd="slow" p14:dur="1250" advTm="0">
        <p14:flip dir="r"/>
      </p:transition>
    </mc:Choice>
    <mc:Fallback>
      <p:transition spd="slow" advTm="0">
        <p:fade/>
      </p:transition>
    </mc:Fallback>
  </mc:AlternateContent>
  <p:hf hdr="0" ftr="0"/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25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1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3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09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组合 18"/>
          <p:cNvGrpSpPr/>
          <p:nvPr/>
        </p:nvGrpSpPr>
        <p:grpSpPr>
          <a:xfrm>
            <a:off x="-209723" y="-948939"/>
            <a:ext cx="12885647" cy="5609495"/>
            <a:chOff x="0" y="0"/>
            <a:chExt cx="12886858" cy="5610897"/>
          </a:xfrm>
        </p:grpSpPr>
        <p:sp>
          <p:nvSpPr>
            <p:cNvPr id="3084" name="任意多边形 17"/>
            <p:cNvSpPr/>
            <p:nvPr/>
          </p:nvSpPr>
          <p:spPr>
            <a:xfrm rot="559944">
              <a:off x="0" y="116614"/>
              <a:ext cx="12886858" cy="5494283"/>
            </a:xfrm>
            <a:custGeom>
              <a:avLst/>
              <a:gdLst/>
              <a:ahLst/>
              <a:cxnLst>
                <a:cxn ang="0">
                  <a:pos x="0" y="1977077"/>
                </a:cxn>
                <a:cxn ang="0">
                  <a:pos x="12030627" y="0"/>
                </a:cxn>
                <a:cxn ang="0">
                  <a:pos x="12886858" y="5210211"/>
                </a:cxn>
                <a:cxn ang="0">
                  <a:pos x="12477698" y="5267249"/>
                </a:cxn>
                <a:cxn ang="0">
                  <a:pos x="8830760" y="5494283"/>
                </a:cxn>
                <a:cxn ang="0">
                  <a:pos x="385411" y="3857767"/>
                </a:cxn>
                <a:cxn ang="0">
                  <a:pos x="299428" y="3799121"/>
                </a:cxn>
                <a:cxn ang="0">
                  <a:pos x="0" y="1977077"/>
                </a:cxn>
              </a:cxnLst>
              <a:rect l="0" t="0" r="0" b="0"/>
              <a:pathLst>
                <a:path w="12886858" h="5494283">
                  <a:moveTo>
                    <a:pt x="0" y="1977077"/>
                  </a:moveTo>
                  <a:lnTo>
                    <a:pt x="12030627" y="0"/>
                  </a:lnTo>
                  <a:lnTo>
                    <a:pt x="12886858" y="5210211"/>
                  </a:lnTo>
                  <a:lnTo>
                    <a:pt x="12477698" y="5267249"/>
                  </a:lnTo>
                  <a:cubicBezTo>
                    <a:pt x="11356776" y="5413442"/>
                    <a:pt x="10124385" y="5494283"/>
                    <a:pt x="8830760" y="5494283"/>
                  </a:cubicBezTo>
                  <a:cubicBezTo>
                    <a:pt x="5111592" y="5494283"/>
                    <a:pt x="1898552" y="4826078"/>
                    <a:pt x="385411" y="3857767"/>
                  </a:cubicBezTo>
                  <a:lnTo>
                    <a:pt x="299428" y="3799121"/>
                  </a:lnTo>
                  <a:lnTo>
                    <a:pt x="0" y="1977077"/>
                  </a:lnTo>
                  <a:close/>
                </a:path>
              </a:pathLst>
            </a:custGeom>
            <a:solidFill>
              <a:srgbClr val="E8E8E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85" name="任意多边形 15"/>
            <p:cNvSpPr/>
            <p:nvPr/>
          </p:nvSpPr>
          <p:spPr>
            <a:xfrm rot="559944">
              <a:off x="53996" y="0"/>
              <a:ext cx="12756242" cy="4839002"/>
            </a:xfrm>
            <a:custGeom>
              <a:avLst/>
              <a:gdLst/>
              <a:ahLst/>
              <a:cxnLst>
                <a:cxn ang="0">
                  <a:pos x="0" y="1977077"/>
                </a:cxn>
                <a:cxn ang="0">
                  <a:pos x="12030626" y="0"/>
                </a:cxn>
                <a:cxn ang="0">
                  <a:pos x="12756242" y="4415416"/>
                </a:cxn>
                <a:cxn ang="0">
                  <a:pos x="12729272" y="4420748"/>
                </a:cxn>
                <a:cxn ang="0">
                  <a:pos x="7870970" y="4839002"/>
                </a:cxn>
                <a:cxn ang="0">
                  <a:pos x="641193" y="3787663"/>
                </a:cxn>
                <a:cxn ang="0">
                  <a:pos x="272567" y="3635659"/>
                </a:cxn>
                <a:cxn ang="0">
                  <a:pos x="0" y="1977077"/>
                </a:cxn>
              </a:cxnLst>
              <a:rect l="0" t="0" r="0" b="0"/>
              <a:pathLst>
                <a:path w="12756242" h="4839002">
                  <a:moveTo>
                    <a:pt x="0" y="1977077"/>
                  </a:moveTo>
                  <a:lnTo>
                    <a:pt x="12030626" y="0"/>
                  </a:lnTo>
                  <a:lnTo>
                    <a:pt x="12756242" y="4415416"/>
                  </a:lnTo>
                  <a:lnTo>
                    <a:pt x="12729272" y="4420748"/>
                  </a:lnTo>
                  <a:cubicBezTo>
                    <a:pt x="11312668" y="4686161"/>
                    <a:pt x="9649703" y="4839003"/>
                    <a:pt x="7870970" y="4839002"/>
                  </a:cubicBezTo>
                  <a:cubicBezTo>
                    <a:pt x="4960315" y="4839002"/>
                    <a:pt x="2359654" y="4429742"/>
                    <a:pt x="641193" y="3787663"/>
                  </a:cubicBezTo>
                  <a:lnTo>
                    <a:pt x="272567" y="3635659"/>
                  </a:lnTo>
                  <a:lnTo>
                    <a:pt x="0" y="1977077"/>
                  </a:lnTo>
                  <a:close/>
                </a:path>
              </a:pathLst>
            </a:custGeom>
            <a:solidFill>
              <a:srgbClr val="DFDFD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3075" name="矩形 19"/>
          <p:cNvSpPr/>
          <p:nvPr/>
        </p:nvSpPr>
        <p:spPr>
          <a:xfrm>
            <a:off x="0" y="3122653"/>
            <a:ext cx="4792039" cy="1560309"/>
          </a:xfrm>
          <a:prstGeom prst="rect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3079" name="矩形 24"/>
          <p:cNvSpPr/>
          <p:nvPr/>
        </p:nvSpPr>
        <p:spPr>
          <a:xfrm>
            <a:off x="0" y="4832167"/>
            <a:ext cx="7501548" cy="952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460297" y="6438"/>
              </a:cxn>
              <a:cxn ang="0">
                <a:pos x="7503318" y="95912"/>
              </a:cxn>
              <a:cxn ang="0">
                <a:pos x="0" y="95912"/>
              </a:cxn>
              <a:cxn ang="0">
                <a:pos x="0" y="0"/>
              </a:cxn>
            </a:cxnLst>
            <a:rect l="0" t="0" r="0" b="0"/>
            <a:pathLst>
              <a:path w="7501732" h="94593">
                <a:moveTo>
                  <a:pt x="0" y="0"/>
                </a:moveTo>
                <a:lnTo>
                  <a:pt x="7458720" y="6350"/>
                </a:lnTo>
                <a:lnTo>
                  <a:pt x="7501732" y="94593"/>
                </a:lnTo>
                <a:lnTo>
                  <a:pt x="0" y="94593"/>
                </a:lnTo>
                <a:lnTo>
                  <a:pt x="0" y="0"/>
                </a:lnTo>
                <a:close/>
              </a:path>
            </a:pathLst>
          </a:custGeom>
          <a:solidFill>
            <a:srgbClr val="ED7D31"/>
          </a:solidFill>
          <a:ln w="9525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080" name="矩形 25"/>
          <p:cNvSpPr/>
          <p:nvPr/>
        </p:nvSpPr>
        <p:spPr>
          <a:xfrm>
            <a:off x="7514247" y="4832167"/>
            <a:ext cx="4676166" cy="952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77363" y="0"/>
              </a:cxn>
              <a:cxn ang="0">
                <a:pos x="4677363" y="95911"/>
              </a:cxn>
              <a:cxn ang="0">
                <a:pos x="57524" y="95911"/>
              </a:cxn>
              <a:cxn ang="0">
                <a:pos x="0" y="0"/>
              </a:cxn>
            </a:cxnLst>
            <a:rect l="0" t="0" r="0" b="0"/>
            <a:pathLst>
              <a:path w="4676187" h="94594">
                <a:moveTo>
                  <a:pt x="0" y="0"/>
                </a:moveTo>
                <a:lnTo>
                  <a:pt x="4676187" y="0"/>
                </a:lnTo>
                <a:lnTo>
                  <a:pt x="4676187" y="94594"/>
                </a:lnTo>
                <a:lnTo>
                  <a:pt x="57510" y="94594"/>
                </a:lnTo>
                <a:lnTo>
                  <a:pt x="0" y="0"/>
                </a:lnTo>
                <a:close/>
              </a:path>
            </a:pathLst>
          </a:custGeom>
          <a:solidFill>
            <a:srgbClr val="0176AB">
              <a:alpha val="100000"/>
            </a:srgbClr>
          </a:solidFill>
          <a:ln w="9525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081" name="文本框 26"/>
          <p:cNvSpPr txBox="1"/>
          <p:nvPr/>
        </p:nvSpPr>
        <p:spPr>
          <a:xfrm>
            <a:off x="1622082" y="1588312"/>
            <a:ext cx="892161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4800" b="1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众产联产城集团总平台规划方案</a:t>
            </a:r>
            <a:endParaRPr lang="zh-CN" altLang="en-US" sz="4800" b="1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57142" y="5679490"/>
            <a:ext cx="11310539" cy="523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打造产城融合平台型总部经济，构建产业数字化生态共同体</a:t>
            </a:r>
            <a:endParaRPr lang="zh-CN" altLang="en-US" sz="2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508516" y="6485492"/>
            <a:ext cx="1418405" cy="31618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28" tIns="45714" rIns="91428" bIns="45714" numCol="1" anchor="t" anchorCtr="0" compatLnSpc="1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930107" y="3084559"/>
            <a:ext cx="2107925" cy="1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0990" y="423359"/>
            <a:ext cx="3523760" cy="830504"/>
          </a:xfrm>
          <a:prstGeom prst="rect">
            <a:avLst/>
          </a:prstGeom>
          <a:noFill/>
          <a:ln w="9525">
            <a:noFill/>
            <a:bevel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973" y="3095219"/>
            <a:ext cx="2491882" cy="1587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856" y="3116368"/>
            <a:ext cx="2625251" cy="1563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5728" y="405663"/>
            <a:ext cx="4021326" cy="668485"/>
          </a:xfrm>
        </p:spPr>
        <p:txBody>
          <a:bodyPr/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3.6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、五大交易模式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B9E775-0501-43D8-A0E7-8717075D56EF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5" name="Picture 2" descr="C:\Users\Administrator\Desktop\222++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59" y="1257073"/>
            <a:ext cx="4990207" cy="573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2" name="组合 41"/>
          <p:cNvGrpSpPr/>
          <p:nvPr/>
        </p:nvGrpSpPr>
        <p:grpSpPr>
          <a:xfrm>
            <a:off x="6355365" y="1340768"/>
            <a:ext cx="3943122" cy="4721268"/>
            <a:chOff x="6355364" y="1124744"/>
            <a:chExt cx="4124237" cy="4938125"/>
          </a:xfrm>
        </p:grpSpPr>
        <p:grpSp>
          <p:nvGrpSpPr>
            <p:cNvPr id="9" name="组合 8"/>
            <p:cNvGrpSpPr/>
            <p:nvPr/>
          </p:nvGrpSpPr>
          <p:grpSpPr>
            <a:xfrm>
              <a:off x="6356291" y="1124744"/>
              <a:ext cx="3558608" cy="737640"/>
              <a:chOff x="6356291" y="1556792"/>
              <a:chExt cx="3558608" cy="737640"/>
            </a:xfrm>
          </p:grpSpPr>
          <p:sp>
            <p:nvSpPr>
              <p:cNvPr id="6" name="Freeform 28"/>
              <p:cNvSpPr>
                <a:spLocks noEditPoints="1" noChangeArrowheads="1"/>
              </p:cNvSpPr>
              <p:nvPr/>
            </p:nvSpPr>
            <p:spPr bwMode="auto">
              <a:xfrm>
                <a:off x="6356291" y="1856774"/>
                <a:ext cx="246970" cy="246970"/>
              </a:xfrm>
              <a:custGeom>
                <a:avLst/>
                <a:gdLst>
                  <a:gd name="T0" fmla="*/ 114 w 128"/>
                  <a:gd name="T1" fmla="*/ 29 h 128"/>
                  <a:gd name="T2" fmla="*/ 112 w 128"/>
                  <a:gd name="T3" fmla="*/ 8 h 128"/>
                  <a:gd name="T4" fmla="*/ 24 w 128"/>
                  <a:gd name="T5" fmla="*/ 0 h 128"/>
                  <a:gd name="T6" fmla="*/ 16 w 128"/>
                  <a:gd name="T7" fmla="*/ 27 h 128"/>
                  <a:gd name="T8" fmla="*/ 2 w 128"/>
                  <a:gd name="T9" fmla="*/ 45 h 128"/>
                  <a:gd name="T10" fmla="*/ 0 w 128"/>
                  <a:gd name="T11" fmla="*/ 56 h 128"/>
                  <a:gd name="T12" fmla="*/ 12 w 128"/>
                  <a:gd name="T13" fmla="*/ 68 h 128"/>
                  <a:gd name="T14" fmla="*/ 20 w 128"/>
                  <a:gd name="T15" fmla="*/ 128 h 128"/>
                  <a:gd name="T16" fmla="*/ 116 w 128"/>
                  <a:gd name="T17" fmla="*/ 120 h 128"/>
                  <a:gd name="T18" fmla="*/ 116 w 128"/>
                  <a:gd name="T19" fmla="*/ 68 h 128"/>
                  <a:gd name="T20" fmla="*/ 128 w 128"/>
                  <a:gd name="T21" fmla="*/ 52 h 128"/>
                  <a:gd name="T22" fmla="*/ 104 w 128"/>
                  <a:gd name="T23" fmla="*/ 8 h 128"/>
                  <a:gd name="T24" fmla="*/ 24 w 128"/>
                  <a:gd name="T25" fmla="*/ 24 h 128"/>
                  <a:gd name="T26" fmla="*/ 24 w 128"/>
                  <a:gd name="T27" fmla="*/ 8 h 128"/>
                  <a:gd name="T28" fmla="*/ 41 w 128"/>
                  <a:gd name="T29" fmla="*/ 60 h 128"/>
                  <a:gd name="T30" fmla="*/ 40 w 128"/>
                  <a:gd name="T31" fmla="*/ 32 h 128"/>
                  <a:gd name="T32" fmla="*/ 41 w 128"/>
                  <a:gd name="T33" fmla="*/ 60 h 128"/>
                  <a:gd name="T34" fmla="*/ 62 w 128"/>
                  <a:gd name="T35" fmla="*/ 32 h 128"/>
                  <a:gd name="T36" fmla="*/ 45 w 128"/>
                  <a:gd name="T37" fmla="*/ 60 h 128"/>
                  <a:gd name="T38" fmla="*/ 66 w 128"/>
                  <a:gd name="T39" fmla="*/ 32 h 128"/>
                  <a:gd name="T40" fmla="*/ 83 w 128"/>
                  <a:gd name="T41" fmla="*/ 60 h 128"/>
                  <a:gd name="T42" fmla="*/ 66 w 128"/>
                  <a:gd name="T43" fmla="*/ 32 h 128"/>
                  <a:gd name="T44" fmla="*/ 88 w 128"/>
                  <a:gd name="T45" fmla="*/ 32 h 128"/>
                  <a:gd name="T46" fmla="*/ 87 w 128"/>
                  <a:gd name="T47" fmla="*/ 60 h 128"/>
                  <a:gd name="T48" fmla="*/ 8 w 128"/>
                  <a:gd name="T49" fmla="*/ 56 h 128"/>
                  <a:gd name="T50" fmla="*/ 9 w 128"/>
                  <a:gd name="T51" fmla="*/ 50 h 128"/>
                  <a:gd name="T52" fmla="*/ 24 w 128"/>
                  <a:gd name="T53" fmla="*/ 32 h 128"/>
                  <a:gd name="T54" fmla="*/ 19 w 128"/>
                  <a:gd name="T55" fmla="*/ 60 h 128"/>
                  <a:gd name="T56" fmla="*/ 8 w 128"/>
                  <a:gd name="T57" fmla="*/ 56 h 128"/>
                  <a:gd name="T58" fmla="*/ 50 w 128"/>
                  <a:gd name="T59" fmla="*/ 120 h 128"/>
                  <a:gd name="T60" fmla="*/ 80 w 128"/>
                  <a:gd name="T61" fmla="*/ 80 h 128"/>
                  <a:gd name="T62" fmla="*/ 108 w 128"/>
                  <a:gd name="T63" fmla="*/ 120 h 128"/>
                  <a:gd name="T64" fmla="*/ 84 w 128"/>
                  <a:gd name="T65" fmla="*/ 80 h 128"/>
                  <a:gd name="T66" fmla="*/ 50 w 128"/>
                  <a:gd name="T67" fmla="*/ 76 h 128"/>
                  <a:gd name="T68" fmla="*/ 46 w 128"/>
                  <a:gd name="T69" fmla="*/ 120 h 128"/>
                  <a:gd name="T70" fmla="*/ 20 w 128"/>
                  <a:gd name="T71" fmla="*/ 68 h 128"/>
                  <a:gd name="T72" fmla="*/ 108 w 128"/>
                  <a:gd name="T73" fmla="*/ 120 h 128"/>
                  <a:gd name="T74" fmla="*/ 116 w 128"/>
                  <a:gd name="T75" fmla="*/ 60 h 128"/>
                  <a:gd name="T76" fmla="*/ 93 w 128"/>
                  <a:gd name="T77" fmla="*/ 32 h 128"/>
                  <a:gd name="T78" fmla="*/ 104 w 128"/>
                  <a:gd name="T79" fmla="*/ 32 h 128"/>
                  <a:gd name="T80" fmla="*/ 119 w 128"/>
                  <a:gd name="T81" fmla="*/ 50 h 128"/>
                  <a:gd name="T82" fmla="*/ 120 w 128"/>
                  <a:gd name="T83" fmla="*/ 5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28" h="128">
                    <a:moveTo>
                      <a:pt x="126" y="45"/>
                    </a:moveTo>
                    <a:cubicBezTo>
                      <a:pt x="114" y="29"/>
                      <a:pt x="114" y="29"/>
                      <a:pt x="114" y="29"/>
                    </a:cubicBezTo>
                    <a:cubicBezTo>
                      <a:pt x="113" y="28"/>
                      <a:pt x="113" y="28"/>
                      <a:pt x="112" y="27"/>
                    </a:cubicBezTo>
                    <a:cubicBezTo>
                      <a:pt x="112" y="8"/>
                      <a:pt x="112" y="8"/>
                      <a:pt x="112" y="8"/>
                    </a:cubicBezTo>
                    <a:cubicBezTo>
                      <a:pt x="112" y="4"/>
                      <a:pt x="108" y="0"/>
                      <a:pt x="104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0" y="0"/>
                      <a:pt x="16" y="4"/>
                      <a:pt x="16" y="8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5" y="28"/>
                      <a:pt x="15" y="28"/>
                      <a:pt x="14" y="29"/>
                    </a:cubicBezTo>
                    <a:cubicBezTo>
                      <a:pt x="2" y="45"/>
                      <a:pt x="2" y="45"/>
                      <a:pt x="2" y="45"/>
                    </a:cubicBezTo>
                    <a:cubicBezTo>
                      <a:pt x="1" y="47"/>
                      <a:pt x="0" y="49"/>
                      <a:pt x="0" y="52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3"/>
                      <a:pt x="5" y="68"/>
                      <a:pt x="12" y="68"/>
                    </a:cubicBezTo>
                    <a:cubicBezTo>
                      <a:pt x="12" y="68"/>
                      <a:pt x="12" y="68"/>
                      <a:pt x="12" y="68"/>
                    </a:cubicBezTo>
                    <a:cubicBezTo>
                      <a:pt x="12" y="120"/>
                      <a:pt x="12" y="120"/>
                      <a:pt x="12" y="120"/>
                    </a:cubicBezTo>
                    <a:cubicBezTo>
                      <a:pt x="12" y="124"/>
                      <a:pt x="16" y="128"/>
                      <a:pt x="20" y="128"/>
                    </a:cubicBezTo>
                    <a:cubicBezTo>
                      <a:pt x="108" y="128"/>
                      <a:pt x="108" y="128"/>
                      <a:pt x="108" y="128"/>
                    </a:cubicBezTo>
                    <a:cubicBezTo>
                      <a:pt x="112" y="128"/>
                      <a:pt x="116" y="124"/>
                      <a:pt x="116" y="120"/>
                    </a:cubicBezTo>
                    <a:cubicBezTo>
                      <a:pt x="116" y="68"/>
                      <a:pt x="116" y="68"/>
                      <a:pt x="116" y="68"/>
                    </a:cubicBezTo>
                    <a:cubicBezTo>
                      <a:pt x="116" y="68"/>
                      <a:pt x="116" y="68"/>
                      <a:pt x="116" y="68"/>
                    </a:cubicBezTo>
                    <a:cubicBezTo>
                      <a:pt x="123" y="68"/>
                      <a:pt x="128" y="63"/>
                      <a:pt x="128" y="56"/>
                    </a:cubicBezTo>
                    <a:cubicBezTo>
                      <a:pt x="128" y="52"/>
                      <a:pt x="128" y="52"/>
                      <a:pt x="128" y="52"/>
                    </a:cubicBezTo>
                    <a:cubicBezTo>
                      <a:pt x="128" y="49"/>
                      <a:pt x="127" y="47"/>
                      <a:pt x="126" y="45"/>
                    </a:cubicBezTo>
                    <a:close/>
                    <a:moveTo>
                      <a:pt x="104" y="8"/>
                    </a:moveTo>
                    <a:cubicBezTo>
                      <a:pt x="104" y="24"/>
                      <a:pt x="104" y="24"/>
                      <a:pt x="104" y="24"/>
                    </a:cubicBezTo>
                    <a:cubicBezTo>
                      <a:pt x="24" y="24"/>
                      <a:pt x="24" y="24"/>
                      <a:pt x="24" y="24"/>
                    </a:cubicBezTo>
                    <a:cubicBezTo>
                      <a:pt x="24" y="24"/>
                      <a:pt x="24" y="24"/>
                      <a:pt x="24" y="24"/>
                    </a:cubicBezTo>
                    <a:cubicBezTo>
                      <a:pt x="24" y="8"/>
                      <a:pt x="24" y="8"/>
                      <a:pt x="24" y="8"/>
                    </a:cubicBezTo>
                    <a:lnTo>
                      <a:pt x="104" y="8"/>
                    </a:lnTo>
                    <a:close/>
                    <a:moveTo>
                      <a:pt x="41" y="60"/>
                    </a:moveTo>
                    <a:cubicBezTo>
                      <a:pt x="24" y="60"/>
                      <a:pt x="24" y="60"/>
                      <a:pt x="24" y="60"/>
                    </a:cubicBezTo>
                    <a:cubicBezTo>
                      <a:pt x="40" y="32"/>
                      <a:pt x="40" y="32"/>
                      <a:pt x="40" y="32"/>
                    </a:cubicBezTo>
                    <a:cubicBezTo>
                      <a:pt x="49" y="32"/>
                      <a:pt x="49" y="32"/>
                      <a:pt x="49" y="32"/>
                    </a:cubicBezTo>
                    <a:lnTo>
                      <a:pt x="41" y="60"/>
                    </a:lnTo>
                    <a:close/>
                    <a:moveTo>
                      <a:pt x="53" y="32"/>
                    </a:moveTo>
                    <a:cubicBezTo>
                      <a:pt x="62" y="32"/>
                      <a:pt x="62" y="32"/>
                      <a:pt x="62" y="32"/>
                    </a:cubicBezTo>
                    <a:cubicBezTo>
                      <a:pt x="62" y="60"/>
                      <a:pt x="62" y="60"/>
                      <a:pt x="62" y="60"/>
                    </a:cubicBezTo>
                    <a:cubicBezTo>
                      <a:pt x="45" y="60"/>
                      <a:pt x="45" y="60"/>
                      <a:pt x="45" y="60"/>
                    </a:cubicBezTo>
                    <a:lnTo>
                      <a:pt x="53" y="32"/>
                    </a:lnTo>
                    <a:close/>
                    <a:moveTo>
                      <a:pt x="66" y="32"/>
                    </a:moveTo>
                    <a:cubicBezTo>
                      <a:pt x="75" y="32"/>
                      <a:pt x="75" y="32"/>
                      <a:pt x="75" y="32"/>
                    </a:cubicBezTo>
                    <a:cubicBezTo>
                      <a:pt x="83" y="60"/>
                      <a:pt x="83" y="60"/>
                      <a:pt x="83" y="60"/>
                    </a:cubicBezTo>
                    <a:cubicBezTo>
                      <a:pt x="66" y="60"/>
                      <a:pt x="66" y="60"/>
                      <a:pt x="66" y="60"/>
                    </a:cubicBezTo>
                    <a:lnTo>
                      <a:pt x="66" y="32"/>
                    </a:lnTo>
                    <a:close/>
                    <a:moveTo>
                      <a:pt x="79" y="32"/>
                    </a:moveTo>
                    <a:cubicBezTo>
                      <a:pt x="88" y="32"/>
                      <a:pt x="88" y="32"/>
                      <a:pt x="88" y="32"/>
                    </a:cubicBezTo>
                    <a:cubicBezTo>
                      <a:pt x="104" y="60"/>
                      <a:pt x="104" y="60"/>
                      <a:pt x="104" y="60"/>
                    </a:cubicBezTo>
                    <a:cubicBezTo>
                      <a:pt x="87" y="60"/>
                      <a:pt x="87" y="60"/>
                      <a:pt x="87" y="60"/>
                    </a:cubicBezTo>
                    <a:lnTo>
                      <a:pt x="79" y="32"/>
                    </a:lnTo>
                    <a:close/>
                    <a:moveTo>
                      <a:pt x="8" y="56"/>
                    </a:moveTo>
                    <a:cubicBezTo>
                      <a:pt x="8" y="52"/>
                      <a:pt x="8" y="52"/>
                      <a:pt x="8" y="52"/>
                    </a:cubicBezTo>
                    <a:cubicBezTo>
                      <a:pt x="8" y="51"/>
                      <a:pt x="8" y="50"/>
                      <a:pt x="9" y="50"/>
                    </a:cubicBezTo>
                    <a:cubicBezTo>
                      <a:pt x="21" y="34"/>
                      <a:pt x="21" y="34"/>
                      <a:pt x="21" y="34"/>
                    </a:cubicBezTo>
                    <a:cubicBezTo>
                      <a:pt x="22" y="33"/>
                      <a:pt x="23" y="32"/>
                      <a:pt x="24" y="32"/>
                    </a:cubicBezTo>
                    <a:cubicBezTo>
                      <a:pt x="35" y="32"/>
                      <a:pt x="35" y="32"/>
                      <a:pt x="35" y="32"/>
                    </a:cubicBezTo>
                    <a:cubicBezTo>
                      <a:pt x="19" y="60"/>
                      <a:pt x="19" y="60"/>
                      <a:pt x="19" y="60"/>
                    </a:cubicBezTo>
                    <a:cubicBezTo>
                      <a:pt x="12" y="60"/>
                      <a:pt x="12" y="60"/>
                      <a:pt x="12" y="60"/>
                    </a:cubicBezTo>
                    <a:cubicBezTo>
                      <a:pt x="10" y="60"/>
                      <a:pt x="8" y="58"/>
                      <a:pt x="8" y="56"/>
                    </a:cubicBezTo>
                    <a:close/>
                    <a:moveTo>
                      <a:pt x="80" y="120"/>
                    </a:moveTo>
                    <a:cubicBezTo>
                      <a:pt x="50" y="120"/>
                      <a:pt x="50" y="120"/>
                      <a:pt x="50" y="120"/>
                    </a:cubicBezTo>
                    <a:cubicBezTo>
                      <a:pt x="50" y="80"/>
                      <a:pt x="50" y="80"/>
                      <a:pt x="50" y="80"/>
                    </a:cubicBezTo>
                    <a:cubicBezTo>
                      <a:pt x="80" y="80"/>
                      <a:pt x="80" y="80"/>
                      <a:pt x="80" y="80"/>
                    </a:cubicBezTo>
                    <a:lnTo>
                      <a:pt x="80" y="120"/>
                    </a:lnTo>
                    <a:close/>
                    <a:moveTo>
                      <a:pt x="108" y="120"/>
                    </a:moveTo>
                    <a:cubicBezTo>
                      <a:pt x="84" y="120"/>
                      <a:pt x="84" y="120"/>
                      <a:pt x="84" y="120"/>
                    </a:cubicBezTo>
                    <a:cubicBezTo>
                      <a:pt x="84" y="80"/>
                      <a:pt x="84" y="80"/>
                      <a:pt x="84" y="80"/>
                    </a:cubicBezTo>
                    <a:cubicBezTo>
                      <a:pt x="84" y="78"/>
                      <a:pt x="82" y="76"/>
                      <a:pt x="80" y="76"/>
                    </a:cubicBezTo>
                    <a:cubicBezTo>
                      <a:pt x="50" y="76"/>
                      <a:pt x="50" y="76"/>
                      <a:pt x="50" y="76"/>
                    </a:cubicBezTo>
                    <a:cubicBezTo>
                      <a:pt x="48" y="76"/>
                      <a:pt x="46" y="78"/>
                      <a:pt x="46" y="80"/>
                    </a:cubicBezTo>
                    <a:cubicBezTo>
                      <a:pt x="46" y="120"/>
                      <a:pt x="46" y="120"/>
                      <a:pt x="46" y="120"/>
                    </a:cubicBezTo>
                    <a:cubicBezTo>
                      <a:pt x="20" y="120"/>
                      <a:pt x="20" y="120"/>
                      <a:pt x="20" y="120"/>
                    </a:cubicBezTo>
                    <a:cubicBezTo>
                      <a:pt x="20" y="68"/>
                      <a:pt x="20" y="68"/>
                      <a:pt x="20" y="68"/>
                    </a:cubicBezTo>
                    <a:cubicBezTo>
                      <a:pt x="108" y="68"/>
                      <a:pt x="108" y="68"/>
                      <a:pt x="108" y="68"/>
                    </a:cubicBezTo>
                    <a:lnTo>
                      <a:pt x="108" y="120"/>
                    </a:lnTo>
                    <a:close/>
                    <a:moveTo>
                      <a:pt x="120" y="56"/>
                    </a:moveTo>
                    <a:cubicBezTo>
                      <a:pt x="120" y="58"/>
                      <a:pt x="118" y="60"/>
                      <a:pt x="116" y="60"/>
                    </a:cubicBezTo>
                    <a:cubicBezTo>
                      <a:pt x="109" y="60"/>
                      <a:pt x="109" y="60"/>
                      <a:pt x="109" y="60"/>
                    </a:cubicBezTo>
                    <a:cubicBezTo>
                      <a:pt x="93" y="32"/>
                      <a:pt x="93" y="32"/>
                      <a:pt x="93" y="32"/>
                    </a:cubicBezTo>
                    <a:cubicBezTo>
                      <a:pt x="104" y="32"/>
                      <a:pt x="104" y="32"/>
                      <a:pt x="104" y="32"/>
                    </a:cubicBezTo>
                    <a:cubicBezTo>
                      <a:pt x="104" y="32"/>
                      <a:pt x="104" y="32"/>
                      <a:pt x="104" y="32"/>
                    </a:cubicBezTo>
                    <a:cubicBezTo>
                      <a:pt x="105" y="32"/>
                      <a:pt x="106" y="33"/>
                      <a:pt x="107" y="34"/>
                    </a:cubicBezTo>
                    <a:cubicBezTo>
                      <a:pt x="119" y="50"/>
                      <a:pt x="119" y="50"/>
                      <a:pt x="119" y="50"/>
                    </a:cubicBezTo>
                    <a:cubicBezTo>
                      <a:pt x="120" y="50"/>
                      <a:pt x="120" y="51"/>
                      <a:pt x="120" y="52"/>
                    </a:cubicBezTo>
                    <a:lnTo>
                      <a:pt x="120" y="56"/>
                    </a:lnTo>
                    <a:close/>
                  </a:path>
                </a:pathLst>
              </a:cu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7" name="TextBox 114"/>
              <p:cNvSpPr txBox="1">
                <a:spLocks noChangeArrowheads="1"/>
              </p:cNvSpPr>
              <p:nvPr/>
            </p:nvSpPr>
            <p:spPr bwMode="auto">
              <a:xfrm>
                <a:off x="6599262" y="1556792"/>
                <a:ext cx="3315637" cy="320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id-ID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撮合交易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M</a:t>
                </a:r>
                <a:r>
                  <a:rPr kumimoji="0" lang="zh-CN" altLang="id-ID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atchmaking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trade</a:t>
                </a:r>
                <a:r>
                  <a:rPr kumimoji="0" lang="zh-CN" altLang="id-ID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 </a:t>
                </a:r>
                <a:endPara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8" name="TextBox 115"/>
              <p:cNvSpPr txBox="1">
                <a:spLocks noChangeArrowheads="1"/>
              </p:cNvSpPr>
              <p:nvPr/>
            </p:nvSpPr>
            <p:spPr bwMode="auto">
              <a:xfrm>
                <a:off x="6633448" y="1881472"/>
                <a:ext cx="2558102" cy="412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线上查询及业务</a:t>
                </a: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  <a:sym typeface="宋体" panose="02010600030101010101" pitchFamily="2" charset="-122"/>
                  </a:rPr>
                  <a:t>洽谈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促进供采双方达成交易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19" name="组合 18"/>
            <p:cNvGrpSpPr/>
            <p:nvPr/>
          </p:nvGrpSpPr>
          <p:grpSpPr>
            <a:xfrm>
              <a:off x="6356291" y="2103305"/>
              <a:ext cx="4123310" cy="757290"/>
              <a:chOff x="6587006" y="2531620"/>
              <a:chExt cx="4123310" cy="757290"/>
            </a:xfrm>
          </p:grpSpPr>
          <p:grpSp>
            <p:nvGrpSpPr>
              <p:cNvPr id="10" name="Group 171"/>
              <p:cNvGrpSpPr/>
              <p:nvPr/>
            </p:nvGrpSpPr>
            <p:grpSpPr>
              <a:xfrm>
                <a:off x="6587006" y="2780928"/>
                <a:ext cx="247772" cy="245352"/>
                <a:chOff x="7219950" y="3429000"/>
                <a:chExt cx="495300" cy="490538"/>
              </a:xfrm>
              <a:solidFill>
                <a:schemeClr val="bg1">
                  <a:lumMod val="65000"/>
                </a:schemeClr>
              </a:solidFill>
            </p:grpSpPr>
            <p:sp>
              <p:nvSpPr>
                <p:cNvPr id="11" name="Freeform 32"/>
                <p:cNvSpPr>
                  <a:spLocks noEditPoints="1"/>
                </p:cNvSpPr>
                <p:nvPr/>
              </p:nvSpPr>
              <p:spPr bwMode="auto">
                <a:xfrm>
                  <a:off x="7219950" y="3475038"/>
                  <a:ext cx="452438" cy="444500"/>
                </a:xfrm>
                <a:custGeom>
                  <a:avLst/>
                  <a:gdLst>
                    <a:gd name="T0" fmla="*/ 84 w 118"/>
                    <a:gd name="T1" fmla="*/ 3 h 116"/>
                    <a:gd name="T2" fmla="*/ 77 w 118"/>
                    <a:gd name="T3" fmla="*/ 0 h 116"/>
                    <a:gd name="T4" fmla="*/ 70 w 118"/>
                    <a:gd name="T5" fmla="*/ 3 h 116"/>
                    <a:gd name="T6" fmla="*/ 64 w 118"/>
                    <a:gd name="T7" fmla="*/ 9 h 116"/>
                    <a:gd name="T8" fmla="*/ 61 w 118"/>
                    <a:gd name="T9" fmla="*/ 16 h 116"/>
                    <a:gd name="T10" fmla="*/ 62 w 118"/>
                    <a:gd name="T11" fmla="*/ 21 h 116"/>
                    <a:gd name="T12" fmla="*/ 8 w 118"/>
                    <a:gd name="T13" fmla="*/ 43 h 116"/>
                    <a:gd name="T14" fmla="*/ 1 w 118"/>
                    <a:gd name="T15" fmla="*/ 51 h 116"/>
                    <a:gd name="T16" fmla="*/ 5 w 118"/>
                    <a:gd name="T17" fmla="*/ 62 h 116"/>
                    <a:gd name="T18" fmla="*/ 55 w 118"/>
                    <a:gd name="T19" fmla="*/ 112 h 116"/>
                    <a:gd name="T20" fmla="*/ 64 w 118"/>
                    <a:gd name="T21" fmla="*/ 116 h 116"/>
                    <a:gd name="T22" fmla="*/ 64 w 118"/>
                    <a:gd name="T23" fmla="*/ 116 h 116"/>
                    <a:gd name="T24" fmla="*/ 66 w 118"/>
                    <a:gd name="T25" fmla="*/ 116 h 116"/>
                    <a:gd name="T26" fmla="*/ 75 w 118"/>
                    <a:gd name="T27" fmla="*/ 108 h 116"/>
                    <a:gd name="T28" fmla="*/ 96 w 118"/>
                    <a:gd name="T29" fmla="*/ 55 h 116"/>
                    <a:gd name="T30" fmla="*/ 102 w 118"/>
                    <a:gd name="T31" fmla="*/ 57 h 116"/>
                    <a:gd name="T32" fmla="*/ 109 w 118"/>
                    <a:gd name="T33" fmla="*/ 54 h 116"/>
                    <a:gd name="T34" fmla="*/ 115 w 118"/>
                    <a:gd name="T35" fmla="*/ 48 h 116"/>
                    <a:gd name="T36" fmla="*/ 118 w 118"/>
                    <a:gd name="T37" fmla="*/ 41 h 116"/>
                    <a:gd name="T38" fmla="*/ 115 w 118"/>
                    <a:gd name="T39" fmla="*/ 34 h 116"/>
                    <a:gd name="T40" fmla="*/ 84 w 118"/>
                    <a:gd name="T41" fmla="*/ 3 h 116"/>
                    <a:gd name="T42" fmla="*/ 68 w 118"/>
                    <a:gd name="T43" fmla="*/ 105 h 116"/>
                    <a:gd name="T44" fmla="*/ 65 w 118"/>
                    <a:gd name="T45" fmla="*/ 108 h 116"/>
                    <a:gd name="T46" fmla="*/ 64 w 118"/>
                    <a:gd name="T47" fmla="*/ 108 h 116"/>
                    <a:gd name="T48" fmla="*/ 61 w 118"/>
                    <a:gd name="T49" fmla="*/ 107 h 116"/>
                    <a:gd name="T50" fmla="*/ 10 w 118"/>
                    <a:gd name="T51" fmla="*/ 56 h 116"/>
                    <a:gd name="T52" fmla="*/ 9 w 118"/>
                    <a:gd name="T53" fmla="*/ 53 h 116"/>
                    <a:gd name="T54" fmla="*/ 11 w 118"/>
                    <a:gd name="T55" fmla="*/ 50 h 116"/>
                    <a:gd name="T56" fmla="*/ 36 w 118"/>
                    <a:gd name="T57" fmla="*/ 40 h 116"/>
                    <a:gd name="T58" fmla="*/ 87 w 118"/>
                    <a:gd name="T59" fmla="*/ 58 h 116"/>
                    <a:gd name="T60" fmla="*/ 68 w 118"/>
                    <a:gd name="T61" fmla="*/ 105 h 116"/>
                    <a:gd name="T62" fmla="*/ 109 w 118"/>
                    <a:gd name="T63" fmla="*/ 42 h 116"/>
                    <a:gd name="T64" fmla="*/ 103 w 118"/>
                    <a:gd name="T65" fmla="*/ 48 h 116"/>
                    <a:gd name="T66" fmla="*/ 100 w 118"/>
                    <a:gd name="T67" fmla="*/ 48 h 116"/>
                    <a:gd name="T68" fmla="*/ 93 w 118"/>
                    <a:gd name="T69" fmla="*/ 41 h 116"/>
                    <a:gd name="T70" fmla="*/ 88 w 118"/>
                    <a:gd name="T71" fmla="*/ 55 h 116"/>
                    <a:gd name="T72" fmla="*/ 88 w 118"/>
                    <a:gd name="T73" fmla="*/ 54 h 116"/>
                    <a:gd name="T74" fmla="*/ 53 w 118"/>
                    <a:gd name="T75" fmla="*/ 39 h 116"/>
                    <a:gd name="T76" fmla="*/ 42 w 118"/>
                    <a:gd name="T77" fmla="*/ 38 h 116"/>
                    <a:gd name="T78" fmla="*/ 76 w 118"/>
                    <a:gd name="T79" fmla="*/ 24 h 116"/>
                    <a:gd name="T80" fmla="*/ 70 w 118"/>
                    <a:gd name="T81" fmla="*/ 17 h 116"/>
                    <a:gd name="T82" fmla="*/ 70 w 118"/>
                    <a:gd name="T83" fmla="*/ 14 h 116"/>
                    <a:gd name="T84" fmla="*/ 75 w 118"/>
                    <a:gd name="T85" fmla="*/ 9 h 116"/>
                    <a:gd name="T86" fmla="*/ 78 w 118"/>
                    <a:gd name="T87" fmla="*/ 9 h 116"/>
                    <a:gd name="T88" fmla="*/ 109 w 118"/>
                    <a:gd name="T89" fmla="*/ 39 h 116"/>
                    <a:gd name="T90" fmla="*/ 109 w 118"/>
                    <a:gd name="T91" fmla="*/ 42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18" h="116">
                      <a:moveTo>
                        <a:pt x="84" y="3"/>
                      </a:moveTo>
                      <a:cubicBezTo>
                        <a:pt x="82" y="1"/>
                        <a:pt x="79" y="0"/>
                        <a:pt x="77" y="0"/>
                      </a:cubicBezTo>
                      <a:cubicBezTo>
                        <a:pt x="74" y="0"/>
                        <a:pt x="71" y="1"/>
                        <a:pt x="70" y="3"/>
                      </a:cubicBezTo>
                      <a:cubicBezTo>
                        <a:pt x="64" y="9"/>
                        <a:pt x="64" y="9"/>
                        <a:pt x="64" y="9"/>
                      </a:cubicBezTo>
                      <a:cubicBezTo>
                        <a:pt x="62" y="10"/>
                        <a:pt x="61" y="13"/>
                        <a:pt x="61" y="16"/>
                      </a:cubicBezTo>
                      <a:cubicBezTo>
                        <a:pt x="61" y="18"/>
                        <a:pt x="62" y="19"/>
                        <a:pt x="62" y="21"/>
                      </a:cubicBezTo>
                      <a:cubicBezTo>
                        <a:pt x="8" y="43"/>
                        <a:pt x="8" y="43"/>
                        <a:pt x="8" y="43"/>
                      </a:cubicBezTo>
                      <a:cubicBezTo>
                        <a:pt x="5" y="44"/>
                        <a:pt x="2" y="48"/>
                        <a:pt x="1" y="51"/>
                      </a:cubicBezTo>
                      <a:cubicBezTo>
                        <a:pt x="0" y="55"/>
                        <a:pt x="2" y="59"/>
                        <a:pt x="5" y="62"/>
                      </a:cubicBezTo>
                      <a:cubicBezTo>
                        <a:pt x="55" y="112"/>
                        <a:pt x="55" y="112"/>
                        <a:pt x="55" y="112"/>
                      </a:cubicBezTo>
                      <a:cubicBezTo>
                        <a:pt x="58" y="115"/>
                        <a:pt x="61" y="116"/>
                        <a:pt x="64" y="116"/>
                      </a:cubicBezTo>
                      <a:cubicBezTo>
                        <a:pt x="64" y="116"/>
                        <a:pt x="64" y="116"/>
                        <a:pt x="64" y="116"/>
                      </a:cubicBezTo>
                      <a:cubicBezTo>
                        <a:pt x="65" y="116"/>
                        <a:pt x="66" y="116"/>
                        <a:pt x="66" y="116"/>
                      </a:cubicBezTo>
                      <a:cubicBezTo>
                        <a:pt x="70" y="115"/>
                        <a:pt x="74" y="112"/>
                        <a:pt x="75" y="108"/>
                      </a:cubicBezTo>
                      <a:cubicBezTo>
                        <a:pt x="96" y="55"/>
                        <a:pt x="96" y="55"/>
                        <a:pt x="96" y="55"/>
                      </a:cubicBezTo>
                      <a:cubicBezTo>
                        <a:pt x="98" y="56"/>
                        <a:pt x="100" y="57"/>
                        <a:pt x="102" y="57"/>
                      </a:cubicBezTo>
                      <a:cubicBezTo>
                        <a:pt x="105" y="57"/>
                        <a:pt x="107" y="56"/>
                        <a:pt x="109" y="54"/>
                      </a:cubicBezTo>
                      <a:cubicBezTo>
                        <a:pt x="115" y="48"/>
                        <a:pt x="115" y="48"/>
                        <a:pt x="115" y="48"/>
                      </a:cubicBezTo>
                      <a:cubicBezTo>
                        <a:pt x="117" y="46"/>
                        <a:pt x="118" y="44"/>
                        <a:pt x="118" y="41"/>
                      </a:cubicBezTo>
                      <a:cubicBezTo>
                        <a:pt x="118" y="38"/>
                        <a:pt x="117" y="36"/>
                        <a:pt x="115" y="34"/>
                      </a:cubicBezTo>
                      <a:lnTo>
                        <a:pt x="84" y="3"/>
                      </a:lnTo>
                      <a:close/>
                      <a:moveTo>
                        <a:pt x="68" y="105"/>
                      </a:moveTo>
                      <a:cubicBezTo>
                        <a:pt x="67" y="107"/>
                        <a:pt x="66" y="108"/>
                        <a:pt x="65" y="108"/>
                      </a:cubicBezTo>
                      <a:cubicBezTo>
                        <a:pt x="64" y="108"/>
                        <a:pt x="64" y="108"/>
                        <a:pt x="64" y="108"/>
                      </a:cubicBezTo>
                      <a:cubicBezTo>
                        <a:pt x="63" y="108"/>
                        <a:pt x="62" y="108"/>
                        <a:pt x="61" y="107"/>
                      </a:cubicBezTo>
                      <a:cubicBezTo>
                        <a:pt x="10" y="56"/>
                        <a:pt x="10" y="56"/>
                        <a:pt x="10" y="56"/>
                      </a:cubicBezTo>
                      <a:cubicBezTo>
                        <a:pt x="9" y="56"/>
                        <a:pt x="9" y="54"/>
                        <a:pt x="9" y="53"/>
                      </a:cubicBezTo>
                      <a:cubicBezTo>
                        <a:pt x="9" y="52"/>
                        <a:pt x="10" y="51"/>
                        <a:pt x="11" y="50"/>
                      </a:cubicBezTo>
                      <a:cubicBezTo>
                        <a:pt x="36" y="40"/>
                        <a:pt x="36" y="40"/>
                        <a:pt x="36" y="40"/>
                      </a:cubicBezTo>
                      <a:cubicBezTo>
                        <a:pt x="53" y="46"/>
                        <a:pt x="70" y="40"/>
                        <a:pt x="87" y="58"/>
                      </a:cubicBezTo>
                      <a:lnTo>
                        <a:pt x="68" y="105"/>
                      </a:lnTo>
                      <a:close/>
                      <a:moveTo>
                        <a:pt x="109" y="42"/>
                      </a:moveTo>
                      <a:cubicBezTo>
                        <a:pt x="103" y="48"/>
                        <a:pt x="103" y="48"/>
                        <a:pt x="103" y="48"/>
                      </a:cubicBezTo>
                      <a:cubicBezTo>
                        <a:pt x="103" y="49"/>
                        <a:pt x="101" y="49"/>
                        <a:pt x="100" y="48"/>
                      </a:cubicBezTo>
                      <a:cubicBezTo>
                        <a:pt x="93" y="41"/>
                        <a:pt x="93" y="41"/>
                        <a:pt x="93" y="41"/>
                      </a:cubicBezTo>
                      <a:cubicBezTo>
                        <a:pt x="88" y="55"/>
                        <a:pt x="88" y="55"/>
                        <a:pt x="88" y="55"/>
                      </a:cubicBezTo>
                      <a:cubicBezTo>
                        <a:pt x="88" y="54"/>
                        <a:pt x="88" y="54"/>
                        <a:pt x="88" y="54"/>
                      </a:cubicBezTo>
                      <a:cubicBezTo>
                        <a:pt x="76" y="42"/>
                        <a:pt x="64" y="41"/>
                        <a:pt x="53" y="39"/>
                      </a:cubicBezTo>
                      <a:cubicBezTo>
                        <a:pt x="49" y="39"/>
                        <a:pt x="46" y="38"/>
                        <a:pt x="42" y="38"/>
                      </a:cubicBezTo>
                      <a:cubicBezTo>
                        <a:pt x="76" y="24"/>
                        <a:pt x="76" y="24"/>
                        <a:pt x="76" y="24"/>
                      </a:cubicBezTo>
                      <a:cubicBezTo>
                        <a:pt x="70" y="17"/>
                        <a:pt x="70" y="17"/>
                        <a:pt x="70" y="17"/>
                      </a:cubicBezTo>
                      <a:cubicBezTo>
                        <a:pt x="69" y="16"/>
                        <a:pt x="69" y="15"/>
                        <a:pt x="70" y="14"/>
                      </a:cubicBezTo>
                      <a:cubicBezTo>
                        <a:pt x="75" y="9"/>
                        <a:pt x="75" y="9"/>
                        <a:pt x="75" y="9"/>
                      </a:cubicBezTo>
                      <a:cubicBezTo>
                        <a:pt x="76" y="8"/>
                        <a:pt x="77" y="8"/>
                        <a:pt x="78" y="9"/>
                      </a:cubicBezTo>
                      <a:cubicBezTo>
                        <a:pt x="109" y="39"/>
                        <a:pt x="109" y="39"/>
                        <a:pt x="109" y="39"/>
                      </a:cubicBezTo>
                      <a:cubicBezTo>
                        <a:pt x="110" y="40"/>
                        <a:pt x="110" y="42"/>
                        <a:pt x="109" y="4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12" name="Freeform 33"/>
                <p:cNvSpPr>
                  <a:spLocks noEditPoints="1"/>
                </p:cNvSpPr>
                <p:nvPr/>
              </p:nvSpPr>
              <p:spPr bwMode="auto">
                <a:xfrm>
                  <a:off x="7439025" y="3675063"/>
                  <a:ext cx="76200" cy="76200"/>
                </a:xfrm>
                <a:custGeom>
                  <a:avLst/>
                  <a:gdLst>
                    <a:gd name="T0" fmla="*/ 10 w 20"/>
                    <a:gd name="T1" fmla="*/ 20 h 20"/>
                    <a:gd name="T2" fmla="*/ 20 w 20"/>
                    <a:gd name="T3" fmla="*/ 10 h 20"/>
                    <a:gd name="T4" fmla="*/ 10 w 20"/>
                    <a:gd name="T5" fmla="*/ 0 h 20"/>
                    <a:gd name="T6" fmla="*/ 0 w 20"/>
                    <a:gd name="T7" fmla="*/ 10 h 20"/>
                    <a:gd name="T8" fmla="*/ 10 w 20"/>
                    <a:gd name="T9" fmla="*/ 20 h 20"/>
                    <a:gd name="T10" fmla="*/ 10 w 20"/>
                    <a:gd name="T11" fmla="*/ 4 h 20"/>
                    <a:gd name="T12" fmla="*/ 16 w 20"/>
                    <a:gd name="T13" fmla="*/ 10 h 20"/>
                    <a:gd name="T14" fmla="*/ 10 w 20"/>
                    <a:gd name="T15" fmla="*/ 16 h 20"/>
                    <a:gd name="T16" fmla="*/ 4 w 20"/>
                    <a:gd name="T17" fmla="*/ 10 h 20"/>
                    <a:gd name="T18" fmla="*/ 10 w 20"/>
                    <a:gd name="T19" fmla="*/ 4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0" h="20">
                      <a:moveTo>
                        <a:pt x="10" y="20"/>
                      </a:moveTo>
                      <a:cubicBezTo>
                        <a:pt x="16" y="20"/>
                        <a:pt x="20" y="16"/>
                        <a:pt x="20" y="10"/>
                      </a:cubicBezTo>
                      <a:cubicBezTo>
                        <a:pt x="20" y="4"/>
                        <a:pt x="16" y="0"/>
                        <a:pt x="10" y="0"/>
                      </a:cubicBezTo>
                      <a:cubicBezTo>
                        <a:pt x="4" y="0"/>
                        <a:pt x="0" y="4"/>
                        <a:pt x="0" y="10"/>
                      </a:cubicBezTo>
                      <a:cubicBezTo>
                        <a:pt x="0" y="16"/>
                        <a:pt x="4" y="20"/>
                        <a:pt x="10" y="20"/>
                      </a:cubicBezTo>
                      <a:close/>
                      <a:moveTo>
                        <a:pt x="10" y="4"/>
                      </a:moveTo>
                      <a:cubicBezTo>
                        <a:pt x="13" y="4"/>
                        <a:pt x="16" y="7"/>
                        <a:pt x="16" y="10"/>
                      </a:cubicBezTo>
                      <a:cubicBezTo>
                        <a:pt x="16" y="13"/>
                        <a:pt x="13" y="16"/>
                        <a:pt x="10" y="16"/>
                      </a:cubicBezTo>
                      <a:cubicBezTo>
                        <a:pt x="7" y="16"/>
                        <a:pt x="4" y="13"/>
                        <a:pt x="4" y="10"/>
                      </a:cubicBezTo>
                      <a:cubicBezTo>
                        <a:pt x="4" y="7"/>
                        <a:pt x="7" y="4"/>
                        <a:pt x="10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Freeform 34"/>
                <p:cNvSpPr>
                  <a:spLocks noEditPoints="1"/>
                </p:cNvSpPr>
                <p:nvPr/>
              </p:nvSpPr>
              <p:spPr bwMode="auto">
                <a:xfrm>
                  <a:off x="7639050" y="3429000"/>
                  <a:ext cx="76200" cy="76200"/>
                </a:xfrm>
                <a:custGeom>
                  <a:avLst/>
                  <a:gdLst>
                    <a:gd name="T0" fmla="*/ 10 w 20"/>
                    <a:gd name="T1" fmla="*/ 0 h 20"/>
                    <a:gd name="T2" fmla="*/ 0 w 20"/>
                    <a:gd name="T3" fmla="*/ 10 h 20"/>
                    <a:gd name="T4" fmla="*/ 10 w 20"/>
                    <a:gd name="T5" fmla="*/ 20 h 20"/>
                    <a:gd name="T6" fmla="*/ 20 w 20"/>
                    <a:gd name="T7" fmla="*/ 10 h 20"/>
                    <a:gd name="T8" fmla="*/ 10 w 20"/>
                    <a:gd name="T9" fmla="*/ 0 h 20"/>
                    <a:gd name="T10" fmla="*/ 10 w 20"/>
                    <a:gd name="T11" fmla="*/ 16 h 20"/>
                    <a:gd name="T12" fmla="*/ 4 w 20"/>
                    <a:gd name="T13" fmla="*/ 10 h 20"/>
                    <a:gd name="T14" fmla="*/ 10 w 20"/>
                    <a:gd name="T15" fmla="*/ 4 h 20"/>
                    <a:gd name="T16" fmla="*/ 16 w 20"/>
                    <a:gd name="T17" fmla="*/ 10 h 20"/>
                    <a:gd name="T18" fmla="*/ 10 w 20"/>
                    <a:gd name="T19" fmla="*/ 1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0" h="20">
                      <a:moveTo>
                        <a:pt x="10" y="0"/>
                      </a:moveTo>
                      <a:cubicBezTo>
                        <a:pt x="4" y="0"/>
                        <a:pt x="0" y="4"/>
                        <a:pt x="0" y="10"/>
                      </a:cubicBezTo>
                      <a:cubicBezTo>
                        <a:pt x="0" y="16"/>
                        <a:pt x="4" y="20"/>
                        <a:pt x="10" y="20"/>
                      </a:cubicBezTo>
                      <a:cubicBezTo>
                        <a:pt x="16" y="20"/>
                        <a:pt x="20" y="16"/>
                        <a:pt x="20" y="10"/>
                      </a:cubicBezTo>
                      <a:cubicBezTo>
                        <a:pt x="20" y="4"/>
                        <a:pt x="16" y="0"/>
                        <a:pt x="10" y="0"/>
                      </a:cubicBezTo>
                      <a:close/>
                      <a:moveTo>
                        <a:pt x="10" y="16"/>
                      </a:moveTo>
                      <a:cubicBezTo>
                        <a:pt x="7" y="16"/>
                        <a:pt x="4" y="13"/>
                        <a:pt x="4" y="10"/>
                      </a:cubicBezTo>
                      <a:cubicBezTo>
                        <a:pt x="4" y="7"/>
                        <a:pt x="7" y="4"/>
                        <a:pt x="10" y="4"/>
                      </a:cubicBezTo>
                      <a:cubicBezTo>
                        <a:pt x="13" y="4"/>
                        <a:pt x="16" y="7"/>
                        <a:pt x="16" y="10"/>
                      </a:cubicBezTo>
                      <a:cubicBezTo>
                        <a:pt x="16" y="13"/>
                        <a:pt x="13" y="16"/>
                        <a:pt x="10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Freeform 35"/>
                <p:cNvSpPr>
                  <a:spLocks noEditPoints="1"/>
                </p:cNvSpPr>
                <p:nvPr/>
              </p:nvSpPr>
              <p:spPr bwMode="auto">
                <a:xfrm>
                  <a:off x="7346950" y="3659188"/>
                  <a:ext cx="61913" cy="61913"/>
                </a:xfrm>
                <a:custGeom>
                  <a:avLst/>
                  <a:gdLst>
                    <a:gd name="T0" fmla="*/ 0 w 16"/>
                    <a:gd name="T1" fmla="*/ 8 h 16"/>
                    <a:gd name="T2" fmla="*/ 8 w 16"/>
                    <a:gd name="T3" fmla="*/ 16 h 16"/>
                    <a:gd name="T4" fmla="*/ 16 w 16"/>
                    <a:gd name="T5" fmla="*/ 8 h 16"/>
                    <a:gd name="T6" fmla="*/ 8 w 16"/>
                    <a:gd name="T7" fmla="*/ 0 h 16"/>
                    <a:gd name="T8" fmla="*/ 0 w 16"/>
                    <a:gd name="T9" fmla="*/ 8 h 16"/>
                    <a:gd name="T10" fmla="*/ 8 w 16"/>
                    <a:gd name="T11" fmla="*/ 4 h 16"/>
                    <a:gd name="T12" fmla="*/ 12 w 16"/>
                    <a:gd name="T13" fmla="*/ 8 h 16"/>
                    <a:gd name="T14" fmla="*/ 8 w 16"/>
                    <a:gd name="T15" fmla="*/ 12 h 16"/>
                    <a:gd name="T16" fmla="*/ 4 w 16"/>
                    <a:gd name="T17" fmla="*/ 8 h 16"/>
                    <a:gd name="T18" fmla="*/ 8 w 16"/>
                    <a:gd name="T19" fmla="*/ 4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6" h="16">
                      <a:moveTo>
                        <a:pt x="0" y="8"/>
                      </a:moveTo>
                      <a:cubicBezTo>
                        <a:pt x="0" y="12"/>
                        <a:pt x="4" y="16"/>
                        <a:pt x="8" y="16"/>
                      </a:cubicBezTo>
                      <a:cubicBezTo>
                        <a:pt x="12" y="16"/>
                        <a:pt x="16" y="12"/>
                        <a:pt x="16" y="8"/>
                      </a:cubicBezTo>
                      <a:cubicBezTo>
                        <a:pt x="16" y="4"/>
                        <a:pt x="12" y="0"/>
                        <a:pt x="8" y="0"/>
                      </a:cubicBezTo>
                      <a:cubicBezTo>
                        <a:pt x="4" y="0"/>
                        <a:pt x="0" y="4"/>
                        <a:pt x="0" y="8"/>
                      </a:cubicBezTo>
                      <a:close/>
                      <a:moveTo>
                        <a:pt x="8" y="4"/>
                      </a:moveTo>
                      <a:cubicBezTo>
                        <a:pt x="10" y="4"/>
                        <a:pt x="12" y="6"/>
                        <a:pt x="12" y="8"/>
                      </a:cubicBezTo>
                      <a:cubicBezTo>
                        <a:pt x="12" y="10"/>
                        <a:pt x="10" y="12"/>
                        <a:pt x="8" y="12"/>
                      </a:cubicBezTo>
                      <a:cubicBezTo>
                        <a:pt x="6" y="12"/>
                        <a:pt x="4" y="10"/>
                        <a:pt x="4" y="8"/>
                      </a:cubicBezTo>
                      <a:cubicBezTo>
                        <a:pt x="4" y="6"/>
                        <a:pt x="6" y="4"/>
                        <a:pt x="8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Oval 36"/>
                <p:cNvSpPr>
                  <a:spLocks noChangeArrowheads="1"/>
                </p:cNvSpPr>
                <p:nvPr/>
              </p:nvSpPr>
              <p:spPr bwMode="auto">
                <a:xfrm>
                  <a:off x="7408863" y="3767138"/>
                  <a:ext cx="30163" cy="3016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Oval 37"/>
                <p:cNvSpPr>
                  <a:spLocks noChangeArrowheads="1"/>
                </p:cNvSpPr>
                <p:nvPr/>
              </p:nvSpPr>
              <p:spPr bwMode="auto">
                <a:xfrm>
                  <a:off x="7653338" y="3536950"/>
                  <a:ext cx="31750" cy="3016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7" name="TextBox 123"/>
              <p:cNvSpPr txBox="1">
                <a:spLocks noChangeArrowheads="1"/>
              </p:cNvSpPr>
              <p:nvPr/>
            </p:nvSpPr>
            <p:spPr bwMode="auto">
              <a:xfrm>
                <a:off x="6884988" y="2531620"/>
                <a:ext cx="3825328" cy="320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id-ID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集采交易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C</a:t>
                </a:r>
                <a:r>
                  <a:rPr kumimoji="0" lang="zh-CN" altLang="id-ID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entralized procurement</a:t>
                </a:r>
                <a:endParaRPr kumimoji="0" lang="zh-CN" alt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TextBox 124"/>
              <p:cNvSpPr txBox="1">
                <a:spLocks noChangeArrowheads="1"/>
              </p:cNvSpPr>
              <p:nvPr/>
            </p:nvSpPr>
            <p:spPr bwMode="auto">
              <a:xfrm>
                <a:off x="6888624" y="2875950"/>
                <a:ext cx="2446942" cy="412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整合行业采购需求量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统筹安排发起招投标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6356291" y="3140968"/>
              <a:ext cx="2226544" cy="741818"/>
              <a:chOff x="1544815" y="3534973"/>
              <a:chExt cx="2226544" cy="741818"/>
            </a:xfrm>
          </p:grpSpPr>
          <p:grpSp>
            <p:nvGrpSpPr>
              <p:cNvPr id="20" name="Group 155"/>
              <p:cNvGrpSpPr/>
              <p:nvPr/>
            </p:nvGrpSpPr>
            <p:grpSpPr>
              <a:xfrm>
                <a:off x="1544815" y="3760675"/>
                <a:ext cx="249373" cy="245352"/>
                <a:chOff x="6297613" y="1392238"/>
                <a:chExt cx="498475" cy="490537"/>
              </a:xfrm>
              <a:solidFill>
                <a:schemeClr val="bg1">
                  <a:lumMod val="65000"/>
                </a:schemeClr>
              </a:solidFill>
            </p:grpSpPr>
            <p:sp>
              <p:nvSpPr>
                <p:cNvPr id="21" name="Freeform 156"/>
                <p:cNvSpPr/>
                <p:nvPr/>
              </p:nvSpPr>
              <p:spPr bwMode="auto">
                <a:xfrm>
                  <a:off x="6570663" y="1454150"/>
                  <a:ext cx="160338" cy="160337"/>
                </a:xfrm>
                <a:custGeom>
                  <a:avLst/>
                  <a:gdLst>
                    <a:gd name="T0" fmla="*/ 38 w 42"/>
                    <a:gd name="T1" fmla="*/ 40 h 42"/>
                    <a:gd name="T2" fmla="*/ 38 w 42"/>
                    <a:gd name="T3" fmla="*/ 40 h 42"/>
                    <a:gd name="T4" fmla="*/ 40 w 42"/>
                    <a:gd name="T5" fmla="*/ 42 h 42"/>
                    <a:gd name="T6" fmla="*/ 42 w 42"/>
                    <a:gd name="T7" fmla="*/ 40 h 42"/>
                    <a:gd name="T8" fmla="*/ 42 w 42"/>
                    <a:gd name="T9" fmla="*/ 40 h 42"/>
                    <a:gd name="T10" fmla="*/ 2 w 42"/>
                    <a:gd name="T11" fmla="*/ 0 h 42"/>
                    <a:gd name="T12" fmla="*/ 2 w 42"/>
                    <a:gd name="T13" fmla="*/ 0 h 42"/>
                    <a:gd name="T14" fmla="*/ 0 w 42"/>
                    <a:gd name="T15" fmla="*/ 2 h 42"/>
                    <a:gd name="T16" fmla="*/ 2 w 42"/>
                    <a:gd name="T17" fmla="*/ 4 h 42"/>
                    <a:gd name="T18" fmla="*/ 2 w 42"/>
                    <a:gd name="T19" fmla="*/ 4 h 42"/>
                    <a:gd name="T20" fmla="*/ 38 w 42"/>
                    <a:gd name="T21" fmla="*/ 40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2" h="42">
                      <a:moveTo>
                        <a:pt x="38" y="40"/>
                      </a:moveTo>
                      <a:cubicBezTo>
                        <a:pt x="38" y="40"/>
                        <a:pt x="38" y="40"/>
                        <a:pt x="38" y="40"/>
                      </a:cubicBezTo>
                      <a:cubicBezTo>
                        <a:pt x="38" y="41"/>
                        <a:pt x="39" y="42"/>
                        <a:pt x="40" y="42"/>
                      </a:cubicBezTo>
                      <a:cubicBezTo>
                        <a:pt x="41" y="42"/>
                        <a:pt x="42" y="41"/>
                        <a:pt x="42" y="40"/>
                      </a:cubicBezTo>
                      <a:cubicBezTo>
                        <a:pt x="42" y="40"/>
                        <a:pt x="42" y="40"/>
                        <a:pt x="42" y="40"/>
                      </a:cubicBezTo>
                      <a:cubicBezTo>
                        <a:pt x="42" y="18"/>
                        <a:pt x="24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0" y="1"/>
                        <a:pt x="0" y="2"/>
                      </a:cubicBezTo>
                      <a:cubicBezTo>
                        <a:pt x="0" y="3"/>
                        <a:pt x="1" y="4"/>
                        <a:pt x="2" y="4"/>
                      </a:cubicBezTo>
                      <a:cubicBezTo>
                        <a:pt x="2" y="4"/>
                        <a:pt x="2" y="4"/>
                        <a:pt x="2" y="4"/>
                      </a:cubicBezTo>
                      <a:cubicBezTo>
                        <a:pt x="22" y="4"/>
                        <a:pt x="38" y="20"/>
                        <a:pt x="38" y="4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 157"/>
                <p:cNvSpPr>
                  <a:spLocks noEditPoints="1"/>
                </p:cNvSpPr>
                <p:nvPr/>
              </p:nvSpPr>
              <p:spPr bwMode="auto">
                <a:xfrm>
                  <a:off x="6297613" y="1392238"/>
                  <a:ext cx="498475" cy="490537"/>
                </a:xfrm>
                <a:custGeom>
                  <a:avLst/>
                  <a:gdLst>
                    <a:gd name="T0" fmla="*/ 37 w 130"/>
                    <a:gd name="T1" fmla="*/ 4 h 128"/>
                    <a:gd name="T2" fmla="*/ 29 w 130"/>
                    <a:gd name="T3" fmla="*/ 0 h 128"/>
                    <a:gd name="T4" fmla="*/ 24 w 130"/>
                    <a:gd name="T5" fmla="*/ 1 h 128"/>
                    <a:gd name="T6" fmla="*/ 17 w 130"/>
                    <a:gd name="T7" fmla="*/ 12 h 128"/>
                    <a:gd name="T8" fmla="*/ 17 w 130"/>
                    <a:gd name="T9" fmla="*/ 67 h 128"/>
                    <a:gd name="T10" fmla="*/ 5 w 130"/>
                    <a:gd name="T11" fmla="*/ 80 h 128"/>
                    <a:gd name="T12" fmla="*/ 5 w 130"/>
                    <a:gd name="T13" fmla="*/ 96 h 128"/>
                    <a:gd name="T14" fmla="*/ 33 w 130"/>
                    <a:gd name="T15" fmla="*/ 124 h 128"/>
                    <a:gd name="T16" fmla="*/ 41 w 130"/>
                    <a:gd name="T17" fmla="*/ 128 h 128"/>
                    <a:gd name="T18" fmla="*/ 49 w 130"/>
                    <a:gd name="T19" fmla="*/ 124 h 128"/>
                    <a:gd name="T20" fmla="*/ 62 w 130"/>
                    <a:gd name="T21" fmla="*/ 112 h 128"/>
                    <a:gd name="T22" fmla="*/ 117 w 130"/>
                    <a:gd name="T23" fmla="*/ 112 h 128"/>
                    <a:gd name="T24" fmla="*/ 128 w 130"/>
                    <a:gd name="T25" fmla="*/ 105 h 128"/>
                    <a:gd name="T26" fmla="*/ 125 w 130"/>
                    <a:gd name="T27" fmla="*/ 92 h 128"/>
                    <a:gd name="T28" fmla="*/ 37 w 130"/>
                    <a:gd name="T29" fmla="*/ 4 h 128"/>
                    <a:gd name="T30" fmla="*/ 56 w 130"/>
                    <a:gd name="T31" fmla="*/ 106 h 128"/>
                    <a:gd name="T32" fmla="*/ 44 w 130"/>
                    <a:gd name="T33" fmla="*/ 119 h 128"/>
                    <a:gd name="T34" fmla="*/ 41 w 130"/>
                    <a:gd name="T35" fmla="*/ 120 h 128"/>
                    <a:gd name="T36" fmla="*/ 38 w 130"/>
                    <a:gd name="T37" fmla="*/ 119 h 128"/>
                    <a:gd name="T38" fmla="*/ 10 w 130"/>
                    <a:gd name="T39" fmla="*/ 91 h 128"/>
                    <a:gd name="T40" fmla="*/ 9 w 130"/>
                    <a:gd name="T41" fmla="*/ 88 h 128"/>
                    <a:gd name="T42" fmla="*/ 10 w 130"/>
                    <a:gd name="T43" fmla="*/ 85 h 128"/>
                    <a:gd name="T44" fmla="*/ 23 w 130"/>
                    <a:gd name="T45" fmla="*/ 73 h 128"/>
                    <a:gd name="T46" fmla="*/ 23 w 130"/>
                    <a:gd name="T47" fmla="*/ 73 h 128"/>
                    <a:gd name="T48" fmla="*/ 56 w 130"/>
                    <a:gd name="T49" fmla="*/ 106 h 128"/>
                    <a:gd name="T50" fmla="*/ 56 w 130"/>
                    <a:gd name="T51" fmla="*/ 106 h 128"/>
                    <a:gd name="T52" fmla="*/ 62 w 130"/>
                    <a:gd name="T53" fmla="*/ 104 h 128"/>
                    <a:gd name="T54" fmla="*/ 60 w 130"/>
                    <a:gd name="T55" fmla="*/ 104 h 128"/>
                    <a:gd name="T56" fmla="*/ 25 w 130"/>
                    <a:gd name="T57" fmla="*/ 69 h 128"/>
                    <a:gd name="T58" fmla="*/ 25 w 130"/>
                    <a:gd name="T59" fmla="*/ 67 h 128"/>
                    <a:gd name="T60" fmla="*/ 25 w 130"/>
                    <a:gd name="T61" fmla="*/ 19 h 128"/>
                    <a:gd name="T62" fmla="*/ 110 w 130"/>
                    <a:gd name="T63" fmla="*/ 104 h 128"/>
                    <a:gd name="T64" fmla="*/ 62 w 130"/>
                    <a:gd name="T65" fmla="*/ 104 h 128"/>
                    <a:gd name="T66" fmla="*/ 121 w 130"/>
                    <a:gd name="T67" fmla="*/ 102 h 128"/>
                    <a:gd name="T68" fmla="*/ 117 w 130"/>
                    <a:gd name="T69" fmla="*/ 104 h 128"/>
                    <a:gd name="T70" fmla="*/ 116 w 130"/>
                    <a:gd name="T71" fmla="*/ 104 h 128"/>
                    <a:gd name="T72" fmla="*/ 25 w 130"/>
                    <a:gd name="T73" fmla="*/ 13 h 128"/>
                    <a:gd name="T74" fmla="*/ 25 w 130"/>
                    <a:gd name="T75" fmla="*/ 12 h 128"/>
                    <a:gd name="T76" fmla="*/ 27 w 130"/>
                    <a:gd name="T77" fmla="*/ 8 h 128"/>
                    <a:gd name="T78" fmla="*/ 29 w 130"/>
                    <a:gd name="T79" fmla="*/ 8 h 128"/>
                    <a:gd name="T80" fmla="*/ 32 w 130"/>
                    <a:gd name="T81" fmla="*/ 9 h 128"/>
                    <a:gd name="T82" fmla="*/ 120 w 130"/>
                    <a:gd name="T83" fmla="*/ 97 h 128"/>
                    <a:gd name="T84" fmla="*/ 121 w 130"/>
                    <a:gd name="T85" fmla="*/ 102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30" h="128">
                      <a:moveTo>
                        <a:pt x="37" y="4"/>
                      </a:moveTo>
                      <a:cubicBezTo>
                        <a:pt x="35" y="1"/>
                        <a:pt x="32" y="0"/>
                        <a:pt x="29" y="0"/>
                      </a:cubicBezTo>
                      <a:cubicBezTo>
                        <a:pt x="27" y="0"/>
                        <a:pt x="26" y="0"/>
                        <a:pt x="24" y="1"/>
                      </a:cubicBezTo>
                      <a:cubicBezTo>
                        <a:pt x="20" y="3"/>
                        <a:pt x="17" y="7"/>
                        <a:pt x="17" y="12"/>
                      </a:cubicBezTo>
                      <a:cubicBezTo>
                        <a:pt x="17" y="67"/>
                        <a:pt x="17" y="67"/>
                        <a:pt x="17" y="67"/>
                      </a:cubicBezTo>
                      <a:cubicBezTo>
                        <a:pt x="5" y="80"/>
                        <a:pt x="5" y="80"/>
                        <a:pt x="5" y="80"/>
                      </a:cubicBezTo>
                      <a:cubicBezTo>
                        <a:pt x="0" y="84"/>
                        <a:pt x="0" y="92"/>
                        <a:pt x="5" y="96"/>
                      </a:cubicBezTo>
                      <a:cubicBezTo>
                        <a:pt x="33" y="124"/>
                        <a:pt x="33" y="124"/>
                        <a:pt x="33" y="124"/>
                      </a:cubicBezTo>
                      <a:cubicBezTo>
                        <a:pt x="35" y="127"/>
                        <a:pt x="38" y="128"/>
                        <a:pt x="41" y="128"/>
                      </a:cubicBezTo>
                      <a:cubicBezTo>
                        <a:pt x="44" y="128"/>
                        <a:pt x="47" y="127"/>
                        <a:pt x="49" y="124"/>
                      </a:cubicBezTo>
                      <a:cubicBezTo>
                        <a:pt x="62" y="112"/>
                        <a:pt x="62" y="112"/>
                        <a:pt x="62" y="112"/>
                      </a:cubicBezTo>
                      <a:cubicBezTo>
                        <a:pt x="117" y="112"/>
                        <a:pt x="117" y="112"/>
                        <a:pt x="117" y="112"/>
                      </a:cubicBezTo>
                      <a:cubicBezTo>
                        <a:pt x="122" y="112"/>
                        <a:pt x="126" y="109"/>
                        <a:pt x="128" y="105"/>
                      </a:cubicBezTo>
                      <a:cubicBezTo>
                        <a:pt x="130" y="100"/>
                        <a:pt x="129" y="95"/>
                        <a:pt x="125" y="92"/>
                      </a:cubicBezTo>
                      <a:lnTo>
                        <a:pt x="37" y="4"/>
                      </a:lnTo>
                      <a:close/>
                      <a:moveTo>
                        <a:pt x="56" y="106"/>
                      </a:moveTo>
                      <a:cubicBezTo>
                        <a:pt x="44" y="119"/>
                        <a:pt x="44" y="119"/>
                        <a:pt x="44" y="119"/>
                      </a:cubicBezTo>
                      <a:cubicBezTo>
                        <a:pt x="43" y="120"/>
                        <a:pt x="42" y="120"/>
                        <a:pt x="41" y="120"/>
                      </a:cubicBezTo>
                      <a:cubicBezTo>
                        <a:pt x="40" y="120"/>
                        <a:pt x="39" y="120"/>
                        <a:pt x="38" y="119"/>
                      </a:cubicBezTo>
                      <a:cubicBezTo>
                        <a:pt x="10" y="91"/>
                        <a:pt x="10" y="91"/>
                        <a:pt x="10" y="91"/>
                      </a:cubicBezTo>
                      <a:cubicBezTo>
                        <a:pt x="9" y="90"/>
                        <a:pt x="9" y="89"/>
                        <a:pt x="9" y="88"/>
                      </a:cubicBezTo>
                      <a:cubicBezTo>
                        <a:pt x="9" y="87"/>
                        <a:pt x="9" y="86"/>
                        <a:pt x="10" y="85"/>
                      </a:cubicBezTo>
                      <a:cubicBezTo>
                        <a:pt x="23" y="73"/>
                        <a:pt x="23" y="73"/>
                        <a:pt x="23" y="73"/>
                      </a:cubicBezTo>
                      <a:cubicBezTo>
                        <a:pt x="23" y="73"/>
                        <a:pt x="23" y="73"/>
                        <a:pt x="23" y="73"/>
                      </a:cubicBezTo>
                      <a:cubicBezTo>
                        <a:pt x="56" y="106"/>
                        <a:pt x="56" y="106"/>
                        <a:pt x="56" y="106"/>
                      </a:cubicBezTo>
                      <a:cubicBezTo>
                        <a:pt x="56" y="106"/>
                        <a:pt x="56" y="106"/>
                        <a:pt x="56" y="106"/>
                      </a:cubicBezTo>
                      <a:close/>
                      <a:moveTo>
                        <a:pt x="62" y="104"/>
                      </a:moveTo>
                      <a:cubicBezTo>
                        <a:pt x="61" y="104"/>
                        <a:pt x="61" y="104"/>
                        <a:pt x="60" y="104"/>
                      </a:cubicBezTo>
                      <a:cubicBezTo>
                        <a:pt x="25" y="69"/>
                        <a:pt x="25" y="69"/>
                        <a:pt x="25" y="69"/>
                      </a:cubicBezTo>
                      <a:cubicBezTo>
                        <a:pt x="25" y="68"/>
                        <a:pt x="25" y="68"/>
                        <a:pt x="25" y="67"/>
                      </a:cubicBezTo>
                      <a:cubicBezTo>
                        <a:pt x="25" y="19"/>
                        <a:pt x="25" y="19"/>
                        <a:pt x="25" y="19"/>
                      </a:cubicBezTo>
                      <a:cubicBezTo>
                        <a:pt x="110" y="104"/>
                        <a:pt x="110" y="104"/>
                        <a:pt x="110" y="104"/>
                      </a:cubicBezTo>
                      <a:lnTo>
                        <a:pt x="62" y="104"/>
                      </a:lnTo>
                      <a:close/>
                      <a:moveTo>
                        <a:pt x="121" y="102"/>
                      </a:moveTo>
                      <a:cubicBezTo>
                        <a:pt x="120" y="103"/>
                        <a:pt x="119" y="104"/>
                        <a:pt x="117" y="104"/>
                      </a:cubicBezTo>
                      <a:cubicBezTo>
                        <a:pt x="116" y="104"/>
                        <a:pt x="116" y="104"/>
                        <a:pt x="116" y="104"/>
                      </a:cubicBezTo>
                      <a:cubicBezTo>
                        <a:pt x="25" y="13"/>
                        <a:pt x="25" y="13"/>
                        <a:pt x="25" y="13"/>
                      </a:cubicBezTo>
                      <a:cubicBezTo>
                        <a:pt x="25" y="12"/>
                        <a:pt x="25" y="12"/>
                        <a:pt x="25" y="12"/>
                      </a:cubicBezTo>
                      <a:cubicBezTo>
                        <a:pt x="25" y="10"/>
                        <a:pt x="26" y="9"/>
                        <a:pt x="27" y="8"/>
                      </a:cubicBezTo>
                      <a:cubicBezTo>
                        <a:pt x="28" y="8"/>
                        <a:pt x="28" y="8"/>
                        <a:pt x="29" y="8"/>
                      </a:cubicBezTo>
                      <a:cubicBezTo>
                        <a:pt x="30" y="8"/>
                        <a:pt x="31" y="8"/>
                        <a:pt x="32" y="9"/>
                      </a:cubicBezTo>
                      <a:cubicBezTo>
                        <a:pt x="120" y="97"/>
                        <a:pt x="120" y="97"/>
                        <a:pt x="120" y="97"/>
                      </a:cubicBezTo>
                      <a:cubicBezTo>
                        <a:pt x="121" y="98"/>
                        <a:pt x="121" y="100"/>
                        <a:pt x="121" y="10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Freeform 158"/>
                <p:cNvSpPr/>
                <p:nvPr/>
              </p:nvSpPr>
              <p:spPr bwMode="auto">
                <a:xfrm>
                  <a:off x="6562726" y="1392238"/>
                  <a:ext cx="230188" cy="230187"/>
                </a:xfrm>
                <a:custGeom>
                  <a:avLst/>
                  <a:gdLst>
                    <a:gd name="T0" fmla="*/ 4 w 60"/>
                    <a:gd name="T1" fmla="*/ 8 h 60"/>
                    <a:gd name="T2" fmla="*/ 4 w 60"/>
                    <a:gd name="T3" fmla="*/ 8 h 60"/>
                    <a:gd name="T4" fmla="*/ 52 w 60"/>
                    <a:gd name="T5" fmla="*/ 56 h 60"/>
                    <a:gd name="T6" fmla="*/ 52 w 60"/>
                    <a:gd name="T7" fmla="*/ 56 h 60"/>
                    <a:gd name="T8" fmla="*/ 56 w 60"/>
                    <a:gd name="T9" fmla="*/ 60 h 60"/>
                    <a:gd name="T10" fmla="*/ 60 w 60"/>
                    <a:gd name="T11" fmla="*/ 56 h 60"/>
                    <a:gd name="T12" fmla="*/ 60 w 60"/>
                    <a:gd name="T13" fmla="*/ 56 h 60"/>
                    <a:gd name="T14" fmla="*/ 4 w 60"/>
                    <a:gd name="T15" fmla="*/ 0 h 60"/>
                    <a:gd name="T16" fmla="*/ 4 w 60"/>
                    <a:gd name="T17" fmla="*/ 0 h 60"/>
                    <a:gd name="T18" fmla="*/ 0 w 60"/>
                    <a:gd name="T19" fmla="*/ 4 h 60"/>
                    <a:gd name="T20" fmla="*/ 4 w 60"/>
                    <a:gd name="T21" fmla="*/ 8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0" h="60">
                      <a:moveTo>
                        <a:pt x="4" y="8"/>
                      </a:moveTo>
                      <a:cubicBezTo>
                        <a:pt x="4" y="8"/>
                        <a:pt x="4" y="8"/>
                        <a:pt x="4" y="8"/>
                      </a:cubicBezTo>
                      <a:cubicBezTo>
                        <a:pt x="30" y="8"/>
                        <a:pt x="52" y="30"/>
                        <a:pt x="52" y="56"/>
                      </a:cubicBezTo>
                      <a:cubicBezTo>
                        <a:pt x="52" y="56"/>
                        <a:pt x="52" y="56"/>
                        <a:pt x="52" y="56"/>
                      </a:cubicBezTo>
                      <a:cubicBezTo>
                        <a:pt x="52" y="58"/>
                        <a:pt x="54" y="60"/>
                        <a:pt x="56" y="60"/>
                      </a:cubicBezTo>
                      <a:cubicBezTo>
                        <a:pt x="58" y="60"/>
                        <a:pt x="60" y="58"/>
                        <a:pt x="60" y="56"/>
                      </a:cubicBezTo>
                      <a:cubicBezTo>
                        <a:pt x="60" y="56"/>
                        <a:pt x="60" y="56"/>
                        <a:pt x="60" y="56"/>
                      </a:cubicBezTo>
                      <a:cubicBezTo>
                        <a:pt x="60" y="25"/>
                        <a:pt x="35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6"/>
                        <a:pt x="2" y="8"/>
                        <a:pt x="4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4" name="TextBox 105"/>
              <p:cNvSpPr txBox="1">
                <a:spLocks noChangeArrowheads="1"/>
              </p:cNvSpPr>
              <p:nvPr/>
            </p:nvSpPr>
            <p:spPr bwMode="auto">
              <a:xfrm>
                <a:off x="1834240" y="3534973"/>
                <a:ext cx="1937119" cy="320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id-ID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竞拍交易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A</a:t>
                </a:r>
                <a:r>
                  <a:rPr kumimoji="0" lang="zh-CN" altLang="id-ID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uction</a:t>
                </a:r>
                <a:endParaRPr kumimoji="0" lang="zh-CN" alt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5" name="TextBox 106"/>
              <p:cNvSpPr txBox="1">
                <a:spLocks noChangeArrowheads="1"/>
              </p:cNvSpPr>
              <p:nvPr/>
            </p:nvSpPr>
            <p:spPr bwMode="auto">
              <a:xfrm>
                <a:off x="1847689" y="3863831"/>
                <a:ext cx="1841299" cy="412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限时竞价功能</a:t>
                </a:r>
                <a:endParaRPr kumimoji="0" lang="en-US" altLang="zh-CN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按价格优先原则实施</a:t>
                </a:r>
                <a:endParaRPr kumimoji="0" lang="en-US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6356291" y="4221088"/>
              <a:ext cx="2751999" cy="744601"/>
              <a:chOff x="7868695" y="3540421"/>
              <a:chExt cx="2751999" cy="744601"/>
            </a:xfrm>
          </p:grpSpPr>
          <p:grpSp>
            <p:nvGrpSpPr>
              <p:cNvPr id="27" name="Group 182"/>
              <p:cNvGrpSpPr/>
              <p:nvPr/>
            </p:nvGrpSpPr>
            <p:grpSpPr>
              <a:xfrm>
                <a:off x="7868695" y="3769380"/>
                <a:ext cx="311164" cy="305190"/>
                <a:chOff x="6786562" y="796925"/>
                <a:chExt cx="500063" cy="490538"/>
              </a:xfrm>
              <a:solidFill>
                <a:schemeClr val="bg1">
                  <a:lumMod val="65000"/>
                </a:schemeClr>
              </a:solidFill>
            </p:grpSpPr>
            <p:sp>
              <p:nvSpPr>
                <p:cNvPr id="28" name="Freeform 27"/>
                <p:cNvSpPr>
                  <a:spLocks noEditPoints="1"/>
                </p:cNvSpPr>
                <p:nvPr/>
              </p:nvSpPr>
              <p:spPr bwMode="auto">
                <a:xfrm>
                  <a:off x="6786562" y="796925"/>
                  <a:ext cx="500063" cy="490538"/>
                </a:xfrm>
                <a:custGeom>
                  <a:avLst/>
                  <a:gdLst>
                    <a:gd name="T0" fmla="*/ 127 w 130"/>
                    <a:gd name="T1" fmla="*/ 42 h 128"/>
                    <a:gd name="T2" fmla="*/ 87 w 130"/>
                    <a:gd name="T3" fmla="*/ 2 h 128"/>
                    <a:gd name="T4" fmla="*/ 79 w 130"/>
                    <a:gd name="T5" fmla="*/ 0 h 128"/>
                    <a:gd name="T6" fmla="*/ 75 w 130"/>
                    <a:gd name="T7" fmla="*/ 2 h 128"/>
                    <a:gd name="T8" fmla="*/ 73 w 130"/>
                    <a:gd name="T9" fmla="*/ 6 h 128"/>
                    <a:gd name="T10" fmla="*/ 64 w 130"/>
                    <a:gd name="T11" fmla="*/ 21 h 128"/>
                    <a:gd name="T12" fmla="*/ 41 w 130"/>
                    <a:gd name="T13" fmla="*/ 37 h 128"/>
                    <a:gd name="T14" fmla="*/ 15 w 130"/>
                    <a:gd name="T15" fmla="*/ 55 h 128"/>
                    <a:gd name="T16" fmla="*/ 1 w 130"/>
                    <a:gd name="T17" fmla="*/ 78 h 128"/>
                    <a:gd name="T18" fmla="*/ 3 w 130"/>
                    <a:gd name="T19" fmla="*/ 86 h 128"/>
                    <a:gd name="T20" fmla="*/ 43 w 130"/>
                    <a:gd name="T21" fmla="*/ 126 h 128"/>
                    <a:gd name="T22" fmla="*/ 51 w 130"/>
                    <a:gd name="T23" fmla="*/ 128 h 128"/>
                    <a:gd name="T24" fmla="*/ 55 w 130"/>
                    <a:gd name="T25" fmla="*/ 126 h 128"/>
                    <a:gd name="T26" fmla="*/ 57 w 130"/>
                    <a:gd name="T27" fmla="*/ 122 h 128"/>
                    <a:gd name="T28" fmla="*/ 66 w 130"/>
                    <a:gd name="T29" fmla="*/ 107 h 128"/>
                    <a:gd name="T30" fmla="*/ 89 w 130"/>
                    <a:gd name="T31" fmla="*/ 91 h 128"/>
                    <a:gd name="T32" fmla="*/ 115 w 130"/>
                    <a:gd name="T33" fmla="*/ 73 h 128"/>
                    <a:gd name="T34" fmla="*/ 129 w 130"/>
                    <a:gd name="T35" fmla="*/ 50 h 128"/>
                    <a:gd name="T36" fmla="*/ 127 w 130"/>
                    <a:gd name="T37" fmla="*/ 42 h 128"/>
                    <a:gd name="T38" fmla="*/ 49 w 130"/>
                    <a:gd name="T39" fmla="*/ 120 h 128"/>
                    <a:gd name="T40" fmla="*/ 9 w 130"/>
                    <a:gd name="T41" fmla="*/ 80 h 128"/>
                    <a:gd name="T42" fmla="*/ 81 w 130"/>
                    <a:gd name="T43" fmla="*/ 8 h 128"/>
                    <a:gd name="T44" fmla="*/ 121 w 130"/>
                    <a:gd name="T45" fmla="*/ 48 h 128"/>
                    <a:gd name="T46" fmla="*/ 49 w 130"/>
                    <a:gd name="T47" fmla="*/ 120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30" h="128">
                      <a:moveTo>
                        <a:pt x="127" y="42"/>
                      </a:moveTo>
                      <a:cubicBezTo>
                        <a:pt x="87" y="2"/>
                        <a:pt x="87" y="2"/>
                        <a:pt x="87" y="2"/>
                      </a:cubicBezTo>
                      <a:cubicBezTo>
                        <a:pt x="85" y="0"/>
                        <a:pt x="82" y="0"/>
                        <a:pt x="79" y="0"/>
                      </a:cubicBezTo>
                      <a:cubicBezTo>
                        <a:pt x="78" y="1"/>
                        <a:pt x="76" y="1"/>
                        <a:pt x="75" y="2"/>
                      </a:cubicBezTo>
                      <a:cubicBezTo>
                        <a:pt x="74" y="3"/>
                        <a:pt x="74" y="4"/>
                        <a:pt x="73" y="6"/>
                      </a:cubicBezTo>
                      <a:cubicBezTo>
                        <a:pt x="72" y="12"/>
                        <a:pt x="68" y="17"/>
                        <a:pt x="64" y="21"/>
                      </a:cubicBezTo>
                      <a:cubicBezTo>
                        <a:pt x="58" y="27"/>
                        <a:pt x="50" y="32"/>
                        <a:pt x="41" y="37"/>
                      </a:cubicBezTo>
                      <a:cubicBezTo>
                        <a:pt x="32" y="42"/>
                        <a:pt x="23" y="48"/>
                        <a:pt x="15" y="55"/>
                      </a:cubicBezTo>
                      <a:cubicBezTo>
                        <a:pt x="8" y="62"/>
                        <a:pt x="4" y="69"/>
                        <a:pt x="1" y="78"/>
                      </a:cubicBezTo>
                      <a:cubicBezTo>
                        <a:pt x="0" y="80"/>
                        <a:pt x="1" y="84"/>
                        <a:pt x="3" y="86"/>
                      </a:cubicBezTo>
                      <a:cubicBezTo>
                        <a:pt x="43" y="126"/>
                        <a:pt x="43" y="126"/>
                        <a:pt x="43" y="126"/>
                      </a:cubicBezTo>
                      <a:cubicBezTo>
                        <a:pt x="45" y="128"/>
                        <a:pt x="48" y="128"/>
                        <a:pt x="51" y="128"/>
                      </a:cubicBezTo>
                      <a:cubicBezTo>
                        <a:pt x="52" y="127"/>
                        <a:pt x="54" y="127"/>
                        <a:pt x="55" y="126"/>
                      </a:cubicBezTo>
                      <a:cubicBezTo>
                        <a:pt x="56" y="125"/>
                        <a:pt x="56" y="124"/>
                        <a:pt x="57" y="122"/>
                      </a:cubicBezTo>
                      <a:cubicBezTo>
                        <a:pt x="58" y="116"/>
                        <a:pt x="62" y="111"/>
                        <a:pt x="66" y="107"/>
                      </a:cubicBezTo>
                      <a:cubicBezTo>
                        <a:pt x="72" y="101"/>
                        <a:pt x="80" y="96"/>
                        <a:pt x="89" y="91"/>
                      </a:cubicBezTo>
                      <a:cubicBezTo>
                        <a:pt x="98" y="86"/>
                        <a:pt x="107" y="80"/>
                        <a:pt x="115" y="73"/>
                      </a:cubicBezTo>
                      <a:cubicBezTo>
                        <a:pt x="122" y="66"/>
                        <a:pt x="126" y="59"/>
                        <a:pt x="129" y="50"/>
                      </a:cubicBezTo>
                      <a:cubicBezTo>
                        <a:pt x="130" y="48"/>
                        <a:pt x="129" y="44"/>
                        <a:pt x="127" y="42"/>
                      </a:cubicBezTo>
                      <a:close/>
                      <a:moveTo>
                        <a:pt x="49" y="120"/>
                      </a:moveTo>
                      <a:cubicBezTo>
                        <a:pt x="36" y="107"/>
                        <a:pt x="22" y="93"/>
                        <a:pt x="9" y="80"/>
                      </a:cubicBezTo>
                      <a:cubicBezTo>
                        <a:pt x="20" y="43"/>
                        <a:pt x="70" y="45"/>
                        <a:pt x="81" y="8"/>
                      </a:cubicBezTo>
                      <a:cubicBezTo>
                        <a:pt x="94" y="21"/>
                        <a:pt x="108" y="35"/>
                        <a:pt x="121" y="48"/>
                      </a:cubicBezTo>
                      <a:cubicBezTo>
                        <a:pt x="110" y="85"/>
                        <a:pt x="60" y="83"/>
                        <a:pt x="49" y="1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Freeform 28"/>
                <p:cNvSpPr>
                  <a:spLocks noEditPoints="1"/>
                </p:cNvSpPr>
                <p:nvPr/>
              </p:nvSpPr>
              <p:spPr bwMode="auto">
                <a:xfrm>
                  <a:off x="6967538" y="969963"/>
                  <a:ext cx="134938" cy="138113"/>
                </a:xfrm>
                <a:custGeom>
                  <a:avLst/>
                  <a:gdLst>
                    <a:gd name="T0" fmla="*/ 28 w 35"/>
                    <a:gd name="T1" fmla="*/ 12 h 36"/>
                    <a:gd name="T2" fmla="*/ 20 w 35"/>
                    <a:gd name="T3" fmla="*/ 13 h 36"/>
                    <a:gd name="T4" fmla="*/ 10 w 35"/>
                    <a:gd name="T5" fmla="*/ 7 h 36"/>
                    <a:gd name="T6" fmla="*/ 15 w 35"/>
                    <a:gd name="T7" fmla="*/ 6 h 36"/>
                    <a:gd name="T8" fmla="*/ 19 w 35"/>
                    <a:gd name="T9" fmla="*/ 6 h 36"/>
                    <a:gd name="T10" fmla="*/ 20 w 35"/>
                    <a:gd name="T11" fmla="*/ 2 h 36"/>
                    <a:gd name="T12" fmla="*/ 13 w 35"/>
                    <a:gd name="T13" fmla="*/ 1 h 36"/>
                    <a:gd name="T14" fmla="*/ 6 w 35"/>
                    <a:gd name="T15" fmla="*/ 4 h 36"/>
                    <a:gd name="T16" fmla="*/ 5 w 35"/>
                    <a:gd name="T17" fmla="*/ 3 h 36"/>
                    <a:gd name="T18" fmla="*/ 3 w 35"/>
                    <a:gd name="T19" fmla="*/ 5 h 36"/>
                    <a:gd name="T20" fmla="*/ 4 w 35"/>
                    <a:gd name="T21" fmla="*/ 6 h 36"/>
                    <a:gd name="T22" fmla="*/ 1 w 35"/>
                    <a:gd name="T23" fmla="*/ 15 h 36"/>
                    <a:gd name="T24" fmla="*/ 3 w 35"/>
                    <a:gd name="T25" fmla="*/ 22 h 36"/>
                    <a:gd name="T26" fmla="*/ 18 w 35"/>
                    <a:gd name="T27" fmla="*/ 21 h 36"/>
                    <a:gd name="T28" fmla="*/ 23 w 35"/>
                    <a:gd name="T29" fmla="*/ 31 h 36"/>
                    <a:gd name="T30" fmla="*/ 19 w 35"/>
                    <a:gd name="T31" fmla="*/ 30 h 36"/>
                    <a:gd name="T32" fmla="*/ 16 w 35"/>
                    <a:gd name="T33" fmla="*/ 28 h 36"/>
                    <a:gd name="T34" fmla="*/ 13 w 35"/>
                    <a:gd name="T35" fmla="*/ 31 h 36"/>
                    <a:gd name="T36" fmla="*/ 17 w 35"/>
                    <a:gd name="T37" fmla="*/ 35 h 36"/>
                    <a:gd name="T38" fmla="*/ 25 w 35"/>
                    <a:gd name="T39" fmla="*/ 36 h 36"/>
                    <a:gd name="T40" fmla="*/ 31 w 35"/>
                    <a:gd name="T41" fmla="*/ 35 h 36"/>
                    <a:gd name="T42" fmla="*/ 33 w 35"/>
                    <a:gd name="T43" fmla="*/ 34 h 36"/>
                    <a:gd name="T44" fmla="*/ 33 w 35"/>
                    <a:gd name="T45" fmla="*/ 32 h 36"/>
                    <a:gd name="T46" fmla="*/ 34 w 35"/>
                    <a:gd name="T47" fmla="*/ 26 h 36"/>
                    <a:gd name="T48" fmla="*/ 35 w 35"/>
                    <a:gd name="T49" fmla="*/ 18 h 36"/>
                    <a:gd name="T50" fmla="*/ 10 w 35"/>
                    <a:gd name="T51" fmla="*/ 17 h 36"/>
                    <a:gd name="T52" fmla="*/ 6 w 35"/>
                    <a:gd name="T53" fmla="*/ 15 h 36"/>
                    <a:gd name="T54" fmla="*/ 7 w 35"/>
                    <a:gd name="T55" fmla="*/ 11 h 36"/>
                    <a:gd name="T56" fmla="*/ 14 w 35"/>
                    <a:gd name="T57" fmla="*/ 16 h 36"/>
                    <a:gd name="T58" fmla="*/ 29 w 35"/>
                    <a:gd name="T59" fmla="*/ 25 h 36"/>
                    <a:gd name="T60" fmla="*/ 21 w 35"/>
                    <a:gd name="T61" fmla="*/ 20 h 36"/>
                    <a:gd name="T62" fmla="*/ 25 w 35"/>
                    <a:gd name="T63" fmla="*/ 18 h 36"/>
                    <a:gd name="T64" fmla="*/ 28 w 35"/>
                    <a:gd name="T65" fmla="*/ 20 h 36"/>
                    <a:gd name="T66" fmla="*/ 29 w 35"/>
                    <a:gd name="T67" fmla="*/ 23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5" h="36">
                      <a:moveTo>
                        <a:pt x="32" y="15"/>
                      </a:moveTo>
                      <a:cubicBezTo>
                        <a:pt x="31" y="14"/>
                        <a:pt x="30" y="13"/>
                        <a:pt x="28" y="12"/>
                      </a:cubicBezTo>
                      <a:cubicBezTo>
                        <a:pt x="27" y="12"/>
                        <a:pt x="26" y="12"/>
                        <a:pt x="24" y="12"/>
                      </a:cubicBezTo>
                      <a:cubicBezTo>
                        <a:pt x="23" y="12"/>
                        <a:pt x="22" y="12"/>
                        <a:pt x="20" y="13"/>
                      </a:cubicBezTo>
                      <a:cubicBezTo>
                        <a:pt x="19" y="13"/>
                        <a:pt x="18" y="14"/>
                        <a:pt x="16" y="15"/>
                      </a:cubicBezTo>
                      <a:cubicBezTo>
                        <a:pt x="14" y="12"/>
                        <a:pt x="12" y="10"/>
                        <a:pt x="10" y="7"/>
                      </a:cubicBezTo>
                      <a:cubicBezTo>
                        <a:pt x="11" y="7"/>
                        <a:pt x="12" y="6"/>
                        <a:pt x="13" y="6"/>
                      </a:cubicBezTo>
                      <a:cubicBezTo>
                        <a:pt x="14" y="6"/>
                        <a:pt x="14" y="6"/>
                        <a:pt x="15" y="6"/>
                      </a:cubicBezTo>
                      <a:cubicBezTo>
                        <a:pt x="16" y="7"/>
                        <a:pt x="17" y="7"/>
                        <a:pt x="18" y="7"/>
                      </a:cubicBezTo>
                      <a:cubicBezTo>
                        <a:pt x="18" y="7"/>
                        <a:pt x="19" y="7"/>
                        <a:pt x="19" y="6"/>
                      </a:cubicBezTo>
                      <a:cubicBezTo>
                        <a:pt x="20" y="6"/>
                        <a:pt x="20" y="5"/>
                        <a:pt x="20" y="5"/>
                      </a:cubicBezTo>
                      <a:cubicBezTo>
                        <a:pt x="20" y="4"/>
                        <a:pt x="20" y="3"/>
                        <a:pt x="20" y="2"/>
                      </a:cubicBezTo>
                      <a:cubicBezTo>
                        <a:pt x="19" y="1"/>
                        <a:pt x="18" y="1"/>
                        <a:pt x="16" y="0"/>
                      </a:cubicBezTo>
                      <a:cubicBezTo>
                        <a:pt x="15" y="0"/>
                        <a:pt x="14" y="0"/>
                        <a:pt x="13" y="1"/>
                      </a:cubicBezTo>
                      <a:cubicBezTo>
                        <a:pt x="11" y="1"/>
                        <a:pt x="10" y="1"/>
                        <a:pt x="9" y="2"/>
                      </a:cubicBezTo>
                      <a:cubicBezTo>
                        <a:pt x="8" y="3"/>
                        <a:pt x="7" y="3"/>
                        <a:pt x="6" y="4"/>
                      </a:cubicBezTo>
                      <a:cubicBezTo>
                        <a:pt x="6" y="4"/>
                        <a:pt x="6" y="3"/>
                        <a:pt x="6" y="3"/>
                      </a:cubicBezTo>
                      <a:cubicBezTo>
                        <a:pt x="5" y="3"/>
                        <a:pt x="5" y="3"/>
                        <a:pt x="5" y="3"/>
                      </a:cubicBezTo>
                      <a:cubicBezTo>
                        <a:pt x="4" y="3"/>
                        <a:pt x="4" y="3"/>
                        <a:pt x="3" y="3"/>
                      </a:cubicBezTo>
                      <a:cubicBezTo>
                        <a:pt x="3" y="4"/>
                        <a:pt x="3" y="4"/>
                        <a:pt x="3" y="5"/>
                      </a:cubicBezTo>
                      <a:cubicBezTo>
                        <a:pt x="3" y="5"/>
                        <a:pt x="3" y="5"/>
                        <a:pt x="4" y="6"/>
                      </a:cubicBez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7"/>
                        <a:pt x="2" y="9"/>
                        <a:pt x="2" y="10"/>
                      </a:cubicBezTo>
                      <a:cubicBezTo>
                        <a:pt x="1" y="12"/>
                        <a:pt x="1" y="13"/>
                        <a:pt x="1" y="15"/>
                      </a:cubicBezTo>
                      <a:cubicBezTo>
                        <a:pt x="0" y="16"/>
                        <a:pt x="1" y="17"/>
                        <a:pt x="1" y="18"/>
                      </a:cubicBezTo>
                      <a:cubicBezTo>
                        <a:pt x="1" y="20"/>
                        <a:pt x="2" y="21"/>
                        <a:pt x="3" y="22"/>
                      </a:cubicBezTo>
                      <a:cubicBezTo>
                        <a:pt x="5" y="23"/>
                        <a:pt x="8" y="24"/>
                        <a:pt x="10" y="24"/>
                      </a:cubicBezTo>
                      <a:cubicBezTo>
                        <a:pt x="13" y="23"/>
                        <a:pt x="15" y="23"/>
                        <a:pt x="18" y="21"/>
                      </a:cubicBezTo>
                      <a:cubicBezTo>
                        <a:pt x="21" y="24"/>
                        <a:pt x="23" y="27"/>
                        <a:pt x="25" y="29"/>
                      </a:cubicBezTo>
                      <a:cubicBezTo>
                        <a:pt x="24" y="30"/>
                        <a:pt x="24" y="30"/>
                        <a:pt x="23" y="31"/>
                      </a:cubicBezTo>
                      <a:cubicBezTo>
                        <a:pt x="22" y="31"/>
                        <a:pt x="21" y="31"/>
                        <a:pt x="21" y="31"/>
                      </a:cubicBezTo>
                      <a:cubicBezTo>
                        <a:pt x="20" y="30"/>
                        <a:pt x="20" y="30"/>
                        <a:pt x="19" y="30"/>
                      </a:cubicBezTo>
                      <a:cubicBezTo>
                        <a:pt x="18" y="29"/>
                        <a:pt x="18" y="29"/>
                        <a:pt x="17" y="29"/>
                      </a:cubicBezTo>
                      <a:cubicBezTo>
                        <a:pt x="17" y="28"/>
                        <a:pt x="16" y="28"/>
                        <a:pt x="16" y="28"/>
                      </a:cubicBezTo>
                      <a:cubicBezTo>
                        <a:pt x="15" y="28"/>
                        <a:pt x="15" y="29"/>
                        <a:pt x="14" y="29"/>
                      </a:cubicBezTo>
                      <a:cubicBezTo>
                        <a:pt x="13" y="30"/>
                        <a:pt x="13" y="30"/>
                        <a:pt x="13" y="31"/>
                      </a:cubicBezTo>
                      <a:cubicBezTo>
                        <a:pt x="13" y="32"/>
                        <a:pt x="13" y="33"/>
                        <a:pt x="14" y="33"/>
                      </a:cubicBezTo>
                      <a:cubicBezTo>
                        <a:pt x="15" y="34"/>
                        <a:pt x="16" y="35"/>
                        <a:pt x="17" y="35"/>
                      </a:cubicBezTo>
                      <a:cubicBezTo>
                        <a:pt x="18" y="36"/>
                        <a:pt x="19" y="36"/>
                        <a:pt x="20" y="36"/>
                      </a:cubicBezTo>
                      <a:cubicBezTo>
                        <a:pt x="22" y="36"/>
                        <a:pt x="23" y="36"/>
                        <a:pt x="25" y="36"/>
                      </a:cubicBezTo>
                      <a:cubicBezTo>
                        <a:pt x="26" y="35"/>
                        <a:pt x="27" y="34"/>
                        <a:pt x="29" y="33"/>
                      </a:cubicBezTo>
                      <a:cubicBezTo>
                        <a:pt x="30" y="33"/>
                        <a:pt x="30" y="34"/>
                        <a:pt x="31" y="35"/>
                      </a:cubicBezTo>
                      <a:cubicBezTo>
                        <a:pt x="31" y="35"/>
                        <a:pt x="32" y="35"/>
                        <a:pt x="32" y="35"/>
                      </a:cubicBezTo>
                      <a:cubicBezTo>
                        <a:pt x="33" y="35"/>
                        <a:pt x="33" y="35"/>
                        <a:pt x="33" y="34"/>
                      </a:cubicBezTo>
                      <a:cubicBezTo>
                        <a:pt x="33" y="34"/>
                        <a:pt x="34" y="34"/>
                        <a:pt x="34" y="33"/>
                      </a:cubicBezTo>
                      <a:cubicBezTo>
                        <a:pt x="34" y="33"/>
                        <a:pt x="33" y="32"/>
                        <a:pt x="33" y="32"/>
                      </a:cubicBezTo>
                      <a:cubicBezTo>
                        <a:pt x="32" y="32"/>
                        <a:pt x="32" y="31"/>
                        <a:pt x="31" y="30"/>
                      </a:cubicBezTo>
                      <a:cubicBezTo>
                        <a:pt x="32" y="29"/>
                        <a:pt x="33" y="27"/>
                        <a:pt x="34" y="26"/>
                      </a:cubicBezTo>
                      <a:cubicBezTo>
                        <a:pt x="35" y="24"/>
                        <a:pt x="35" y="23"/>
                        <a:pt x="35" y="21"/>
                      </a:cubicBezTo>
                      <a:cubicBezTo>
                        <a:pt x="35" y="20"/>
                        <a:pt x="35" y="19"/>
                        <a:pt x="35" y="18"/>
                      </a:cubicBezTo>
                      <a:cubicBezTo>
                        <a:pt x="34" y="17"/>
                        <a:pt x="33" y="16"/>
                        <a:pt x="32" y="15"/>
                      </a:cubicBezTo>
                      <a:close/>
                      <a:moveTo>
                        <a:pt x="10" y="17"/>
                      </a:moveTo>
                      <a:cubicBezTo>
                        <a:pt x="9" y="17"/>
                        <a:pt x="8" y="17"/>
                        <a:pt x="7" y="16"/>
                      </a:cubicBezTo>
                      <a:cubicBezTo>
                        <a:pt x="7" y="16"/>
                        <a:pt x="6" y="15"/>
                        <a:pt x="6" y="15"/>
                      </a:cubicBezTo>
                      <a:cubicBezTo>
                        <a:pt x="6" y="14"/>
                        <a:pt x="6" y="14"/>
                        <a:pt x="6" y="13"/>
                      </a:cubicBezTo>
                      <a:cubicBezTo>
                        <a:pt x="6" y="13"/>
                        <a:pt x="6" y="12"/>
                        <a:pt x="7" y="11"/>
                      </a:cubicBezTo>
                      <a:cubicBezTo>
                        <a:pt x="7" y="11"/>
                        <a:pt x="7" y="10"/>
                        <a:pt x="8" y="9"/>
                      </a:cubicBezTo>
                      <a:cubicBezTo>
                        <a:pt x="10" y="11"/>
                        <a:pt x="12" y="14"/>
                        <a:pt x="14" y="16"/>
                      </a:cubicBezTo>
                      <a:cubicBezTo>
                        <a:pt x="12" y="17"/>
                        <a:pt x="11" y="17"/>
                        <a:pt x="10" y="17"/>
                      </a:cubicBezTo>
                      <a:close/>
                      <a:moveTo>
                        <a:pt x="29" y="25"/>
                      </a:moveTo>
                      <a:cubicBezTo>
                        <a:pt x="28" y="26"/>
                        <a:pt x="28" y="27"/>
                        <a:pt x="27" y="27"/>
                      </a:cubicBezTo>
                      <a:cubicBezTo>
                        <a:pt x="25" y="25"/>
                        <a:pt x="23" y="22"/>
                        <a:pt x="21" y="20"/>
                      </a:cubicBezTo>
                      <a:cubicBezTo>
                        <a:pt x="21" y="20"/>
                        <a:pt x="22" y="19"/>
                        <a:pt x="23" y="19"/>
                      </a:cubicBezTo>
                      <a:cubicBezTo>
                        <a:pt x="23" y="19"/>
                        <a:pt x="24" y="19"/>
                        <a:pt x="25" y="18"/>
                      </a:cubicBezTo>
                      <a:cubicBezTo>
                        <a:pt x="25" y="18"/>
                        <a:pt x="26" y="18"/>
                        <a:pt x="27" y="19"/>
                      </a:cubicBezTo>
                      <a:cubicBezTo>
                        <a:pt x="27" y="19"/>
                        <a:pt x="28" y="19"/>
                        <a:pt x="28" y="20"/>
                      </a:cubicBezTo>
                      <a:cubicBezTo>
                        <a:pt x="29" y="20"/>
                        <a:pt x="29" y="21"/>
                        <a:pt x="29" y="21"/>
                      </a:cubicBezTo>
                      <a:cubicBezTo>
                        <a:pt x="30" y="22"/>
                        <a:pt x="30" y="23"/>
                        <a:pt x="29" y="23"/>
                      </a:cubicBezTo>
                      <a:cubicBezTo>
                        <a:pt x="29" y="24"/>
                        <a:pt x="29" y="25"/>
                        <a:pt x="29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29"/>
                <p:cNvSpPr/>
                <p:nvPr/>
              </p:nvSpPr>
              <p:spPr bwMode="auto">
                <a:xfrm>
                  <a:off x="6956425" y="1135063"/>
                  <a:ext cx="73025" cy="79375"/>
                </a:xfrm>
                <a:custGeom>
                  <a:avLst/>
                  <a:gdLst>
                    <a:gd name="T0" fmla="*/ 16 w 19"/>
                    <a:gd name="T1" fmla="*/ 1 h 21"/>
                    <a:gd name="T2" fmla="*/ 16 w 19"/>
                    <a:gd name="T3" fmla="*/ 1 h 21"/>
                    <a:gd name="T4" fmla="*/ 9 w 19"/>
                    <a:gd name="T5" fmla="*/ 7 h 21"/>
                    <a:gd name="T6" fmla="*/ 3 w 19"/>
                    <a:gd name="T7" fmla="*/ 14 h 21"/>
                    <a:gd name="T8" fmla="*/ 0 w 19"/>
                    <a:gd name="T9" fmla="*/ 17 h 21"/>
                    <a:gd name="T10" fmla="*/ 0 w 19"/>
                    <a:gd name="T11" fmla="*/ 17 h 21"/>
                    <a:gd name="T12" fmla="*/ 0 w 19"/>
                    <a:gd name="T13" fmla="*/ 20 h 21"/>
                    <a:gd name="T14" fmla="*/ 3 w 19"/>
                    <a:gd name="T15" fmla="*/ 20 h 21"/>
                    <a:gd name="T16" fmla="*/ 3 w 19"/>
                    <a:gd name="T17" fmla="*/ 20 h 21"/>
                    <a:gd name="T18" fmla="*/ 6 w 19"/>
                    <a:gd name="T19" fmla="*/ 16 h 21"/>
                    <a:gd name="T20" fmla="*/ 11 w 19"/>
                    <a:gd name="T21" fmla="*/ 10 h 21"/>
                    <a:gd name="T22" fmla="*/ 18 w 19"/>
                    <a:gd name="T23" fmla="*/ 4 h 21"/>
                    <a:gd name="T24" fmla="*/ 18 w 19"/>
                    <a:gd name="T25" fmla="*/ 4 h 21"/>
                    <a:gd name="T26" fmla="*/ 19 w 19"/>
                    <a:gd name="T27" fmla="*/ 4 h 21"/>
                    <a:gd name="T28" fmla="*/ 19 w 19"/>
                    <a:gd name="T29" fmla="*/ 1 h 21"/>
                    <a:gd name="T30" fmla="*/ 16 w 19"/>
                    <a:gd name="T31" fmla="*/ 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9" h="21">
                      <a:moveTo>
                        <a:pt x="16" y="1"/>
                      </a:moveTo>
                      <a:cubicBezTo>
                        <a:pt x="16" y="1"/>
                        <a:pt x="16" y="1"/>
                        <a:pt x="16" y="1"/>
                      </a:cubicBezTo>
                      <a:cubicBezTo>
                        <a:pt x="13" y="3"/>
                        <a:pt x="11" y="5"/>
                        <a:pt x="9" y="7"/>
                      </a:cubicBezTo>
                      <a:cubicBezTo>
                        <a:pt x="6" y="9"/>
                        <a:pt x="5" y="11"/>
                        <a:pt x="3" y="14"/>
                      </a:cubicBez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18"/>
                        <a:pt x="0" y="19"/>
                        <a:pt x="0" y="20"/>
                      </a:cubicBezTo>
                      <a:cubicBezTo>
                        <a:pt x="1" y="21"/>
                        <a:pt x="2" y="21"/>
                        <a:pt x="3" y="20"/>
                      </a:cubicBezTo>
                      <a:cubicBezTo>
                        <a:pt x="3" y="20"/>
                        <a:pt x="3" y="20"/>
                        <a:pt x="3" y="20"/>
                      </a:cubicBezTo>
                      <a:cubicBezTo>
                        <a:pt x="6" y="16"/>
                        <a:pt x="6" y="16"/>
                        <a:pt x="6" y="16"/>
                      </a:cubicBezTo>
                      <a:cubicBezTo>
                        <a:pt x="8" y="14"/>
                        <a:pt x="9" y="12"/>
                        <a:pt x="11" y="10"/>
                      </a:cubicBezTo>
                      <a:cubicBezTo>
                        <a:pt x="14" y="8"/>
                        <a:pt x="16" y="6"/>
                        <a:pt x="18" y="4"/>
                      </a:cubicBezTo>
                      <a:cubicBezTo>
                        <a:pt x="18" y="4"/>
                        <a:pt x="18" y="4"/>
                        <a:pt x="18" y="4"/>
                      </a:cubicBezTo>
                      <a:cubicBezTo>
                        <a:pt x="18" y="4"/>
                        <a:pt x="18" y="4"/>
                        <a:pt x="19" y="4"/>
                      </a:cubicBezTo>
                      <a:cubicBezTo>
                        <a:pt x="19" y="3"/>
                        <a:pt x="19" y="2"/>
                        <a:pt x="19" y="1"/>
                      </a:cubicBezTo>
                      <a:cubicBezTo>
                        <a:pt x="18" y="0"/>
                        <a:pt x="17" y="0"/>
                        <a:pt x="1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Freeform 30"/>
                <p:cNvSpPr/>
                <p:nvPr/>
              </p:nvSpPr>
              <p:spPr bwMode="auto">
                <a:xfrm>
                  <a:off x="7043738" y="873125"/>
                  <a:ext cx="77788" cy="80963"/>
                </a:xfrm>
                <a:custGeom>
                  <a:avLst/>
                  <a:gdLst>
                    <a:gd name="T0" fmla="*/ 8 w 20"/>
                    <a:gd name="T1" fmla="*/ 11 h 21"/>
                    <a:gd name="T2" fmla="*/ 1 w 20"/>
                    <a:gd name="T3" fmla="*/ 17 h 21"/>
                    <a:gd name="T4" fmla="*/ 0 w 20"/>
                    <a:gd name="T5" fmla="*/ 17 h 21"/>
                    <a:gd name="T6" fmla="*/ 0 w 20"/>
                    <a:gd name="T7" fmla="*/ 20 h 21"/>
                    <a:gd name="T8" fmla="*/ 3 w 20"/>
                    <a:gd name="T9" fmla="*/ 20 h 21"/>
                    <a:gd name="T10" fmla="*/ 3 w 20"/>
                    <a:gd name="T11" fmla="*/ 20 h 21"/>
                    <a:gd name="T12" fmla="*/ 10 w 20"/>
                    <a:gd name="T13" fmla="*/ 14 h 21"/>
                    <a:gd name="T14" fmla="*/ 16 w 20"/>
                    <a:gd name="T15" fmla="*/ 7 h 21"/>
                    <a:gd name="T16" fmla="*/ 19 w 20"/>
                    <a:gd name="T17" fmla="*/ 3 h 21"/>
                    <a:gd name="T18" fmla="*/ 19 w 20"/>
                    <a:gd name="T19" fmla="*/ 3 h 21"/>
                    <a:gd name="T20" fmla="*/ 19 w 20"/>
                    <a:gd name="T21" fmla="*/ 0 h 21"/>
                    <a:gd name="T22" fmla="*/ 16 w 20"/>
                    <a:gd name="T23" fmla="*/ 0 h 21"/>
                    <a:gd name="T24" fmla="*/ 16 w 20"/>
                    <a:gd name="T25" fmla="*/ 1 h 21"/>
                    <a:gd name="T26" fmla="*/ 13 w 20"/>
                    <a:gd name="T27" fmla="*/ 5 h 21"/>
                    <a:gd name="T28" fmla="*/ 8 w 20"/>
                    <a:gd name="T29" fmla="*/ 1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0" h="21">
                      <a:moveTo>
                        <a:pt x="8" y="11"/>
                      </a:moveTo>
                      <a:cubicBezTo>
                        <a:pt x="5" y="13"/>
                        <a:pt x="3" y="15"/>
                        <a:pt x="1" y="17"/>
                      </a:cubicBezTo>
                      <a:cubicBezTo>
                        <a:pt x="1" y="17"/>
                        <a:pt x="0" y="17"/>
                        <a:pt x="0" y="17"/>
                      </a:cubicBezTo>
                      <a:cubicBezTo>
                        <a:pt x="0" y="18"/>
                        <a:pt x="0" y="19"/>
                        <a:pt x="0" y="20"/>
                      </a:cubicBezTo>
                      <a:cubicBezTo>
                        <a:pt x="1" y="21"/>
                        <a:pt x="2" y="21"/>
                        <a:pt x="3" y="20"/>
                      </a:cubicBezTo>
                      <a:cubicBezTo>
                        <a:pt x="3" y="20"/>
                        <a:pt x="3" y="20"/>
                        <a:pt x="3" y="20"/>
                      </a:cubicBezTo>
                      <a:cubicBezTo>
                        <a:pt x="6" y="18"/>
                        <a:pt x="8" y="16"/>
                        <a:pt x="10" y="14"/>
                      </a:cubicBezTo>
                      <a:cubicBezTo>
                        <a:pt x="13" y="12"/>
                        <a:pt x="14" y="9"/>
                        <a:pt x="16" y="7"/>
                      </a:cubicBezTo>
                      <a:cubicBezTo>
                        <a:pt x="19" y="3"/>
                        <a:pt x="19" y="3"/>
                        <a:pt x="19" y="3"/>
                      </a:cubicBezTo>
                      <a:cubicBezTo>
                        <a:pt x="19" y="3"/>
                        <a:pt x="19" y="3"/>
                        <a:pt x="19" y="3"/>
                      </a:cubicBezTo>
                      <a:cubicBezTo>
                        <a:pt x="20" y="2"/>
                        <a:pt x="20" y="1"/>
                        <a:pt x="19" y="0"/>
                      </a:cubicBezTo>
                      <a:cubicBezTo>
                        <a:pt x="18" y="0"/>
                        <a:pt x="17" y="0"/>
                        <a:pt x="16" y="0"/>
                      </a:cubicBezTo>
                      <a:cubicBezTo>
                        <a:pt x="16" y="1"/>
                        <a:pt x="16" y="1"/>
                        <a:pt x="16" y="1"/>
                      </a:cubicBezTo>
                      <a:cubicBezTo>
                        <a:pt x="13" y="5"/>
                        <a:pt x="13" y="5"/>
                        <a:pt x="13" y="5"/>
                      </a:cubicBezTo>
                      <a:cubicBezTo>
                        <a:pt x="11" y="7"/>
                        <a:pt x="10" y="9"/>
                        <a:pt x="8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2" name="TextBox 130"/>
              <p:cNvSpPr txBox="1">
                <a:spLocks noChangeArrowheads="1"/>
              </p:cNvSpPr>
              <p:nvPr/>
            </p:nvSpPr>
            <p:spPr bwMode="auto">
              <a:xfrm>
                <a:off x="8183438" y="3540421"/>
                <a:ext cx="2437256" cy="320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id-ID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委托交易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Entrustment</a:t>
                </a:r>
                <a:endParaRPr kumimoji="0" lang="zh-CN" alt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3" name="TextBox 131"/>
              <p:cNvSpPr txBox="1">
                <a:spLocks noChangeArrowheads="1"/>
              </p:cNvSpPr>
              <p:nvPr/>
            </p:nvSpPr>
            <p:spPr bwMode="auto">
              <a:xfrm>
                <a:off x="8211286" y="3872062"/>
                <a:ext cx="2060620" cy="412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实现尾货包销、呆滞料盘活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及二手物资变现等功能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41" name="组合 40"/>
            <p:cNvGrpSpPr/>
            <p:nvPr/>
          </p:nvGrpSpPr>
          <p:grpSpPr>
            <a:xfrm>
              <a:off x="6355364" y="5301208"/>
              <a:ext cx="2794196" cy="761661"/>
              <a:chOff x="6474016" y="5594333"/>
              <a:chExt cx="2794196" cy="761661"/>
            </a:xfrm>
          </p:grpSpPr>
          <p:grpSp>
            <p:nvGrpSpPr>
              <p:cNvPr id="35" name="Group 161"/>
              <p:cNvGrpSpPr/>
              <p:nvPr/>
            </p:nvGrpSpPr>
            <p:grpSpPr>
              <a:xfrm>
                <a:off x="6474016" y="5913097"/>
                <a:ext cx="231107" cy="245352"/>
                <a:chOff x="6881813" y="2154238"/>
                <a:chExt cx="461963" cy="490538"/>
              </a:xfrm>
              <a:solidFill>
                <a:schemeClr val="bg1">
                  <a:lumMod val="65000"/>
                </a:schemeClr>
              </a:solidFill>
            </p:grpSpPr>
            <p:sp>
              <p:nvSpPr>
                <p:cNvPr id="36" name="Freeform 22"/>
                <p:cNvSpPr>
                  <a:spLocks noEditPoints="1"/>
                </p:cNvSpPr>
                <p:nvPr/>
              </p:nvSpPr>
              <p:spPr bwMode="auto">
                <a:xfrm>
                  <a:off x="6881813" y="2154238"/>
                  <a:ext cx="461963" cy="490538"/>
                </a:xfrm>
                <a:custGeom>
                  <a:avLst/>
                  <a:gdLst>
                    <a:gd name="T0" fmla="*/ 104 w 120"/>
                    <a:gd name="T1" fmla="*/ 0 h 128"/>
                    <a:gd name="T2" fmla="*/ 16 w 120"/>
                    <a:gd name="T3" fmla="*/ 0 h 128"/>
                    <a:gd name="T4" fmla="*/ 0 w 120"/>
                    <a:gd name="T5" fmla="*/ 16 h 128"/>
                    <a:gd name="T6" fmla="*/ 0 w 120"/>
                    <a:gd name="T7" fmla="*/ 112 h 128"/>
                    <a:gd name="T8" fmla="*/ 16 w 120"/>
                    <a:gd name="T9" fmla="*/ 128 h 128"/>
                    <a:gd name="T10" fmla="*/ 104 w 120"/>
                    <a:gd name="T11" fmla="*/ 128 h 128"/>
                    <a:gd name="T12" fmla="*/ 120 w 120"/>
                    <a:gd name="T13" fmla="*/ 112 h 128"/>
                    <a:gd name="T14" fmla="*/ 120 w 120"/>
                    <a:gd name="T15" fmla="*/ 16 h 128"/>
                    <a:gd name="T16" fmla="*/ 104 w 120"/>
                    <a:gd name="T17" fmla="*/ 0 h 128"/>
                    <a:gd name="T18" fmla="*/ 112 w 120"/>
                    <a:gd name="T19" fmla="*/ 112 h 128"/>
                    <a:gd name="T20" fmla="*/ 104 w 120"/>
                    <a:gd name="T21" fmla="*/ 120 h 128"/>
                    <a:gd name="T22" fmla="*/ 16 w 120"/>
                    <a:gd name="T23" fmla="*/ 120 h 128"/>
                    <a:gd name="T24" fmla="*/ 8 w 120"/>
                    <a:gd name="T25" fmla="*/ 112 h 128"/>
                    <a:gd name="T26" fmla="*/ 8 w 120"/>
                    <a:gd name="T27" fmla="*/ 16 h 128"/>
                    <a:gd name="T28" fmla="*/ 16 w 120"/>
                    <a:gd name="T29" fmla="*/ 8 h 128"/>
                    <a:gd name="T30" fmla="*/ 104 w 120"/>
                    <a:gd name="T31" fmla="*/ 8 h 128"/>
                    <a:gd name="T32" fmla="*/ 112 w 120"/>
                    <a:gd name="T33" fmla="*/ 16 h 128"/>
                    <a:gd name="T34" fmla="*/ 112 w 120"/>
                    <a:gd name="T35" fmla="*/ 112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0" h="128">
                      <a:moveTo>
                        <a:pt x="10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112"/>
                        <a:pt x="0" y="112"/>
                        <a:pt x="0" y="112"/>
                      </a:cubicBezTo>
                      <a:cubicBezTo>
                        <a:pt x="0" y="121"/>
                        <a:pt x="7" y="128"/>
                        <a:pt x="16" y="128"/>
                      </a:cubicBezTo>
                      <a:cubicBezTo>
                        <a:pt x="104" y="128"/>
                        <a:pt x="104" y="128"/>
                        <a:pt x="104" y="128"/>
                      </a:cubicBezTo>
                      <a:cubicBezTo>
                        <a:pt x="113" y="128"/>
                        <a:pt x="120" y="121"/>
                        <a:pt x="120" y="112"/>
                      </a:cubicBezTo>
                      <a:cubicBezTo>
                        <a:pt x="120" y="16"/>
                        <a:pt x="120" y="16"/>
                        <a:pt x="120" y="16"/>
                      </a:cubicBezTo>
                      <a:cubicBezTo>
                        <a:pt x="120" y="7"/>
                        <a:pt x="113" y="0"/>
                        <a:pt x="104" y="0"/>
                      </a:cubicBezTo>
                      <a:close/>
                      <a:moveTo>
                        <a:pt x="112" y="112"/>
                      </a:moveTo>
                      <a:cubicBezTo>
                        <a:pt x="112" y="116"/>
                        <a:pt x="108" y="120"/>
                        <a:pt x="104" y="120"/>
                      </a:cubicBezTo>
                      <a:cubicBezTo>
                        <a:pt x="16" y="120"/>
                        <a:pt x="16" y="120"/>
                        <a:pt x="16" y="120"/>
                      </a:cubicBezTo>
                      <a:cubicBezTo>
                        <a:pt x="12" y="120"/>
                        <a:pt x="8" y="116"/>
                        <a:pt x="8" y="112"/>
                      </a:cubicBezTo>
                      <a:cubicBezTo>
                        <a:pt x="8" y="16"/>
                        <a:pt x="8" y="16"/>
                        <a:pt x="8" y="16"/>
                      </a:cubicBezTo>
                      <a:cubicBezTo>
                        <a:pt x="8" y="12"/>
                        <a:pt x="12" y="8"/>
                        <a:pt x="16" y="8"/>
                      </a:cubicBezTo>
                      <a:cubicBezTo>
                        <a:pt x="104" y="8"/>
                        <a:pt x="104" y="8"/>
                        <a:pt x="104" y="8"/>
                      </a:cubicBezTo>
                      <a:cubicBezTo>
                        <a:pt x="108" y="8"/>
                        <a:pt x="112" y="12"/>
                        <a:pt x="112" y="16"/>
                      </a:cubicBezTo>
                      <a:lnTo>
                        <a:pt x="112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Freeform 23"/>
                <p:cNvSpPr>
                  <a:spLocks noEditPoints="1"/>
                </p:cNvSpPr>
                <p:nvPr/>
              </p:nvSpPr>
              <p:spPr bwMode="auto">
                <a:xfrm>
                  <a:off x="6942138" y="2214563"/>
                  <a:ext cx="339725" cy="307975"/>
                </a:xfrm>
                <a:custGeom>
                  <a:avLst/>
                  <a:gdLst>
                    <a:gd name="T0" fmla="*/ 84 w 88"/>
                    <a:gd name="T1" fmla="*/ 0 h 80"/>
                    <a:gd name="T2" fmla="*/ 4 w 88"/>
                    <a:gd name="T3" fmla="*/ 0 h 80"/>
                    <a:gd name="T4" fmla="*/ 0 w 88"/>
                    <a:gd name="T5" fmla="*/ 4 h 80"/>
                    <a:gd name="T6" fmla="*/ 0 w 88"/>
                    <a:gd name="T7" fmla="*/ 76 h 80"/>
                    <a:gd name="T8" fmla="*/ 4 w 88"/>
                    <a:gd name="T9" fmla="*/ 80 h 80"/>
                    <a:gd name="T10" fmla="*/ 84 w 88"/>
                    <a:gd name="T11" fmla="*/ 80 h 80"/>
                    <a:gd name="T12" fmla="*/ 88 w 88"/>
                    <a:gd name="T13" fmla="*/ 76 h 80"/>
                    <a:gd name="T14" fmla="*/ 88 w 88"/>
                    <a:gd name="T15" fmla="*/ 4 h 80"/>
                    <a:gd name="T16" fmla="*/ 84 w 88"/>
                    <a:gd name="T17" fmla="*/ 0 h 80"/>
                    <a:gd name="T18" fmla="*/ 84 w 88"/>
                    <a:gd name="T19" fmla="*/ 4 h 80"/>
                    <a:gd name="T20" fmla="*/ 84 w 88"/>
                    <a:gd name="T21" fmla="*/ 59 h 80"/>
                    <a:gd name="T22" fmla="*/ 71 w 88"/>
                    <a:gd name="T23" fmla="*/ 45 h 80"/>
                    <a:gd name="T24" fmla="*/ 68 w 88"/>
                    <a:gd name="T25" fmla="*/ 44 h 80"/>
                    <a:gd name="T26" fmla="*/ 65 w 88"/>
                    <a:gd name="T27" fmla="*/ 45 h 80"/>
                    <a:gd name="T28" fmla="*/ 55 w 88"/>
                    <a:gd name="T29" fmla="*/ 57 h 80"/>
                    <a:gd name="T30" fmla="*/ 23 w 88"/>
                    <a:gd name="T31" fmla="*/ 21 h 80"/>
                    <a:gd name="T32" fmla="*/ 20 w 88"/>
                    <a:gd name="T33" fmla="*/ 20 h 80"/>
                    <a:gd name="T34" fmla="*/ 17 w 88"/>
                    <a:gd name="T35" fmla="*/ 21 h 80"/>
                    <a:gd name="T36" fmla="*/ 4 w 88"/>
                    <a:gd name="T37" fmla="*/ 36 h 80"/>
                    <a:gd name="T38" fmla="*/ 4 w 88"/>
                    <a:gd name="T39" fmla="*/ 4 h 80"/>
                    <a:gd name="T40" fmla="*/ 84 w 88"/>
                    <a:gd name="T41" fmla="*/ 4 h 80"/>
                    <a:gd name="T42" fmla="*/ 4 w 88"/>
                    <a:gd name="T43" fmla="*/ 42 h 80"/>
                    <a:gd name="T44" fmla="*/ 20 w 88"/>
                    <a:gd name="T45" fmla="*/ 24 h 80"/>
                    <a:gd name="T46" fmla="*/ 52 w 88"/>
                    <a:gd name="T47" fmla="*/ 61 h 80"/>
                    <a:gd name="T48" fmla="*/ 55 w 88"/>
                    <a:gd name="T49" fmla="*/ 63 h 80"/>
                    <a:gd name="T50" fmla="*/ 66 w 88"/>
                    <a:gd name="T51" fmla="*/ 76 h 80"/>
                    <a:gd name="T52" fmla="*/ 4 w 88"/>
                    <a:gd name="T53" fmla="*/ 76 h 80"/>
                    <a:gd name="T54" fmla="*/ 4 w 88"/>
                    <a:gd name="T55" fmla="*/ 42 h 80"/>
                    <a:gd name="T56" fmla="*/ 71 w 88"/>
                    <a:gd name="T57" fmla="*/ 76 h 80"/>
                    <a:gd name="T58" fmla="*/ 57 w 88"/>
                    <a:gd name="T59" fmla="*/ 60 h 80"/>
                    <a:gd name="T60" fmla="*/ 68 w 88"/>
                    <a:gd name="T61" fmla="*/ 48 h 80"/>
                    <a:gd name="T62" fmla="*/ 84 w 88"/>
                    <a:gd name="T63" fmla="*/ 66 h 80"/>
                    <a:gd name="T64" fmla="*/ 84 w 88"/>
                    <a:gd name="T65" fmla="*/ 76 h 80"/>
                    <a:gd name="T66" fmla="*/ 71 w 88"/>
                    <a:gd name="T67" fmla="*/ 76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88" h="80">
                      <a:moveTo>
                        <a:pt x="84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78"/>
                        <a:pt x="2" y="80"/>
                        <a:pt x="4" y="80"/>
                      </a:cubicBezTo>
                      <a:cubicBezTo>
                        <a:pt x="84" y="80"/>
                        <a:pt x="84" y="80"/>
                        <a:pt x="84" y="80"/>
                      </a:cubicBezTo>
                      <a:cubicBezTo>
                        <a:pt x="86" y="80"/>
                        <a:pt x="88" y="78"/>
                        <a:pt x="88" y="76"/>
                      </a:cubicBezTo>
                      <a:cubicBezTo>
                        <a:pt x="88" y="4"/>
                        <a:pt x="88" y="4"/>
                        <a:pt x="88" y="4"/>
                      </a:cubicBezTo>
                      <a:cubicBezTo>
                        <a:pt x="88" y="2"/>
                        <a:pt x="86" y="0"/>
                        <a:pt x="84" y="0"/>
                      </a:cubicBezTo>
                      <a:close/>
                      <a:moveTo>
                        <a:pt x="84" y="4"/>
                      </a:moveTo>
                      <a:cubicBezTo>
                        <a:pt x="84" y="59"/>
                        <a:pt x="84" y="59"/>
                        <a:pt x="84" y="59"/>
                      </a:cubicBezTo>
                      <a:cubicBezTo>
                        <a:pt x="71" y="45"/>
                        <a:pt x="71" y="45"/>
                        <a:pt x="71" y="45"/>
                      </a:cubicBezTo>
                      <a:cubicBezTo>
                        <a:pt x="70" y="44"/>
                        <a:pt x="69" y="44"/>
                        <a:pt x="68" y="44"/>
                      </a:cubicBezTo>
                      <a:cubicBezTo>
                        <a:pt x="67" y="44"/>
                        <a:pt x="66" y="44"/>
                        <a:pt x="65" y="45"/>
                      </a:cubicBezTo>
                      <a:cubicBezTo>
                        <a:pt x="55" y="57"/>
                        <a:pt x="55" y="57"/>
                        <a:pt x="55" y="57"/>
                      </a:cubicBezTo>
                      <a:cubicBezTo>
                        <a:pt x="23" y="21"/>
                        <a:pt x="23" y="21"/>
                        <a:pt x="23" y="21"/>
                      </a:cubicBezTo>
                      <a:cubicBezTo>
                        <a:pt x="22" y="20"/>
                        <a:pt x="21" y="20"/>
                        <a:pt x="20" y="20"/>
                      </a:cubicBezTo>
                      <a:cubicBezTo>
                        <a:pt x="19" y="20"/>
                        <a:pt x="18" y="20"/>
                        <a:pt x="17" y="21"/>
                      </a:cubicBez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4" y="4"/>
                        <a:pt x="4" y="4"/>
                        <a:pt x="4" y="4"/>
                      </a:cubicBezTo>
                      <a:lnTo>
                        <a:pt x="84" y="4"/>
                      </a:lnTo>
                      <a:close/>
                      <a:moveTo>
                        <a:pt x="4" y="42"/>
                      </a:moveTo>
                      <a:cubicBezTo>
                        <a:pt x="20" y="24"/>
                        <a:pt x="20" y="24"/>
                        <a:pt x="20" y="24"/>
                      </a:cubicBezTo>
                      <a:cubicBezTo>
                        <a:pt x="52" y="61"/>
                        <a:pt x="52" y="61"/>
                        <a:pt x="52" y="61"/>
                      </a:cubicBezTo>
                      <a:cubicBezTo>
                        <a:pt x="55" y="63"/>
                        <a:pt x="55" y="63"/>
                        <a:pt x="55" y="63"/>
                      </a:cubicBezTo>
                      <a:cubicBezTo>
                        <a:pt x="66" y="76"/>
                        <a:pt x="66" y="76"/>
                        <a:pt x="66" y="76"/>
                      </a:cubicBezTo>
                      <a:cubicBezTo>
                        <a:pt x="4" y="76"/>
                        <a:pt x="4" y="76"/>
                        <a:pt x="4" y="76"/>
                      </a:cubicBezTo>
                      <a:lnTo>
                        <a:pt x="4" y="42"/>
                      </a:lnTo>
                      <a:close/>
                      <a:moveTo>
                        <a:pt x="71" y="76"/>
                      </a:moveTo>
                      <a:cubicBezTo>
                        <a:pt x="57" y="60"/>
                        <a:pt x="57" y="60"/>
                        <a:pt x="57" y="60"/>
                      </a:cubicBezTo>
                      <a:cubicBezTo>
                        <a:pt x="68" y="48"/>
                        <a:pt x="68" y="48"/>
                        <a:pt x="68" y="48"/>
                      </a:cubicBezTo>
                      <a:cubicBezTo>
                        <a:pt x="84" y="66"/>
                        <a:pt x="84" y="66"/>
                        <a:pt x="84" y="66"/>
                      </a:cubicBezTo>
                      <a:cubicBezTo>
                        <a:pt x="84" y="76"/>
                        <a:pt x="84" y="76"/>
                        <a:pt x="84" y="76"/>
                      </a:cubicBezTo>
                      <a:lnTo>
                        <a:pt x="71" y="7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Freeform 24"/>
                <p:cNvSpPr>
                  <a:spLocks noEditPoints="1"/>
                </p:cNvSpPr>
                <p:nvPr/>
              </p:nvSpPr>
              <p:spPr bwMode="auto">
                <a:xfrm>
                  <a:off x="7127875" y="2260600"/>
                  <a:ext cx="92075" cy="92075"/>
                </a:xfrm>
                <a:custGeom>
                  <a:avLst/>
                  <a:gdLst>
                    <a:gd name="T0" fmla="*/ 12 w 24"/>
                    <a:gd name="T1" fmla="*/ 24 h 24"/>
                    <a:gd name="T2" fmla="*/ 24 w 24"/>
                    <a:gd name="T3" fmla="*/ 12 h 24"/>
                    <a:gd name="T4" fmla="*/ 12 w 24"/>
                    <a:gd name="T5" fmla="*/ 0 h 24"/>
                    <a:gd name="T6" fmla="*/ 0 w 24"/>
                    <a:gd name="T7" fmla="*/ 12 h 24"/>
                    <a:gd name="T8" fmla="*/ 12 w 24"/>
                    <a:gd name="T9" fmla="*/ 24 h 24"/>
                    <a:gd name="T10" fmla="*/ 12 w 24"/>
                    <a:gd name="T11" fmla="*/ 4 h 24"/>
                    <a:gd name="T12" fmla="*/ 20 w 24"/>
                    <a:gd name="T13" fmla="*/ 12 h 24"/>
                    <a:gd name="T14" fmla="*/ 12 w 24"/>
                    <a:gd name="T15" fmla="*/ 20 h 24"/>
                    <a:gd name="T16" fmla="*/ 4 w 24"/>
                    <a:gd name="T17" fmla="*/ 12 h 24"/>
                    <a:gd name="T18" fmla="*/ 12 w 24"/>
                    <a:gd name="T19" fmla="*/ 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4" h="24">
                      <a:moveTo>
                        <a:pt x="12" y="24"/>
                      </a:moveTo>
                      <a:cubicBezTo>
                        <a:pt x="19" y="24"/>
                        <a:pt x="24" y="19"/>
                        <a:pt x="24" y="12"/>
                      </a:cubicBezTo>
                      <a:cubicBezTo>
                        <a:pt x="24" y="5"/>
                        <a:pt x="19" y="0"/>
                        <a:pt x="12" y="0"/>
                      </a:cubicBezTo>
                      <a:cubicBezTo>
                        <a:pt x="5" y="0"/>
                        <a:pt x="0" y="5"/>
                        <a:pt x="0" y="12"/>
                      </a:cubicBezTo>
                      <a:cubicBezTo>
                        <a:pt x="0" y="19"/>
                        <a:pt x="5" y="24"/>
                        <a:pt x="12" y="24"/>
                      </a:cubicBezTo>
                      <a:close/>
                      <a:moveTo>
                        <a:pt x="12" y="4"/>
                      </a:moveTo>
                      <a:cubicBezTo>
                        <a:pt x="16" y="4"/>
                        <a:pt x="20" y="8"/>
                        <a:pt x="20" y="12"/>
                      </a:cubicBezTo>
                      <a:cubicBezTo>
                        <a:pt x="20" y="16"/>
                        <a:pt x="16" y="20"/>
                        <a:pt x="12" y="20"/>
                      </a:cubicBezTo>
                      <a:cubicBezTo>
                        <a:pt x="8" y="20"/>
                        <a:pt x="4" y="16"/>
                        <a:pt x="4" y="12"/>
                      </a:cubicBezTo>
                      <a:cubicBezTo>
                        <a:pt x="4" y="8"/>
                        <a:pt x="8" y="4"/>
                        <a:pt x="1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id-ID" sz="4400" b="0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Verdana" panose="020B060403050404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9" name="TextBox 111"/>
              <p:cNvSpPr txBox="1">
                <a:spLocks noChangeArrowheads="1"/>
              </p:cNvSpPr>
              <p:nvPr/>
            </p:nvSpPr>
            <p:spPr bwMode="auto">
              <a:xfrm>
                <a:off x="6782929" y="5594333"/>
                <a:ext cx="2485283" cy="320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id-ID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源头交易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Source </a:t>
                </a:r>
                <a:r>
                  <a:rPr kumimoji="0" lang="en-US" altLang="zh-C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  <a:sym typeface="宋体" panose="02010600030101010101" pitchFamily="2" charset="-122"/>
                  </a:rPr>
                  <a:t>trade</a:t>
                </a:r>
                <a:endPara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0" name="TextBox 112"/>
              <p:cNvSpPr txBox="1">
                <a:spLocks noChangeArrowheads="1"/>
              </p:cNvSpPr>
              <p:nvPr/>
            </p:nvSpPr>
            <p:spPr bwMode="auto">
              <a:xfrm>
                <a:off x="6767834" y="5924066"/>
                <a:ext cx="2145430" cy="4319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43205" tIns="21603" rIns="43205" bIns="21603">
                <a:spAutoFit/>
              </a:bodyPr>
              <a:lstStyle>
                <a:lvl1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13208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17780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22352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2692400" indent="965200" defTabSz="4318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9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与供应上游对话</a:t>
                </a:r>
                <a:endParaRPr kumimoji="0" lang="en-US" altLang="zh-CN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减少中间环节，阳光采购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sp>
        <p:nvSpPr>
          <p:cNvPr id="44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45" name="图片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46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/>
          <p:cNvGrpSpPr/>
          <p:nvPr/>
        </p:nvGrpSpPr>
        <p:grpSpPr>
          <a:xfrm>
            <a:off x="766614" y="1628800"/>
            <a:ext cx="10585175" cy="4415892"/>
            <a:chOff x="783202" y="1268760"/>
            <a:chExt cx="10585175" cy="4415892"/>
          </a:xfrm>
        </p:grpSpPr>
        <p:sp>
          <p:nvSpPr>
            <p:cNvPr id="7" name="koppt-任意多边形"/>
            <p:cNvSpPr/>
            <p:nvPr/>
          </p:nvSpPr>
          <p:spPr bwMode="auto">
            <a:xfrm>
              <a:off x="6133402" y="1486687"/>
              <a:ext cx="1675261" cy="1285752"/>
            </a:xfrm>
            <a:custGeom>
              <a:avLst/>
              <a:gdLst>
                <a:gd name="T0" fmla="*/ 539 w 789"/>
                <a:gd name="T1" fmla="*/ 606 h 606"/>
                <a:gd name="T2" fmla="*/ 789 w 789"/>
                <a:gd name="T3" fmla="*/ 458 h 606"/>
                <a:gd name="T4" fmla="*/ 0 w 789"/>
                <a:gd name="T5" fmla="*/ 0 h 606"/>
                <a:gd name="T6" fmla="*/ 0 w 789"/>
                <a:gd name="T7" fmla="*/ 294 h 606"/>
                <a:gd name="T8" fmla="*/ 539 w 789"/>
                <a:gd name="T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9" h="606">
                  <a:moveTo>
                    <a:pt x="539" y="606"/>
                  </a:moveTo>
                  <a:cubicBezTo>
                    <a:pt x="789" y="458"/>
                    <a:pt x="789" y="458"/>
                    <a:pt x="789" y="458"/>
                  </a:cubicBezTo>
                  <a:cubicBezTo>
                    <a:pt x="630" y="186"/>
                    <a:pt x="336" y="3"/>
                    <a:pt x="0" y="0"/>
                  </a:cubicBezTo>
                  <a:cubicBezTo>
                    <a:pt x="0" y="294"/>
                    <a:pt x="0" y="294"/>
                    <a:pt x="0" y="294"/>
                  </a:cubicBezTo>
                  <a:cubicBezTo>
                    <a:pt x="229" y="296"/>
                    <a:pt x="430" y="421"/>
                    <a:pt x="539" y="606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koppt-任意多边形"/>
            <p:cNvSpPr/>
            <p:nvPr/>
          </p:nvSpPr>
          <p:spPr bwMode="auto">
            <a:xfrm>
              <a:off x="7295622" y="2486297"/>
              <a:ext cx="779015" cy="1922327"/>
            </a:xfrm>
            <a:custGeom>
              <a:avLst/>
              <a:gdLst>
                <a:gd name="T0" fmla="*/ 5 w 367"/>
                <a:gd name="T1" fmla="*/ 760 h 905"/>
                <a:gd name="T2" fmla="*/ 248 w 367"/>
                <a:gd name="T3" fmla="*/ 905 h 905"/>
                <a:gd name="T4" fmla="*/ 367 w 367"/>
                <a:gd name="T5" fmla="*/ 451 h 905"/>
                <a:gd name="T6" fmla="*/ 249 w 367"/>
                <a:gd name="T7" fmla="*/ 0 h 905"/>
                <a:gd name="T8" fmla="*/ 0 w 367"/>
                <a:gd name="T9" fmla="*/ 148 h 905"/>
                <a:gd name="T10" fmla="*/ 81 w 367"/>
                <a:gd name="T11" fmla="*/ 459 h 905"/>
                <a:gd name="T12" fmla="*/ 5 w 367"/>
                <a:gd name="T13" fmla="*/ 760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7" h="905">
                  <a:moveTo>
                    <a:pt x="5" y="760"/>
                  </a:moveTo>
                  <a:cubicBezTo>
                    <a:pt x="248" y="905"/>
                    <a:pt x="248" y="905"/>
                    <a:pt x="248" y="905"/>
                  </a:cubicBezTo>
                  <a:cubicBezTo>
                    <a:pt x="324" y="771"/>
                    <a:pt x="367" y="616"/>
                    <a:pt x="367" y="451"/>
                  </a:cubicBezTo>
                  <a:cubicBezTo>
                    <a:pt x="367" y="287"/>
                    <a:pt x="324" y="133"/>
                    <a:pt x="249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51" y="240"/>
                    <a:pt x="81" y="346"/>
                    <a:pt x="81" y="459"/>
                  </a:cubicBezTo>
                  <a:cubicBezTo>
                    <a:pt x="81" y="568"/>
                    <a:pt x="53" y="670"/>
                    <a:pt x="5" y="76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koppt-任意多边形"/>
            <p:cNvSpPr/>
            <p:nvPr/>
          </p:nvSpPr>
          <p:spPr bwMode="auto">
            <a:xfrm>
              <a:off x="6133403" y="4127523"/>
              <a:ext cx="1671479" cy="1274409"/>
            </a:xfrm>
            <a:custGeom>
              <a:avLst/>
              <a:gdLst>
                <a:gd name="T0" fmla="*/ 545 w 787"/>
                <a:gd name="T1" fmla="*/ 0 h 600"/>
                <a:gd name="T2" fmla="*/ 0 w 787"/>
                <a:gd name="T3" fmla="*/ 321 h 600"/>
                <a:gd name="T4" fmla="*/ 0 w 787"/>
                <a:gd name="T5" fmla="*/ 600 h 600"/>
                <a:gd name="T6" fmla="*/ 787 w 787"/>
                <a:gd name="T7" fmla="*/ 145 h 600"/>
                <a:gd name="T8" fmla="*/ 545 w 787"/>
                <a:gd name="T9" fmla="*/ 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7" h="600">
                  <a:moveTo>
                    <a:pt x="545" y="0"/>
                  </a:moveTo>
                  <a:cubicBezTo>
                    <a:pt x="436" y="190"/>
                    <a:pt x="233" y="319"/>
                    <a:pt x="0" y="321"/>
                  </a:cubicBezTo>
                  <a:cubicBezTo>
                    <a:pt x="0" y="600"/>
                    <a:pt x="0" y="600"/>
                    <a:pt x="0" y="600"/>
                  </a:cubicBezTo>
                  <a:cubicBezTo>
                    <a:pt x="335" y="597"/>
                    <a:pt x="628" y="415"/>
                    <a:pt x="787" y="145"/>
                  </a:cubicBezTo>
                  <a:lnTo>
                    <a:pt x="545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koppt-任意多边形"/>
            <p:cNvSpPr/>
            <p:nvPr/>
          </p:nvSpPr>
          <p:spPr bwMode="auto">
            <a:xfrm>
              <a:off x="4432931" y="4136346"/>
              <a:ext cx="1668957" cy="1265585"/>
            </a:xfrm>
            <a:custGeom>
              <a:avLst/>
              <a:gdLst>
                <a:gd name="T0" fmla="*/ 243 w 786"/>
                <a:gd name="T1" fmla="*/ 0 h 596"/>
                <a:gd name="T2" fmla="*/ 0 w 786"/>
                <a:gd name="T3" fmla="*/ 145 h 596"/>
                <a:gd name="T4" fmla="*/ 786 w 786"/>
                <a:gd name="T5" fmla="*/ 596 h 596"/>
                <a:gd name="T6" fmla="*/ 786 w 786"/>
                <a:gd name="T7" fmla="*/ 317 h 596"/>
                <a:gd name="T8" fmla="*/ 243 w 786"/>
                <a:gd name="T9" fmla="*/ 0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6" h="596">
                  <a:moveTo>
                    <a:pt x="243" y="0"/>
                  </a:moveTo>
                  <a:cubicBezTo>
                    <a:pt x="0" y="145"/>
                    <a:pt x="0" y="145"/>
                    <a:pt x="0" y="145"/>
                  </a:cubicBezTo>
                  <a:cubicBezTo>
                    <a:pt x="160" y="413"/>
                    <a:pt x="452" y="593"/>
                    <a:pt x="786" y="596"/>
                  </a:cubicBezTo>
                  <a:cubicBezTo>
                    <a:pt x="786" y="317"/>
                    <a:pt x="786" y="317"/>
                    <a:pt x="786" y="317"/>
                  </a:cubicBezTo>
                  <a:cubicBezTo>
                    <a:pt x="554" y="315"/>
                    <a:pt x="352" y="188"/>
                    <a:pt x="243" y="0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koppt-任意多边形"/>
            <p:cNvSpPr/>
            <p:nvPr/>
          </p:nvSpPr>
          <p:spPr bwMode="auto">
            <a:xfrm>
              <a:off x="6133402" y="2142169"/>
              <a:ext cx="1302141" cy="1941235"/>
            </a:xfrm>
            <a:custGeom>
              <a:avLst/>
              <a:gdLst>
                <a:gd name="T0" fmla="*/ 220 w 613"/>
                <a:gd name="T1" fmla="*/ 621 h 914"/>
                <a:gd name="T2" fmla="*/ 200 w 613"/>
                <a:gd name="T3" fmla="*/ 712 h 914"/>
                <a:gd name="T4" fmla="*/ 539 w 613"/>
                <a:gd name="T5" fmla="*/ 914 h 914"/>
                <a:gd name="T6" fmla="*/ 613 w 613"/>
                <a:gd name="T7" fmla="*/ 621 h 914"/>
                <a:gd name="T8" fmla="*/ 0 w 613"/>
                <a:gd name="T9" fmla="*/ 0 h 914"/>
                <a:gd name="T10" fmla="*/ 0 w 613"/>
                <a:gd name="T11" fmla="*/ 393 h 914"/>
                <a:gd name="T12" fmla="*/ 220 w 613"/>
                <a:gd name="T13" fmla="*/ 621 h 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3" h="914">
                  <a:moveTo>
                    <a:pt x="220" y="621"/>
                  </a:moveTo>
                  <a:cubicBezTo>
                    <a:pt x="220" y="653"/>
                    <a:pt x="213" y="684"/>
                    <a:pt x="200" y="712"/>
                  </a:cubicBezTo>
                  <a:cubicBezTo>
                    <a:pt x="539" y="914"/>
                    <a:pt x="539" y="914"/>
                    <a:pt x="539" y="914"/>
                  </a:cubicBezTo>
                  <a:cubicBezTo>
                    <a:pt x="586" y="827"/>
                    <a:pt x="613" y="727"/>
                    <a:pt x="613" y="621"/>
                  </a:cubicBezTo>
                  <a:cubicBezTo>
                    <a:pt x="613" y="280"/>
                    <a:pt x="339" y="4"/>
                    <a:pt x="0" y="0"/>
                  </a:cubicBezTo>
                  <a:cubicBezTo>
                    <a:pt x="0" y="393"/>
                    <a:pt x="0" y="393"/>
                    <a:pt x="0" y="393"/>
                  </a:cubicBezTo>
                  <a:cubicBezTo>
                    <a:pt x="122" y="397"/>
                    <a:pt x="220" y="497"/>
                    <a:pt x="220" y="621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koppt-任意多边形"/>
            <p:cNvSpPr/>
            <p:nvPr/>
          </p:nvSpPr>
          <p:spPr bwMode="auto">
            <a:xfrm>
              <a:off x="4798488" y="2142169"/>
              <a:ext cx="1303401" cy="1951319"/>
            </a:xfrm>
            <a:custGeom>
              <a:avLst/>
              <a:gdLst>
                <a:gd name="T0" fmla="*/ 0 w 614"/>
                <a:gd name="T1" fmla="*/ 621 h 919"/>
                <a:gd name="T2" fmla="*/ 76 w 614"/>
                <a:gd name="T3" fmla="*/ 919 h 919"/>
                <a:gd name="T4" fmla="*/ 415 w 614"/>
                <a:gd name="T5" fmla="*/ 717 h 919"/>
                <a:gd name="T6" fmla="*/ 393 w 614"/>
                <a:gd name="T7" fmla="*/ 621 h 919"/>
                <a:gd name="T8" fmla="*/ 614 w 614"/>
                <a:gd name="T9" fmla="*/ 393 h 919"/>
                <a:gd name="T10" fmla="*/ 614 w 614"/>
                <a:gd name="T11" fmla="*/ 0 h 919"/>
                <a:gd name="T12" fmla="*/ 0 w 614"/>
                <a:gd name="T13" fmla="*/ 621 h 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4" h="919">
                  <a:moveTo>
                    <a:pt x="0" y="621"/>
                  </a:moveTo>
                  <a:cubicBezTo>
                    <a:pt x="0" y="729"/>
                    <a:pt x="28" y="830"/>
                    <a:pt x="76" y="919"/>
                  </a:cubicBezTo>
                  <a:cubicBezTo>
                    <a:pt x="415" y="717"/>
                    <a:pt x="415" y="717"/>
                    <a:pt x="415" y="717"/>
                  </a:cubicBezTo>
                  <a:cubicBezTo>
                    <a:pt x="401" y="688"/>
                    <a:pt x="393" y="655"/>
                    <a:pt x="393" y="621"/>
                  </a:cubicBezTo>
                  <a:cubicBezTo>
                    <a:pt x="393" y="497"/>
                    <a:pt x="491" y="397"/>
                    <a:pt x="614" y="393"/>
                  </a:cubicBezTo>
                  <a:cubicBezTo>
                    <a:pt x="614" y="0"/>
                    <a:pt x="614" y="0"/>
                    <a:pt x="614" y="0"/>
                  </a:cubicBezTo>
                  <a:cubicBezTo>
                    <a:pt x="274" y="4"/>
                    <a:pt x="0" y="280"/>
                    <a:pt x="0" y="621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koppt-任意多边形"/>
            <p:cNvSpPr/>
            <p:nvPr/>
          </p:nvSpPr>
          <p:spPr bwMode="auto">
            <a:xfrm>
              <a:off x="4976224" y="3682393"/>
              <a:ext cx="2286624" cy="1096290"/>
            </a:xfrm>
            <a:custGeom>
              <a:avLst/>
              <a:gdLst>
                <a:gd name="T0" fmla="*/ 987 w 1438"/>
                <a:gd name="T1" fmla="*/ 0 h 688"/>
                <a:gd name="T2" fmla="*/ 717 w 1438"/>
                <a:gd name="T3" fmla="*/ 163 h 688"/>
                <a:gd name="T4" fmla="*/ 451 w 1438"/>
                <a:gd name="T5" fmla="*/ 6 h 688"/>
                <a:gd name="T6" fmla="*/ 0 w 1438"/>
                <a:gd name="T7" fmla="*/ 275 h 688"/>
                <a:gd name="T8" fmla="*/ 717 w 1438"/>
                <a:gd name="T9" fmla="*/ 688 h 688"/>
                <a:gd name="T10" fmla="*/ 1438 w 1438"/>
                <a:gd name="T11" fmla="*/ 269 h 688"/>
                <a:gd name="T12" fmla="*/ 987 w 1438"/>
                <a:gd name="T13" fmla="*/ 0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8" h="688">
                  <a:moveTo>
                    <a:pt x="987" y="0"/>
                  </a:moveTo>
                  <a:cubicBezTo>
                    <a:pt x="936" y="97"/>
                    <a:pt x="834" y="163"/>
                    <a:pt x="717" y="163"/>
                  </a:cubicBezTo>
                  <a:cubicBezTo>
                    <a:pt x="603" y="163"/>
                    <a:pt x="503" y="99"/>
                    <a:pt x="451" y="6"/>
                  </a:cubicBezTo>
                  <a:cubicBezTo>
                    <a:pt x="0" y="275"/>
                    <a:pt x="0" y="275"/>
                    <a:pt x="0" y="275"/>
                  </a:cubicBezTo>
                  <a:cubicBezTo>
                    <a:pt x="143" y="522"/>
                    <a:pt x="411" y="688"/>
                    <a:pt x="717" y="688"/>
                  </a:cubicBezTo>
                  <a:cubicBezTo>
                    <a:pt x="1026" y="688"/>
                    <a:pt x="1295" y="519"/>
                    <a:pt x="1438" y="269"/>
                  </a:cubicBezTo>
                  <a:lnTo>
                    <a:pt x="98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koppt-任意多边形"/>
            <p:cNvSpPr/>
            <p:nvPr/>
          </p:nvSpPr>
          <p:spPr bwMode="auto">
            <a:xfrm flipH="1">
              <a:off x="4424152" y="1486687"/>
              <a:ext cx="1675261" cy="1285752"/>
            </a:xfrm>
            <a:custGeom>
              <a:avLst/>
              <a:gdLst>
                <a:gd name="T0" fmla="*/ 539 w 789"/>
                <a:gd name="T1" fmla="*/ 606 h 606"/>
                <a:gd name="T2" fmla="*/ 789 w 789"/>
                <a:gd name="T3" fmla="*/ 458 h 606"/>
                <a:gd name="T4" fmla="*/ 0 w 789"/>
                <a:gd name="T5" fmla="*/ 0 h 606"/>
                <a:gd name="T6" fmla="*/ 0 w 789"/>
                <a:gd name="T7" fmla="*/ 294 h 606"/>
                <a:gd name="T8" fmla="*/ 539 w 789"/>
                <a:gd name="T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9" h="606">
                  <a:moveTo>
                    <a:pt x="539" y="606"/>
                  </a:moveTo>
                  <a:cubicBezTo>
                    <a:pt x="789" y="458"/>
                    <a:pt x="789" y="458"/>
                    <a:pt x="789" y="458"/>
                  </a:cubicBezTo>
                  <a:cubicBezTo>
                    <a:pt x="630" y="186"/>
                    <a:pt x="336" y="3"/>
                    <a:pt x="0" y="0"/>
                  </a:cubicBezTo>
                  <a:cubicBezTo>
                    <a:pt x="0" y="294"/>
                    <a:pt x="0" y="294"/>
                    <a:pt x="0" y="294"/>
                  </a:cubicBezTo>
                  <a:cubicBezTo>
                    <a:pt x="229" y="296"/>
                    <a:pt x="430" y="421"/>
                    <a:pt x="539" y="60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koppt-任意多边形"/>
            <p:cNvSpPr/>
            <p:nvPr/>
          </p:nvSpPr>
          <p:spPr bwMode="auto">
            <a:xfrm flipH="1">
              <a:off x="4152197" y="2486297"/>
              <a:ext cx="779015" cy="1922327"/>
            </a:xfrm>
            <a:custGeom>
              <a:avLst/>
              <a:gdLst>
                <a:gd name="T0" fmla="*/ 5 w 367"/>
                <a:gd name="T1" fmla="*/ 760 h 905"/>
                <a:gd name="T2" fmla="*/ 248 w 367"/>
                <a:gd name="T3" fmla="*/ 905 h 905"/>
                <a:gd name="T4" fmla="*/ 367 w 367"/>
                <a:gd name="T5" fmla="*/ 451 h 905"/>
                <a:gd name="T6" fmla="*/ 249 w 367"/>
                <a:gd name="T7" fmla="*/ 0 h 905"/>
                <a:gd name="T8" fmla="*/ 0 w 367"/>
                <a:gd name="T9" fmla="*/ 148 h 905"/>
                <a:gd name="T10" fmla="*/ 81 w 367"/>
                <a:gd name="T11" fmla="*/ 459 h 905"/>
                <a:gd name="T12" fmla="*/ 5 w 367"/>
                <a:gd name="T13" fmla="*/ 760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7" h="905">
                  <a:moveTo>
                    <a:pt x="5" y="760"/>
                  </a:moveTo>
                  <a:cubicBezTo>
                    <a:pt x="248" y="905"/>
                    <a:pt x="248" y="905"/>
                    <a:pt x="248" y="905"/>
                  </a:cubicBezTo>
                  <a:cubicBezTo>
                    <a:pt x="324" y="771"/>
                    <a:pt x="367" y="616"/>
                    <a:pt x="367" y="451"/>
                  </a:cubicBezTo>
                  <a:cubicBezTo>
                    <a:pt x="367" y="287"/>
                    <a:pt x="324" y="133"/>
                    <a:pt x="249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51" y="240"/>
                    <a:pt x="81" y="346"/>
                    <a:pt x="81" y="459"/>
                  </a:cubicBezTo>
                  <a:cubicBezTo>
                    <a:pt x="81" y="568"/>
                    <a:pt x="53" y="670"/>
                    <a:pt x="5" y="7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77" tIns="34288" rIns="68577" bIns="34288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koppt-图标"/>
            <p:cNvSpPr/>
            <p:nvPr/>
          </p:nvSpPr>
          <p:spPr bwMode="auto">
            <a:xfrm>
              <a:off x="5820233" y="3199254"/>
              <a:ext cx="596523" cy="520360"/>
            </a:xfrm>
            <a:custGeom>
              <a:avLst/>
              <a:gdLst>
                <a:gd name="connsiteX0" fmla="*/ 30651 w 596523"/>
                <a:gd name="connsiteY0" fmla="*/ 200138 h 520360"/>
                <a:gd name="connsiteX1" fmla="*/ 52424 w 596523"/>
                <a:gd name="connsiteY1" fmla="*/ 209010 h 520360"/>
                <a:gd name="connsiteX2" fmla="*/ 162343 w 596523"/>
                <a:gd name="connsiteY2" fmla="*/ 319060 h 520360"/>
                <a:gd name="connsiteX3" fmla="*/ 379856 w 596523"/>
                <a:gd name="connsiteY3" fmla="*/ 319060 h 520360"/>
                <a:gd name="connsiteX4" fmla="*/ 363579 w 596523"/>
                <a:gd name="connsiteY4" fmla="*/ 303006 h 520360"/>
                <a:gd name="connsiteX5" fmla="*/ 212229 w 596523"/>
                <a:gd name="connsiteY5" fmla="*/ 303006 h 520360"/>
                <a:gd name="connsiteX6" fmla="*/ 181579 w 596523"/>
                <a:gd name="connsiteY6" fmla="*/ 272378 h 520360"/>
                <a:gd name="connsiteX7" fmla="*/ 212229 w 596523"/>
                <a:gd name="connsiteY7" fmla="*/ 241539 h 520360"/>
                <a:gd name="connsiteX8" fmla="*/ 428262 w 596523"/>
                <a:gd name="connsiteY8" fmla="*/ 241539 h 520360"/>
                <a:gd name="connsiteX9" fmla="*/ 451303 w 596523"/>
                <a:gd name="connsiteY9" fmla="*/ 251889 h 520360"/>
                <a:gd name="connsiteX10" fmla="*/ 532897 w 596523"/>
                <a:gd name="connsiteY10" fmla="*/ 333423 h 520360"/>
                <a:gd name="connsiteX11" fmla="*/ 583629 w 596523"/>
                <a:gd name="connsiteY11" fmla="*/ 386441 h 520360"/>
                <a:gd name="connsiteX12" fmla="*/ 596523 w 596523"/>
                <a:gd name="connsiteY12" fmla="*/ 417914 h 520360"/>
                <a:gd name="connsiteX13" fmla="*/ 596523 w 596523"/>
                <a:gd name="connsiteY13" fmla="*/ 501350 h 520360"/>
                <a:gd name="connsiteX14" fmla="*/ 585531 w 596523"/>
                <a:gd name="connsiteY14" fmla="*/ 520360 h 520360"/>
                <a:gd name="connsiteX15" fmla="*/ 570523 w 596523"/>
                <a:gd name="connsiteY15" fmla="*/ 512122 h 520360"/>
                <a:gd name="connsiteX16" fmla="*/ 490832 w 596523"/>
                <a:gd name="connsiteY16" fmla="*/ 430166 h 520360"/>
                <a:gd name="connsiteX17" fmla="*/ 459547 w 596523"/>
                <a:gd name="connsiteY17" fmla="*/ 417070 h 520360"/>
                <a:gd name="connsiteX18" fmla="*/ 194050 w 596523"/>
                <a:gd name="connsiteY18" fmla="*/ 417070 h 520360"/>
                <a:gd name="connsiteX19" fmla="*/ 157904 w 596523"/>
                <a:gd name="connsiteY19" fmla="*/ 401227 h 520360"/>
                <a:gd name="connsiteX20" fmla="*/ 8879 w 596523"/>
                <a:gd name="connsiteY20" fmla="*/ 252312 h 520360"/>
                <a:gd name="connsiteX21" fmla="*/ 8879 w 596523"/>
                <a:gd name="connsiteY21" fmla="*/ 209010 h 520360"/>
                <a:gd name="connsiteX22" fmla="*/ 30651 w 596523"/>
                <a:gd name="connsiteY22" fmla="*/ 200138 h 520360"/>
                <a:gd name="connsiteX23" fmla="*/ 179414 w 596523"/>
                <a:gd name="connsiteY23" fmla="*/ 172212 h 520360"/>
                <a:gd name="connsiteX24" fmla="*/ 412288 w 596523"/>
                <a:gd name="connsiteY24" fmla="*/ 172212 h 520360"/>
                <a:gd name="connsiteX25" fmla="*/ 442929 w 596523"/>
                <a:gd name="connsiteY25" fmla="*/ 202654 h 520360"/>
                <a:gd name="connsiteX26" fmla="*/ 442929 w 596523"/>
                <a:gd name="connsiteY26" fmla="*/ 225538 h 520360"/>
                <a:gd name="connsiteX27" fmla="*/ 427926 w 596523"/>
                <a:gd name="connsiteY27" fmla="*/ 223018 h 520360"/>
                <a:gd name="connsiteX28" fmla="*/ 211958 w 596523"/>
                <a:gd name="connsiteY28" fmla="*/ 223018 h 520360"/>
                <a:gd name="connsiteX29" fmla="*/ 163143 w 596523"/>
                <a:gd name="connsiteY29" fmla="*/ 270885 h 520360"/>
                <a:gd name="connsiteX30" fmla="*/ 148773 w 596523"/>
                <a:gd name="connsiteY30" fmla="*/ 245272 h 520360"/>
                <a:gd name="connsiteX31" fmla="*/ 148773 w 596523"/>
                <a:gd name="connsiteY31" fmla="*/ 202654 h 520360"/>
                <a:gd name="connsiteX32" fmla="*/ 179414 w 596523"/>
                <a:gd name="connsiteY32" fmla="*/ 172212 h 520360"/>
                <a:gd name="connsiteX33" fmla="*/ 179414 w 596523"/>
                <a:gd name="connsiteY33" fmla="*/ 85641 h 520360"/>
                <a:gd name="connsiteX34" fmla="*/ 412288 w 596523"/>
                <a:gd name="connsiteY34" fmla="*/ 85641 h 520360"/>
                <a:gd name="connsiteX35" fmla="*/ 442929 w 596523"/>
                <a:gd name="connsiteY35" fmla="*/ 116529 h 520360"/>
                <a:gd name="connsiteX36" fmla="*/ 442929 w 596523"/>
                <a:gd name="connsiteY36" fmla="*/ 122707 h 520360"/>
                <a:gd name="connsiteX37" fmla="*/ 412288 w 596523"/>
                <a:gd name="connsiteY37" fmla="*/ 153595 h 520360"/>
                <a:gd name="connsiteX38" fmla="*/ 179414 w 596523"/>
                <a:gd name="connsiteY38" fmla="*/ 153595 h 520360"/>
                <a:gd name="connsiteX39" fmla="*/ 148773 w 596523"/>
                <a:gd name="connsiteY39" fmla="*/ 122707 h 520360"/>
                <a:gd name="connsiteX40" fmla="*/ 148773 w 596523"/>
                <a:gd name="connsiteY40" fmla="*/ 116529 h 520360"/>
                <a:gd name="connsiteX41" fmla="*/ 179414 w 596523"/>
                <a:gd name="connsiteY41" fmla="*/ 85641 h 520360"/>
                <a:gd name="connsiteX42" fmla="*/ 179414 w 596523"/>
                <a:gd name="connsiteY42" fmla="*/ 0 h 520360"/>
                <a:gd name="connsiteX43" fmla="*/ 412288 w 596523"/>
                <a:gd name="connsiteY43" fmla="*/ 0 h 520360"/>
                <a:gd name="connsiteX44" fmla="*/ 442929 w 596523"/>
                <a:gd name="connsiteY44" fmla="*/ 30465 h 520360"/>
                <a:gd name="connsiteX45" fmla="*/ 442929 w 596523"/>
                <a:gd name="connsiteY45" fmla="*/ 36558 h 520360"/>
                <a:gd name="connsiteX46" fmla="*/ 412288 w 596523"/>
                <a:gd name="connsiteY46" fmla="*/ 67023 h 520360"/>
                <a:gd name="connsiteX47" fmla="*/ 179414 w 596523"/>
                <a:gd name="connsiteY47" fmla="*/ 67023 h 520360"/>
                <a:gd name="connsiteX48" fmla="*/ 148773 w 596523"/>
                <a:gd name="connsiteY48" fmla="*/ 36558 h 520360"/>
                <a:gd name="connsiteX49" fmla="*/ 148773 w 596523"/>
                <a:gd name="connsiteY49" fmla="*/ 30465 h 520360"/>
                <a:gd name="connsiteX50" fmla="*/ 179414 w 596523"/>
                <a:gd name="connsiteY50" fmla="*/ 0 h 5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596523" h="520360">
                  <a:moveTo>
                    <a:pt x="30651" y="200138"/>
                  </a:moveTo>
                  <a:cubicBezTo>
                    <a:pt x="38472" y="200138"/>
                    <a:pt x="46293" y="203095"/>
                    <a:pt x="52424" y="209010"/>
                  </a:cubicBezTo>
                  <a:lnTo>
                    <a:pt x="162343" y="319060"/>
                  </a:lnTo>
                  <a:lnTo>
                    <a:pt x="379856" y="319060"/>
                  </a:lnTo>
                  <a:lnTo>
                    <a:pt x="363579" y="303006"/>
                  </a:lnTo>
                  <a:lnTo>
                    <a:pt x="212229" y="303006"/>
                  </a:lnTo>
                  <a:cubicBezTo>
                    <a:pt x="195318" y="303006"/>
                    <a:pt x="181579" y="289276"/>
                    <a:pt x="181579" y="272378"/>
                  </a:cubicBezTo>
                  <a:cubicBezTo>
                    <a:pt x="181579" y="255269"/>
                    <a:pt x="195318" y="241539"/>
                    <a:pt x="212229" y="241539"/>
                  </a:cubicBezTo>
                  <a:lnTo>
                    <a:pt x="428262" y="241539"/>
                  </a:lnTo>
                  <a:cubicBezTo>
                    <a:pt x="437352" y="241539"/>
                    <a:pt x="445384" y="245763"/>
                    <a:pt x="451303" y="251889"/>
                  </a:cubicBezTo>
                  <a:lnTo>
                    <a:pt x="532897" y="333423"/>
                  </a:lnTo>
                  <a:lnTo>
                    <a:pt x="583629" y="386441"/>
                  </a:lnTo>
                  <a:cubicBezTo>
                    <a:pt x="590816" y="393623"/>
                    <a:pt x="596523" y="407775"/>
                    <a:pt x="596523" y="417914"/>
                  </a:cubicBezTo>
                  <a:lnTo>
                    <a:pt x="596523" y="501350"/>
                  </a:lnTo>
                  <a:cubicBezTo>
                    <a:pt x="596523" y="513812"/>
                    <a:pt x="592296" y="520360"/>
                    <a:pt x="585531" y="520360"/>
                  </a:cubicBezTo>
                  <a:cubicBezTo>
                    <a:pt x="581304" y="520360"/>
                    <a:pt x="576230" y="517614"/>
                    <a:pt x="570523" y="512122"/>
                  </a:cubicBezTo>
                  <a:lnTo>
                    <a:pt x="490832" y="430166"/>
                  </a:lnTo>
                  <a:cubicBezTo>
                    <a:pt x="483645" y="422984"/>
                    <a:pt x="469693" y="417070"/>
                    <a:pt x="459547" y="417070"/>
                  </a:cubicBezTo>
                  <a:lnTo>
                    <a:pt x="194050" y="417070"/>
                  </a:lnTo>
                  <a:cubicBezTo>
                    <a:pt x="179676" y="417070"/>
                    <a:pt x="166782" y="410944"/>
                    <a:pt x="157904" y="401227"/>
                  </a:cubicBezTo>
                  <a:lnTo>
                    <a:pt x="8879" y="252312"/>
                  </a:lnTo>
                  <a:cubicBezTo>
                    <a:pt x="-2959" y="240483"/>
                    <a:pt x="-2959" y="221050"/>
                    <a:pt x="8879" y="209010"/>
                  </a:cubicBezTo>
                  <a:cubicBezTo>
                    <a:pt x="15009" y="203095"/>
                    <a:pt x="22830" y="200138"/>
                    <a:pt x="30651" y="200138"/>
                  </a:cubicBezTo>
                  <a:close/>
                  <a:moveTo>
                    <a:pt x="179414" y="172212"/>
                  </a:moveTo>
                  <a:lnTo>
                    <a:pt x="412288" y="172212"/>
                  </a:lnTo>
                  <a:cubicBezTo>
                    <a:pt x="429194" y="172212"/>
                    <a:pt x="442929" y="185858"/>
                    <a:pt x="442929" y="202654"/>
                  </a:cubicBezTo>
                  <a:lnTo>
                    <a:pt x="442929" y="225538"/>
                  </a:lnTo>
                  <a:cubicBezTo>
                    <a:pt x="438280" y="223858"/>
                    <a:pt x="433209" y="223018"/>
                    <a:pt x="427926" y="223018"/>
                  </a:cubicBezTo>
                  <a:lnTo>
                    <a:pt x="211958" y="223018"/>
                  </a:lnTo>
                  <a:cubicBezTo>
                    <a:pt x="185331" y="223018"/>
                    <a:pt x="163566" y="244432"/>
                    <a:pt x="163143" y="270885"/>
                  </a:cubicBezTo>
                  <a:cubicBezTo>
                    <a:pt x="154479" y="265427"/>
                    <a:pt x="148773" y="255979"/>
                    <a:pt x="148773" y="245272"/>
                  </a:cubicBezTo>
                  <a:lnTo>
                    <a:pt x="148773" y="202654"/>
                  </a:lnTo>
                  <a:cubicBezTo>
                    <a:pt x="148773" y="185858"/>
                    <a:pt x="162509" y="172212"/>
                    <a:pt x="179414" y="172212"/>
                  </a:cubicBezTo>
                  <a:close/>
                  <a:moveTo>
                    <a:pt x="179414" y="85641"/>
                  </a:moveTo>
                  <a:lnTo>
                    <a:pt x="412288" y="85641"/>
                  </a:lnTo>
                  <a:cubicBezTo>
                    <a:pt x="429194" y="85641"/>
                    <a:pt x="442929" y="99487"/>
                    <a:pt x="442929" y="116529"/>
                  </a:cubicBezTo>
                  <a:lnTo>
                    <a:pt x="442929" y="122707"/>
                  </a:lnTo>
                  <a:cubicBezTo>
                    <a:pt x="442929" y="139748"/>
                    <a:pt x="429194" y="153595"/>
                    <a:pt x="412288" y="153595"/>
                  </a:cubicBezTo>
                  <a:lnTo>
                    <a:pt x="179414" y="153595"/>
                  </a:lnTo>
                  <a:cubicBezTo>
                    <a:pt x="162509" y="153595"/>
                    <a:pt x="148773" y="139748"/>
                    <a:pt x="148773" y="122707"/>
                  </a:cubicBezTo>
                  <a:lnTo>
                    <a:pt x="148773" y="116529"/>
                  </a:lnTo>
                  <a:cubicBezTo>
                    <a:pt x="148773" y="99487"/>
                    <a:pt x="162509" y="85641"/>
                    <a:pt x="179414" y="85641"/>
                  </a:cubicBezTo>
                  <a:close/>
                  <a:moveTo>
                    <a:pt x="179414" y="0"/>
                  </a:moveTo>
                  <a:lnTo>
                    <a:pt x="412288" y="0"/>
                  </a:lnTo>
                  <a:cubicBezTo>
                    <a:pt x="429194" y="0"/>
                    <a:pt x="442929" y="13657"/>
                    <a:pt x="442929" y="30465"/>
                  </a:cubicBezTo>
                  <a:lnTo>
                    <a:pt x="442929" y="36558"/>
                  </a:lnTo>
                  <a:cubicBezTo>
                    <a:pt x="442929" y="53366"/>
                    <a:pt x="429194" y="67023"/>
                    <a:pt x="412288" y="67023"/>
                  </a:cubicBezTo>
                  <a:lnTo>
                    <a:pt x="179414" y="67023"/>
                  </a:lnTo>
                  <a:cubicBezTo>
                    <a:pt x="162509" y="67023"/>
                    <a:pt x="148773" y="53366"/>
                    <a:pt x="148773" y="36558"/>
                  </a:cubicBezTo>
                  <a:lnTo>
                    <a:pt x="148773" y="30465"/>
                  </a:lnTo>
                  <a:cubicBezTo>
                    <a:pt x="148773" y="13657"/>
                    <a:pt x="162509" y="0"/>
                    <a:pt x="179414" y="0"/>
                  </a:cubicBezTo>
                  <a:close/>
                </a:path>
              </a:pathLst>
            </a:custGeom>
            <a:solidFill>
              <a:srgbClr val="DDDDDD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th-TH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endParaRPr>
            </a:p>
          </p:txBody>
        </p:sp>
        <p:sp>
          <p:nvSpPr>
            <p:cNvPr id="17" name="koppt-图标"/>
            <p:cNvSpPr>
              <a:spLocks noEditPoints="1"/>
            </p:cNvSpPr>
            <p:nvPr/>
          </p:nvSpPr>
          <p:spPr bwMode="auto">
            <a:xfrm>
              <a:off x="5939643" y="4089471"/>
              <a:ext cx="359786" cy="282134"/>
            </a:xfrm>
            <a:custGeom>
              <a:avLst/>
              <a:gdLst/>
              <a:ahLst/>
              <a:cxnLst>
                <a:cxn ang="0">
                  <a:pos x="63" y="20"/>
                </a:cxn>
                <a:cxn ang="0">
                  <a:pos x="44" y="43"/>
                </a:cxn>
                <a:cxn ang="0">
                  <a:pos x="28" y="47"/>
                </a:cxn>
                <a:cxn ang="0">
                  <a:pos x="18" y="46"/>
                </a:cxn>
                <a:cxn ang="0">
                  <a:pos x="11" y="43"/>
                </a:cxn>
                <a:cxn ang="0">
                  <a:pos x="4" y="50"/>
                </a:cxn>
                <a:cxn ang="0">
                  <a:pos x="0" y="47"/>
                </a:cxn>
                <a:cxn ang="0">
                  <a:pos x="0" y="46"/>
                </a:cxn>
                <a:cxn ang="0">
                  <a:pos x="7" y="37"/>
                </a:cxn>
                <a:cxn ang="0">
                  <a:pos x="6" y="34"/>
                </a:cxn>
                <a:cxn ang="0">
                  <a:pos x="5" y="30"/>
                </a:cxn>
                <a:cxn ang="0">
                  <a:pos x="25" y="8"/>
                </a:cxn>
                <a:cxn ang="0">
                  <a:pos x="52" y="3"/>
                </a:cxn>
                <a:cxn ang="0">
                  <a:pos x="58" y="0"/>
                </a:cxn>
                <a:cxn ang="0">
                  <a:pos x="64" y="13"/>
                </a:cxn>
                <a:cxn ang="0">
                  <a:pos x="63" y="20"/>
                </a:cxn>
                <a:cxn ang="0">
                  <a:pos x="43" y="18"/>
                </a:cxn>
                <a:cxn ang="0">
                  <a:pos x="14" y="32"/>
                </a:cxn>
                <a:cxn ang="0">
                  <a:pos x="13" y="34"/>
                </a:cxn>
                <a:cxn ang="0">
                  <a:pos x="16" y="36"/>
                </a:cxn>
                <a:cxn ang="0">
                  <a:pos x="17" y="36"/>
                </a:cxn>
                <a:cxn ang="0">
                  <a:pos x="22" y="31"/>
                </a:cxn>
                <a:cxn ang="0">
                  <a:pos x="43" y="23"/>
                </a:cxn>
                <a:cxn ang="0">
                  <a:pos x="45" y="20"/>
                </a:cxn>
                <a:cxn ang="0">
                  <a:pos x="43" y="18"/>
                </a:cxn>
              </a:cxnLst>
              <a:rect l="0" t="0" r="r" b="b"/>
              <a:pathLst>
                <a:path w="64" h="50">
                  <a:moveTo>
                    <a:pt x="63" y="20"/>
                  </a:moveTo>
                  <a:cubicBezTo>
                    <a:pt x="61" y="31"/>
                    <a:pt x="54" y="38"/>
                    <a:pt x="44" y="43"/>
                  </a:cubicBezTo>
                  <a:cubicBezTo>
                    <a:pt x="39" y="46"/>
                    <a:pt x="33" y="47"/>
                    <a:pt x="28" y="47"/>
                  </a:cubicBezTo>
                  <a:cubicBezTo>
                    <a:pt x="25" y="47"/>
                    <a:pt x="21" y="47"/>
                    <a:pt x="18" y="46"/>
                  </a:cubicBezTo>
                  <a:cubicBezTo>
                    <a:pt x="16" y="45"/>
                    <a:pt x="13" y="43"/>
                    <a:pt x="11" y="43"/>
                  </a:cubicBezTo>
                  <a:cubicBezTo>
                    <a:pt x="9" y="43"/>
                    <a:pt x="7" y="50"/>
                    <a:pt x="4" y="50"/>
                  </a:cubicBezTo>
                  <a:cubicBezTo>
                    <a:pt x="2" y="50"/>
                    <a:pt x="1" y="49"/>
                    <a:pt x="0" y="47"/>
                  </a:cubicBezTo>
                  <a:cubicBezTo>
                    <a:pt x="0" y="47"/>
                    <a:pt x="0" y="46"/>
                    <a:pt x="0" y="46"/>
                  </a:cubicBezTo>
                  <a:cubicBezTo>
                    <a:pt x="0" y="42"/>
                    <a:pt x="7" y="39"/>
                    <a:pt x="7" y="37"/>
                  </a:cubicBezTo>
                  <a:cubicBezTo>
                    <a:pt x="7" y="37"/>
                    <a:pt x="6" y="35"/>
                    <a:pt x="6" y="34"/>
                  </a:cubicBezTo>
                  <a:cubicBezTo>
                    <a:pt x="6" y="33"/>
                    <a:pt x="5" y="32"/>
                    <a:pt x="5" y="30"/>
                  </a:cubicBezTo>
                  <a:cubicBezTo>
                    <a:pt x="5" y="19"/>
                    <a:pt x="14" y="11"/>
                    <a:pt x="25" y="8"/>
                  </a:cubicBezTo>
                  <a:cubicBezTo>
                    <a:pt x="32" y="5"/>
                    <a:pt x="47" y="8"/>
                    <a:pt x="52" y="3"/>
                  </a:cubicBezTo>
                  <a:cubicBezTo>
                    <a:pt x="54" y="1"/>
                    <a:pt x="55" y="0"/>
                    <a:pt x="58" y="0"/>
                  </a:cubicBezTo>
                  <a:cubicBezTo>
                    <a:pt x="62" y="0"/>
                    <a:pt x="64" y="10"/>
                    <a:pt x="64" y="13"/>
                  </a:cubicBezTo>
                  <a:cubicBezTo>
                    <a:pt x="64" y="16"/>
                    <a:pt x="63" y="18"/>
                    <a:pt x="63" y="20"/>
                  </a:cubicBezTo>
                  <a:close/>
                  <a:moveTo>
                    <a:pt x="43" y="18"/>
                  </a:moveTo>
                  <a:cubicBezTo>
                    <a:pt x="31" y="18"/>
                    <a:pt x="22" y="23"/>
                    <a:pt x="14" y="32"/>
                  </a:cubicBezTo>
                  <a:cubicBezTo>
                    <a:pt x="14" y="33"/>
                    <a:pt x="13" y="33"/>
                    <a:pt x="13" y="34"/>
                  </a:cubicBezTo>
                  <a:cubicBezTo>
                    <a:pt x="13" y="35"/>
                    <a:pt x="15" y="36"/>
                    <a:pt x="16" y="36"/>
                  </a:cubicBezTo>
                  <a:cubicBezTo>
                    <a:pt x="16" y="36"/>
                    <a:pt x="17" y="36"/>
                    <a:pt x="17" y="36"/>
                  </a:cubicBezTo>
                  <a:cubicBezTo>
                    <a:pt x="19" y="34"/>
                    <a:pt x="21" y="32"/>
                    <a:pt x="22" y="31"/>
                  </a:cubicBezTo>
                  <a:cubicBezTo>
                    <a:pt x="29" y="25"/>
                    <a:pt x="34" y="23"/>
                    <a:pt x="43" y="23"/>
                  </a:cubicBezTo>
                  <a:cubicBezTo>
                    <a:pt x="44" y="23"/>
                    <a:pt x="45" y="22"/>
                    <a:pt x="45" y="20"/>
                  </a:cubicBezTo>
                  <a:cubicBezTo>
                    <a:pt x="45" y="19"/>
                    <a:pt x="44" y="18"/>
                    <a:pt x="43" y="1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koppt-图标"/>
            <p:cNvSpPr/>
            <p:nvPr/>
          </p:nvSpPr>
          <p:spPr bwMode="auto">
            <a:xfrm>
              <a:off x="6685232" y="2936236"/>
              <a:ext cx="287380" cy="369868"/>
            </a:xfrm>
            <a:custGeom>
              <a:avLst/>
              <a:gdLst/>
              <a:ahLst/>
              <a:cxnLst>
                <a:cxn ang="0">
                  <a:pos x="25" y="46"/>
                </a:cxn>
                <a:cxn ang="0">
                  <a:pos x="1" y="64"/>
                </a:cxn>
                <a:cxn ang="0">
                  <a:pos x="0" y="62"/>
                </a:cxn>
                <a:cxn ang="0">
                  <a:pos x="1" y="61"/>
                </a:cxn>
                <a:cxn ang="0">
                  <a:pos x="22" y="46"/>
                </a:cxn>
                <a:cxn ang="0">
                  <a:pos x="1" y="36"/>
                </a:cxn>
                <a:cxn ang="0">
                  <a:pos x="24" y="41"/>
                </a:cxn>
                <a:cxn ang="0">
                  <a:pos x="27" y="31"/>
                </a:cxn>
                <a:cxn ang="0">
                  <a:pos x="7" y="18"/>
                </a:cxn>
                <a:cxn ang="0">
                  <a:pos x="27" y="28"/>
                </a:cxn>
                <a:cxn ang="0">
                  <a:pos x="28" y="21"/>
                </a:cxn>
                <a:cxn ang="0">
                  <a:pos x="23" y="0"/>
                </a:cxn>
                <a:cxn ang="0">
                  <a:pos x="31" y="21"/>
                </a:cxn>
                <a:cxn ang="0">
                  <a:pos x="31" y="25"/>
                </a:cxn>
                <a:cxn ang="0">
                  <a:pos x="48" y="18"/>
                </a:cxn>
                <a:cxn ang="0">
                  <a:pos x="30" y="32"/>
                </a:cxn>
                <a:cxn ang="0">
                  <a:pos x="27" y="42"/>
                </a:cxn>
                <a:cxn ang="0">
                  <a:pos x="50" y="39"/>
                </a:cxn>
                <a:cxn ang="0">
                  <a:pos x="25" y="46"/>
                </a:cxn>
              </a:cxnLst>
              <a:rect l="0" t="0" r="r" b="b"/>
              <a:pathLst>
                <a:path w="50" h="64">
                  <a:moveTo>
                    <a:pt x="25" y="46"/>
                  </a:moveTo>
                  <a:cubicBezTo>
                    <a:pt x="20" y="57"/>
                    <a:pt x="11" y="64"/>
                    <a:pt x="1" y="64"/>
                  </a:cubicBezTo>
                  <a:cubicBezTo>
                    <a:pt x="0" y="64"/>
                    <a:pt x="0" y="63"/>
                    <a:pt x="0" y="62"/>
                  </a:cubicBezTo>
                  <a:cubicBezTo>
                    <a:pt x="0" y="61"/>
                    <a:pt x="0" y="61"/>
                    <a:pt x="1" y="61"/>
                  </a:cubicBezTo>
                  <a:cubicBezTo>
                    <a:pt x="10" y="61"/>
                    <a:pt x="17" y="55"/>
                    <a:pt x="22" y="46"/>
                  </a:cubicBezTo>
                  <a:cubicBezTo>
                    <a:pt x="17" y="48"/>
                    <a:pt x="6" y="50"/>
                    <a:pt x="1" y="36"/>
                  </a:cubicBezTo>
                  <a:cubicBezTo>
                    <a:pt x="15" y="30"/>
                    <a:pt x="22" y="37"/>
                    <a:pt x="24" y="41"/>
                  </a:cubicBezTo>
                  <a:cubicBezTo>
                    <a:pt x="25" y="38"/>
                    <a:pt x="26" y="35"/>
                    <a:pt x="27" y="31"/>
                  </a:cubicBezTo>
                  <a:cubicBezTo>
                    <a:pt x="27" y="31"/>
                    <a:pt x="9" y="34"/>
                    <a:pt x="7" y="18"/>
                  </a:cubicBezTo>
                  <a:cubicBezTo>
                    <a:pt x="23" y="12"/>
                    <a:pt x="27" y="28"/>
                    <a:pt x="27" y="28"/>
                  </a:cubicBezTo>
                  <a:cubicBezTo>
                    <a:pt x="27" y="26"/>
                    <a:pt x="28" y="21"/>
                    <a:pt x="28" y="21"/>
                  </a:cubicBezTo>
                  <a:cubicBezTo>
                    <a:pt x="28" y="21"/>
                    <a:pt x="14" y="12"/>
                    <a:pt x="23" y="0"/>
                  </a:cubicBezTo>
                  <a:cubicBezTo>
                    <a:pt x="39" y="5"/>
                    <a:pt x="31" y="21"/>
                    <a:pt x="31" y="21"/>
                  </a:cubicBezTo>
                  <a:cubicBezTo>
                    <a:pt x="31" y="21"/>
                    <a:pt x="31" y="24"/>
                    <a:pt x="31" y="25"/>
                  </a:cubicBezTo>
                  <a:cubicBezTo>
                    <a:pt x="31" y="25"/>
                    <a:pt x="37" y="14"/>
                    <a:pt x="48" y="18"/>
                  </a:cubicBezTo>
                  <a:cubicBezTo>
                    <a:pt x="48" y="35"/>
                    <a:pt x="30" y="32"/>
                    <a:pt x="30" y="32"/>
                  </a:cubicBezTo>
                  <a:cubicBezTo>
                    <a:pt x="29" y="35"/>
                    <a:pt x="29" y="39"/>
                    <a:pt x="27" y="42"/>
                  </a:cubicBezTo>
                  <a:cubicBezTo>
                    <a:pt x="27" y="42"/>
                    <a:pt x="38" y="30"/>
                    <a:pt x="50" y="39"/>
                  </a:cubicBezTo>
                  <a:cubicBezTo>
                    <a:pt x="43" y="57"/>
                    <a:pt x="25" y="46"/>
                    <a:pt x="25" y="46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koppt-图标"/>
            <p:cNvSpPr>
              <a:spLocks noChangeArrowheads="1"/>
            </p:cNvSpPr>
            <p:nvPr/>
          </p:nvSpPr>
          <p:spPr bwMode="auto">
            <a:xfrm rot="16200000">
              <a:off x="5222152" y="2974300"/>
              <a:ext cx="349398" cy="293742"/>
            </a:xfrm>
            <a:custGeom>
              <a:avLst/>
              <a:gdLst>
                <a:gd name="T0" fmla="*/ 124 w 498"/>
                <a:gd name="T1" fmla="*/ 81 h 418"/>
                <a:gd name="T2" fmla="*/ 124 w 498"/>
                <a:gd name="T3" fmla="*/ 81 h 418"/>
                <a:gd name="T4" fmla="*/ 36 w 498"/>
                <a:gd name="T5" fmla="*/ 258 h 418"/>
                <a:gd name="T6" fmla="*/ 346 w 498"/>
                <a:gd name="T7" fmla="*/ 116 h 418"/>
                <a:gd name="T8" fmla="*/ 9 w 498"/>
                <a:gd name="T9" fmla="*/ 382 h 418"/>
                <a:gd name="T10" fmla="*/ 44 w 498"/>
                <a:gd name="T11" fmla="*/ 400 h 418"/>
                <a:gd name="T12" fmla="*/ 97 w 498"/>
                <a:gd name="T13" fmla="*/ 311 h 418"/>
                <a:gd name="T14" fmla="*/ 293 w 498"/>
                <a:gd name="T15" fmla="*/ 311 h 418"/>
                <a:gd name="T16" fmla="*/ 469 w 498"/>
                <a:gd name="T17" fmla="*/ 72 h 418"/>
                <a:gd name="T18" fmla="*/ 124 w 498"/>
                <a:gd name="T19" fmla="*/ 81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8" h="418">
                  <a:moveTo>
                    <a:pt x="124" y="81"/>
                  </a:moveTo>
                  <a:lnTo>
                    <a:pt x="124" y="81"/>
                  </a:lnTo>
                  <a:cubicBezTo>
                    <a:pt x="27" y="134"/>
                    <a:pt x="36" y="222"/>
                    <a:pt x="36" y="258"/>
                  </a:cubicBezTo>
                  <a:cubicBezTo>
                    <a:pt x="159" y="107"/>
                    <a:pt x="346" y="116"/>
                    <a:pt x="346" y="116"/>
                  </a:cubicBezTo>
                  <a:cubicBezTo>
                    <a:pt x="346" y="116"/>
                    <a:pt x="80" y="204"/>
                    <a:pt x="9" y="382"/>
                  </a:cubicBezTo>
                  <a:cubicBezTo>
                    <a:pt x="0" y="400"/>
                    <a:pt x="36" y="417"/>
                    <a:pt x="44" y="400"/>
                  </a:cubicBezTo>
                  <a:cubicBezTo>
                    <a:pt x="62" y="355"/>
                    <a:pt x="97" y="311"/>
                    <a:pt x="97" y="311"/>
                  </a:cubicBezTo>
                  <a:cubicBezTo>
                    <a:pt x="151" y="329"/>
                    <a:pt x="230" y="355"/>
                    <a:pt x="293" y="311"/>
                  </a:cubicBezTo>
                  <a:cubicBezTo>
                    <a:pt x="363" y="258"/>
                    <a:pt x="363" y="134"/>
                    <a:pt x="469" y="72"/>
                  </a:cubicBezTo>
                  <a:cubicBezTo>
                    <a:pt x="497" y="63"/>
                    <a:pt x="249" y="0"/>
                    <a:pt x="124" y="8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53530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105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koppt-文本框"/>
            <p:cNvSpPr/>
            <p:nvPr/>
          </p:nvSpPr>
          <p:spPr>
            <a:xfrm>
              <a:off x="905287" y="1268760"/>
              <a:ext cx="3550322" cy="13480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为产业创造价值</a:t>
              </a:r>
              <a:endPara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通过产业资源和信息技术深度融合、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集成服务，实现产业链智能协同，助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推产城融合改革和升级</a:t>
              </a:r>
              <a:endPara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1" name="koppt-文本框"/>
            <p:cNvSpPr/>
            <p:nvPr/>
          </p:nvSpPr>
          <p:spPr>
            <a:xfrm>
              <a:off x="783202" y="2760382"/>
              <a:ext cx="3312367" cy="1323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盈利模式丰富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产业链垂直整合带来的利润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供应链金融、大数据应用利润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服务集成带来的渠道入口利润</a:t>
              </a:r>
              <a:endPara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2" name="koppt-文本框"/>
            <p:cNvSpPr/>
            <p:nvPr/>
          </p:nvSpPr>
          <p:spPr>
            <a:xfrm>
              <a:off x="905287" y="4339087"/>
              <a:ext cx="3550322" cy="13455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源头</a:t>
              </a:r>
              <a:r>
                <a:rPr lang="zh-CN" altLang="en-US" sz="20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优势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蓝源资本已发起众多产业级平台，对接上游顶级供应商，提供更低成本、更好品质</a:t>
              </a:r>
              <a:endPara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3" name="koppt-文本框"/>
            <p:cNvSpPr/>
            <p:nvPr/>
          </p:nvSpPr>
          <p:spPr>
            <a:xfrm>
              <a:off x="7695969" y="1268760"/>
              <a:ext cx="3403061" cy="10275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客户粘性高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全产业链、多平台智能协同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合伙人机制绑定上下游</a:t>
              </a:r>
              <a:endPara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4" name="koppt-文本框"/>
            <p:cNvSpPr/>
            <p:nvPr/>
          </p:nvSpPr>
          <p:spPr>
            <a:xfrm>
              <a:off x="8128017" y="2760382"/>
              <a:ext cx="3240360" cy="1323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丰富的产业资源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平台股东均具有丰富的资源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合伙人机制汇聚更多资源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众字辈将提供庞大产品的销售渠道</a:t>
              </a:r>
              <a:endPara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5" name="koppt-文本框"/>
            <p:cNvSpPr/>
            <p:nvPr/>
          </p:nvSpPr>
          <p:spPr>
            <a:xfrm>
              <a:off x="7767977" y="4339087"/>
              <a:ext cx="3475069" cy="1323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高效协同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众多成功模式借鉴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专业顾问全程指导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多平台协同降低风险、提升利润</a:t>
              </a:r>
              <a:endPara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6" name="01"/>
            <p:cNvSpPr/>
            <p:nvPr/>
          </p:nvSpPr>
          <p:spPr>
            <a:xfrm>
              <a:off x="4178997" y="3185850"/>
              <a:ext cx="62709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 panose="020B0604030504040204"/>
                  <a:ea typeface="+mn-ea"/>
                  <a:cs typeface="+mn-cs"/>
                </a:rPr>
                <a:t>01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7" name="02"/>
            <p:cNvSpPr/>
            <p:nvPr/>
          </p:nvSpPr>
          <p:spPr>
            <a:xfrm>
              <a:off x="4948235" y="1867953"/>
              <a:ext cx="62709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 panose="020B0604030504040204"/>
                  <a:ea typeface="+mn-ea"/>
                  <a:cs typeface="+mn-cs"/>
                </a:rPr>
                <a:t>02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8" name="04"/>
            <p:cNvSpPr/>
            <p:nvPr/>
          </p:nvSpPr>
          <p:spPr>
            <a:xfrm>
              <a:off x="7420742" y="3185850"/>
              <a:ext cx="62709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 panose="020B0604030504040204"/>
                  <a:ea typeface="+mn-ea"/>
                  <a:cs typeface="+mn-cs"/>
                </a:rPr>
                <a:t>04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9" name="03"/>
            <p:cNvSpPr/>
            <p:nvPr/>
          </p:nvSpPr>
          <p:spPr>
            <a:xfrm>
              <a:off x="6657485" y="1867953"/>
              <a:ext cx="62709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 panose="020B0604030504040204"/>
                  <a:ea typeface="+mn-ea"/>
                  <a:cs typeface="+mn-cs"/>
                </a:rPr>
                <a:t>03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30" name="05"/>
            <p:cNvSpPr/>
            <p:nvPr/>
          </p:nvSpPr>
          <p:spPr>
            <a:xfrm>
              <a:off x="6655595" y="4503117"/>
              <a:ext cx="62709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 panose="020B0604030504040204"/>
                  <a:ea typeface="+mn-ea"/>
                  <a:cs typeface="+mn-cs"/>
                </a:rPr>
                <a:t>05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31" name="06"/>
            <p:cNvSpPr/>
            <p:nvPr/>
          </p:nvSpPr>
          <p:spPr>
            <a:xfrm>
              <a:off x="4953862" y="4507528"/>
              <a:ext cx="62709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 panose="020B0604030504040204"/>
                  <a:ea typeface="+mn-ea"/>
                  <a:cs typeface="+mn-cs"/>
                </a:rPr>
                <a:t>06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5728" y="405663"/>
            <a:ext cx="6397590" cy="668485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3.7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、产城产业平台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----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总体优势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日期占位符 32"/>
          <p:cNvSpPr>
            <a:spLocks noGrp="1"/>
          </p:cNvSpPr>
          <p:nvPr>
            <p:ph type="dt" sz="half" idx="2"/>
          </p:nvPr>
        </p:nvSpPr>
        <p:spPr>
          <a:xfrm>
            <a:off x="334566" y="6448251"/>
            <a:ext cx="2844432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674092-5E29-4509-874E-D3573DA4C223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6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35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37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4606" y="399896"/>
            <a:ext cx="4968552" cy="66848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+mn-ea"/>
                <a:ea typeface="+mn-ea"/>
              </a:rPr>
              <a:t>1.1.1</a:t>
            </a:r>
            <a:r>
              <a:rPr lang="zh-CN" altLang="en-US" sz="2800" dirty="0">
                <a:solidFill>
                  <a:schemeClr val="tx1"/>
                </a:solidFill>
                <a:latin typeface="+mn-ea"/>
                <a:ea typeface="+mn-ea"/>
              </a:rPr>
              <a:t>、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产城现状及痛点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日期占位符 8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531D480-A359-4386-9BE5-3BC2A6B8F419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05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3" name="矩形 2"/>
          <p:cNvSpPr/>
          <p:nvPr/>
        </p:nvSpPr>
        <p:spPr>
          <a:xfrm>
            <a:off x="704089" y="1279599"/>
            <a:ext cx="10945216" cy="52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+mn-ea"/>
              </a:rPr>
              <a:t>     </a:t>
            </a:r>
            <a:r>
              <a:rPr lang="en-US" altLang="zh-CN" sz="1600" dirty="0">
                <a:latin typeface="+mn-ea"/>
              </a:rPr>
              <a:t>1</a:t>
            </a:r>
            <a:r>
              <a:rPr lang="zh-CN" altLang="en-US" sz="1600" dirty="0">
                <a:latin typeface="+mn-ea"/>
              </a:rPr>
              <a:t>、</a:t>
            </a:r>
            <a:r>
              <a:rPr lang="zh-CN" altLang="en-US" sz="1600" b="1" dirty="0">
                <a:latin typeface="+mn-ea"/>
              </a:rPr>
              <a:t>有城无产：</a:t>
            </a:r>
            <a:r>
              <a:rPr lang="zh-CN" altLang="en-US" sz="1600" dirty="0">
                <a:latin typeface="+mn-ea"/>
              </a:rPr>
              <a:t>产业“空心化”。有城无产的产城融合问题主要指两种情形：第一种情形是人口城镇化慢于土地城镇化，主要表现为一些城市没有产业支撑，却盲目开发房地产，造成“空城”现象的出现。而有的城市通过土地城市化转移中心城区人口，获取较高土地财政。第二种情形是人口城镇化快于产业转型升级，主要又表现为两种情况，一是为了规避由于产业转型升级造成的压力，主动选择远离城市中心地区，却尚未来得及培育新的主导产业</a:t>
            </a:r>
            <a:r>
              <a:rPr lang="en-US" altLang="zh-CN" sz="1600" dirty="0">
                <a:latin typeface="+mn-ea"/>
              </a:rPr>
              <a:t>;</a:t>
            </a:r>
            <a:r>
              <a:rPr lang="zh-CN" altLang="en-US" sz="1600" dirty="0">
                <a:latin typeface="+mn-ea"/>
              </a:rPr>
              <a:t>二是政府通过行政干预，促使产业从级别低的城镇向级别高的城镇搬迁，造成级别低的城镇产业出现“空心化”现象。</a:t>
            </a:r>
            <a:endParaRPr lang="en-US" altLang="zh-CN" sz="16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+mn-ea"/>
              </a:rPr>
              <a:t>     </a:t>
            </a:r>
            <a:r>
              <a:rPr lang="en-US" altLang="zh-CN" sz="1600" dirty="0">
                <a:latin typeface="+mn-ea"/>
              </a:rPr>
              <a:t>2</a:t>
            </a:r>
            <a:r>
              <a:rPr lang="zh-CN" altLang="en-US" sz="1600" dirty="0">
                <a:latin typeface="+mn-ea"/>
              </a:rPr>
              <a:t>、</a:t>
            </a:r>
            <a:r>
              <a:rPr lang="zh-CN" altLang="en-US" sz="1600" b="1" dirty="0">
                <a:latin typeface="+mn-ea"/>
              </a:rPr>
              <a:t>有产无城：</a:t>
            </a:r>
            <a:r>
              <a:rPr lang="zh-CN" altLang="en-US" sz="1600" dirty="0">
                <a:latin typeface="+mn-ea"/>
              </a:rPr>
              <a:t>城镇化滞后于工业化。有产无城主要指各类新城区、开发区在建设过程中“重产业、轻人文”造成产城分离的问题。主要表现为政府为促进经济增长，建造各类型的经济开发区等，将老城区原有产业整体搬迁至新区，促进产业在新区集聚。但是却忽略了配备足够的医疗、教育、商业等公共资源，以及完善公共交通、居住环境等，以至于开发区缺少人气，致使城镇化程度滞后于工业化的程度，造成严重的有产无城问题。</a:t>
            </a:r>
            <a:endParaRPr lang="en-US" altLang="zh-CN" sz="16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+mn-ea"/>
              </a:rPr>
              <a:t>     </a:t>
            </a:r>
            <a:r>
              <a:rPr lang="en-US" altLang="zh-CN" sz="1600" dirty="0">
                <a:latin typeface="+mn-ea"/>
              </a:rPr>
              <a:t>3</a:t>
            </a:r>
            <a:r>
              <a:rPr lang="zh-CN" altLang="en-US" sz="1600" dirty="0">
                <a:latin typeface="+mn-ea"/>
              </a:rPr>
              <a:t>、</a:t>
            </a:r>
            <a:r>
              <a:rPr lang="zh-CN" altLang="en-US" sz="1600" b="1" dirty="0">
                <a:latin typeface="+mn-ea"/>
              </a:rPr>
              <a:t>产城不协调：</a:t>
            </a:r>
            <a:r>
              <a:rPr lang="zh-CN" altLang="en-US" sz="1600" dirty="0">
                <a:latin typeface="+mn-ea"/>
              </a:rPr>
              <a:t>产业和城市发展规划混乱。产城发展的不协调具体表现在两个方面：一是全国层面的产业和城市发展规划相对独立，缺乏系统性，导致我国产城整体发展不协调。各地政府产业发展规划的同质性导致各地产业结构趋同，区域产业缺乏分工协作，地方保护主义阻碍了人力资本在城市间的流动。显然，这种缺乏全国系统性的城市发展规划，必然导致了产业、资源、人口的要素错配。二是單个城市内部产业和城市发展不协调。在我国，区域规划体系的制定均由不同部门相对独立完成，各部门难以在目标、重点任务等方面进行深层次的交流互动。</a:t>
            </a:r>
            <a:endParaRPr lang="zh-CN" altLang="en-US" sz="1600" dirty="0">
              <a:latin typeface="+mn-ea"/>
            </a:endParaRPr>
          </a:p>
        </p:txBody>
      </p:sp>
      <p:sp>
        <p:nvSpPr>
          <p:cNvPr id="8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5591150" y="1196752"/>
            <a:ext cx="5942040" cy="4611956"/>
            <a:chOff x="3741906" y="1117924"/>
            <a:chExt cx="7189033" cy="5184576"/>
          </a:xfrm>
        </p:grpSpPr>
        <p:sp>
          <p:nvSpPr>
            <p:cNvPr id="8" name="koppt-连接线"/>
            <p:cNvSpPr>
              <a:spLocks noChangeShapeType="1"/>
            </p:cNvSpPr>
            <p:nvPr/>
          </p:nvSpPr>
          <p:spPr bwMode="auto">
            <a:xfrm flipH="1">
              <a:off x="5608417" y="2165205"/>
              <a:ext cx="644798" cy="815288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koppt-连接线"/>
            <p:cNvSpPr/>
            <p:nvPr/>
          </p:nvSpPr>
          <p:spPr bwMode="auto">
            <a:xfrm>
              <a:off x="4961690" y="4546683"/>
              <a:ext cx="1581636" cy="1233824"/>
            </a:xfrm>
            <a:custGeom>
              <a:avLst/>
              <a:gdLst>
                <a:gd name="T0" fmla="*/ 818 w 1641"/>
                <a:gd name="T1" fmla="*/ 0 h 1303"/>
                <a:gd name="T2" fmla="*/ 0 w 1641"/>
                <a:gd name="T3" fmla="*/ 1303 h 1303"/>
                <a:gd name="T4" fmla="*/ 1641 w 1641"/>
                <a:gd name="T5" fmla="*/ 1007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1" h="1303">
                  <a:moveTo>
                    <a:pt x="818" y="0"/>
                  </a:moveTo>
                  <a:lnTo>
                    <a:pt x="0" y="1303"/>
                  </a:lnTo>
                  <a:lnTo>
                    <a:pt x="1641" y="1007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koppt-连接线"/>
            <p:cNvSpPr/>
            <p:nvPr/>
          </p:nvSpPr>
          <p:spPr bwMode="auto">
            <a:xfrm>
              <a:off x="8487361" y="1343288"/>
              <a:ext cx="1925721" cy="1169434"/>
            </a:xfrm>
            <a:custGeom>
              <a:avLst/>
              <a:gdLst>
                <a:gd name="T0" fmla="*/ 0 w 1998"/>
                <a:gd name="T1" fmla="*/ 949 h 1235"/>
                <a:gd name="T2" fmla="*/ 551 w 1998"/>
                <a:gd name="T3" fmla="*/ 0 h 1235"/>
                <a:gd name="T4" fmla="*/ 804 w 1998"/>
                <a:gd name="T5" fmla="*/ 795 h 1235"/>
                <a:gd name="T6" fmla="*/ 1998 w 1998"/>
                <a:gd name="T7" fmla="*/ 542 h 1235"/>
                <a:gd name="T8" fmla="*/ 1998 w 1998"/>
                <a:gd name="T9" fmla="*/ 1235 h 1235"/>
                <a:gd name="T10" fmla="*/ 804 w 1998"/>
                <a:gd name="T11" fmla="*/ 795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8" h="1235">
                  <a:moveTo>
                    <a:pt x="0" y="949"/>
                  </a:moveTo>
                  <a:lnTo>
                    <a:pt x="551" y="0"/>
                  </a:lnTo>
                  <a:lnTo>
                    <a:pt x="804" y="795"/>
                  </a:lnTo>
                  <a:lnTo>
                    <a:pt x="1998" y="542"/>
                  </a:lnTo>
                  <a:lnTo>
                    <a:pt x="1998" y="1235"/>
                  </a:lnTo>
                  <a:lnTo>
                    <a:pt x="804" y="795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koppt-连接线"/>
            <p:cNvSpPr/>
            <p:nvPr/>
          </p:nvSpPr>
          <p:spPr bwMode="auto">
            <a:xfrm>
              <a:off x="4808442" y="1229659"/>
              <a:ext cx="2037526" cy="971528"/>
            </a:xfrm>
            <a:custGeom>
              <a:avLst/>
              <a:gdLst>
                <a:gd name="T0" fmla="*/ 0 w 2114"/>
                <a:gd name="T1" fmla="*/ 0 h 1026"/>
                <a:gd name="T2" fmla="*/ 327 w 2114"/>
                <a:gd name="T3" fmla="*/ 1026 h 1026"/>
                <a:gd name="T4" fmla="*/ 2114 w 2114"/>
                <a:gd name="T5" fmla="*/ 563 h 1026"/>
                <a:gd name="T6" fmla="*/ 0 w 2114"/>
                <a:gd name="T7" fmla="*/ 0 h 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14" h="1026">
                  <a:moveTo>
                    <a:pt x="0" y="0"/>
                  </a:moveTo>
                  <a:lnTo>
                    <a:pt x="327" y="1026"/>
                  </a:lnTo>
                  <a:lnTo>
                    <a:pt x="2114" y="56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koppt-连接线"/>
            <p:cNvSpPr/>
            <p:nvPr/>
          </p:nvSpPr>
          <p:spPr bwMode="auto">
            <a:xfrm>
              <a:off x="6630071" y="1845150"/>
              <a:ext cx="2769069" cy="2777286"/>
            </a:xfrm>
            <a:custGeom>
              <a:avLst/>
              <a:gdLst>
                <a:gd name="T0" fmla="*/ 2440 w 2873"/>
                <a:gd name="T1" fmla="*/ 878 h 2933"/>
                <a:gd name="T2" fmla="*/ 1314 w 2873"/>
                <a:gd name="T3" fmla="*/ 1580 h 2933"/>
                <a:gd name="T4" fmla="*/ 1158 w 2873"/>
                <a:gd name="T5" fmla="*/ 2143 h 2933"/>
                <a:gd name="T6" fmla="*/ 1165 w 2873"/>
                <a:gd name="T7" fmla="*/ 2933 h 2933"/>
                <a:gd name="T8" fmla="*/ 2374 w 2873"/>
                <a:gd name="T9" fmla="*/ 2500 h 2933"/>
                <a:gd name="T10" fmla="*/ 640 w 2873"/>
                <a:gd name="T11" fmla="*/ 1989 h 2933"/>
                <a:gd name="T12" fmla="*/ 0 w 2873"/>
                <a:gd name="T13" fmla="*/ 852 h 2933"/>
                <a:gd name="T14" fmla="*/ 484 w 2873"/>
                <a:gd name="T15" fmla="*/ 334 h 2933"/>
                <a:gd name="T16" fmla="*/ 1241 w 2873"/>
                <a:gd name="T17" fmla="*/ 0 h 2933"/>
                <a:gd name="T18" fmla="*/ 1927 w 2873"/>
                <a:gd name="T19" fmla="*/ 419 h 2933"/>
                <a:gd name="T20" fmla="*/ 2873 w 2873"/>
                <a:gd name="T21" fmla="*/ 197 h 2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73" h="2933">
                  <a:moveTo>
                    <a:pt x="2440" y="878"/>
                  </a:moveTo>
                  <a:lnTo>
                    <a:pt x="1314" y="1580"/>
                  </a:lnTo>
                  <a:lnTo>
                    <a:pt x="1158" y="2143"/>
                  </a:lnTo>
                  <a:lnTo>
                    <a:pt x="1165" y="2933"/>
                  </a:lnTo>
                  <a:lnTo>
                    <a:pt x="2374" y="2500"/>
                  </a:lnTo>
                  <a:lnTo>
                    <a:pt x="640" y="1989"/>
                  </a:lnTo>
                  <a:lnTo>
                    <a:pt x="0" y="852"/>
                  </a:lnTo>
                  <a:lnTo>
                    <a:pt x="484" y="334"/>
                  </a:lnTo>
                  <a:lnTo>
                    <a:pt x="1241" y="0"/>
                  </a:lnTo>
                  <a:lnTo>
                    <a:pt x="1927" y="419"/>
                  </a:lnTo>
                  <a:lnTo>
                    <a:pt x="2873" y="197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koppt-连接线"/>
            <p:cNvSpPr/>
            <p:nvPr/>
          </p:nvSpPr>
          <p:spPr bwMode="auto">
            <a:xfrm>
              <a:off x="4341950" y="1762769"/>
              <a:ext cx="5647050" cy="3737452"/>
            </a:xfrm>
            <a:custGeom>
              <a:avLst/>
              <a:gdLst>
                <a:gd name="T0" fmla="*/ 5859 w 5859"/>
                <a:gd name="T1" fmla="*/ 2239 h 3947"/>
                <a:gd name="T2" fmla="*/ 4738 w 5859"/>
                <a:gd name="T3" fmla="*/ 2469 h 3947"/>
                <a:gd name="T4" fmla="*/ 4599 w 5859"/>
                <a:gd name="T5" fmla="*/ 2507 h 3947"/>
                <a:gd name="T6" fmla="*/ 4852 w 5859"/>
                <a:gd name="T7" fmla="*/ 3566 h 3947"/>
                <a:gd name="T8" fmla="*/ 3989 w 5859"/>
                <a:gd name="T9" fmla="*/ 3947 h 3947"/>
                <a:gd name="T10" fmla="*/ 3390 w 5859"/>
                <a:gd name="T11" fmla="*/ 3183 h 3947"/>
                <a:gd name="T12" fmla="*/ 2891 w 5859"/>
                <a:gd name="T13" fmla="*/ 2128 h 3947"/>
                <a:gd name="T14" fmla="*/ 3471 w 5859"/>
                <a:gd name="T15" fmla="*/ 749 h 3947"/>
                <a:gd name="T16" fmla="*/ 3615 w 5859"/>
                <a:gd name="T17" fmla="*/ 87 h 3947"/>
                <a:gd name="T18" fmla="*/ 2617 w 5859"/>
                <a:gd name="T19" fmla="*/ 0 h 3947"/>
                <a:gd name="T20" fmla="*/ 2374 w 5859"/>
                <a:gd name="T21" fmla="*/ 939 h 3947"/>
                <a:gd name="T22" fmla="*/ 858 w 5859"/>
                <a:gd name="T23" fmla="*/ 511 h 3947"/>
                <a:gd name="T24" fmla="*/ 0 w 5859"/>
                <a:gd name="T25" fmla="*/ 1859 h 3947"/>
                <a:gd name="T26" fmla="*/ 950 w 5859"/>
                <a:gd name="T27" fmla="*/ 2015 h 3947"/>
                <a:gd name="T28" fmla="*/ 1596 w 5859"/>
                <a:gd name="T29" fmla="*/ 1693 h 3947"/>
                <a:gd name="T30" fmla="*/ 1366 w 5859"/>
                <a:gd name="T31" fmla="*/ 2892 h 3947"/>
                <a:gd name="T32" fmla="*/ 2043 w 5859"/>
                <a:gd name="T33" fmla="*/ 2112 h 3947"/>
                <a:gd name="T34" fmla="*/ 2426 w 5859"/>
                <a:gd name="T35" fmla="*/ 939 h 3947"/>
                <a:gd name="T36" fmla="*/ 3563 w 5859"/>
                <a:gd name="T37" fmla="*/ 894 h 3947"/>
                <a:gd name="T38" fmla="*/ 4447 w 5859"/>
                <a:gd name="T39" fmla="*/ 1140 h 3947"/>
                <a:gd name="T40" fmla="*/ 5859 w 5859"/>
                <a:gd name="T41" fmla="*/ 2239 h 3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859" h="3947">
                  <a:moveTo>
                    <a:pt x="5859" y="2239"/>
                  </a:moveTo>
                  <a:lnTo>
                    <a:pt x="4738" y="2469"/>
                  </a:lnTo>
                  <a:lnTo>
                    <a:pt x="4599" y="2507"/>
                  </a:lnTo>
                  <a:lnTo>
                    <a:pt x="4852" y="3566"/>
                  </a:lnTo>
                  <a:lnTo>
                    <a:pt x="3989" y="3947"/>
                  </a:lnTo>
                  <a:lnTo>
                    <a:pt x="3390" y="3183"/>
                  </a:lnTo>
                  <a:lnTo>
                    <a:pt x="2891" y="2128"/>
                  </a:lnTo>
                  <a:lnTo>
                    <a:pt x="3471" y="749"/>
                  </a:lnTo>
                  <a:lnTo>
                    <a:pt x="3615" y="87"/>
                  </a:lnTo>
                  <a:lnTo>
                    <a:pt x="2617" y="0"/>
                  </a:lnTo>
                  <a:lnTo>
                    <a:pt x="2374" y="939"/>
                  </a:lnTo>
                  <a:lnTo>
                    <a:pt x="858" y="511"/>
                  </a:lnTo>
                  <a:lnTo>
                    <a:pt x="0" y="1859"/>
                  </a:lnTo>
                  <a:lnTo>
                    <a:pt x="950" y="2015"/>
                  </a:lnTo>
                  <a:lnTo>
                    <a:pt x="1596" y="1693"/>
                  </a:lnTo>
                  <a:lnTo>
                    <a:pt x="1366" y="2892"/>
                  </a:lnTo>
                  <a:lnTo>
                    <a:pt x="2043" y="2112"/>
                  </a:lnTo>
                  <a:lnTo>
                    <a:pt x="2426" y="939"/>
                  </a:lnTo>
                  <a:lnTo>
                    <a:pt x="3563" y="894"/>
                  </a:lnTo>
                  <a:lnTo>
                    <a:pt x="4447" y="1140"/>
                  </a:lnTo>
                  <a:lnTo>
                    <a:pt x="5859" y="2239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koppt-连接线"/>
            <p:cNvSpPr/>
            <p:nvPr/>
          </p:nvSpPr>
          <p:spPr bwMode="auto">
            <a:xfrm>
              <a:off x="8831446" y="2069568"/>
              <a:ext cx="1157554" cy="1813331"/>
            </a:xfrm>
            <a:custGeom>
              <a:avLst/>
              <a:gdLst>
                <a:gd name="T0" fmla="*/ 0 w 1201"/>
                <a:gd name="T1" fmla="*/ 842 h 1915"/>
                <a:gd name="T2" fmla="*/ 447 w 1201"/>
                <a:gd name="T3" fmla="*/ 0 h 1915"/>
                <a:gd name="T4" fmla="*/ 1201 w 1201"/>
                <a:gd name="T5" fmla="*/ 1915 h 1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1" h="1915">
                  <a:moveTo>
                    <a:pt x="0" y="842"/>
                  </a:moveTo>
                  <a:lnTo>
                    <a:pt x="447" y="0"/>
                  </a:lnTo>
                  <a:lnTo>
                    <a:pt x="1201" y="1915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koppt-连接线"/>
            <p:cNvSpPr/>
            <p:nvPr/>
          </p:nvSpPr>
          <p:spPr bwMode="auto">
            <a:xfrm>
              <a:off x="5750099" y="3682155"/>
              <a:ext cx="1396582" cy="1818066"/>
            </a:xfrm>
            <a:custGeom>
              <a:avLst/>
              <a:gdLst>
                <a:gd name="T0" fmla="*/ 832 w 1449"/>
                <a:gd name="T1" fmla="*/ 1920 h 1920"/>
                <a:gd name="T2" fmla="*/ 0 w 1449"/>
                <a:gd name="T3" fmla="*/ 913 h 1920"/>
                <a:gd name="T4" fmla="*/ 1449 w 1449"/>
                <a:gd name="T5" fmla="*/ 0 h 1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9" h="1920">
                  <a:moveTo>
                    <a:pt x="832" y="1920"/>
                  </a:moveTo>
                  <a:lnTo>
                    <a:pt x="0" y="913"/>
                  </a:lnTo>
                  <a:lnTo>
                    <a:pt x="1449" y="0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koppt-连接线"/>
            <p:cNvSpPr/>
            <p:nvPr/>
          </p:nvSpPr>
          <p:spPr bwMode="auto">
            <a:xfrm>
              <a:off x="9111919" y="2512720"/>
              <a:ext cx="1516081" cy="2841381"/>
            </a:xfrm>
            <a:custGeom>
              <a:avLst/>
              <a:gdLst>
                <a:gd name="T0" fmla="*/ 1350 w 1350"/>
                <a:gd name="T1" fmla="*/ 0 h 2796"/>
                <a:gd name="T2" fmla="*/ 796 w 1350"/>
                <a:gd name="T3" fmla="*/ 1492 h 2796"/>
                <a:gd name="T4" fmla="*/ 0 w 1350"/>
                <a:gd name="T5" fmla="*/ 2796 h 2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50" h="2796">
                  <a:moveTo>
                    <a:pt x="1350" y="0"/>
                  </a:moveTo>
                  <a:lnTo>
                    <a:pt x="796" y="1492"/>
                  </a:lnTo>
                  <a:lnTo>
                    <a:pt x="0" y="2796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koppt-连接线"/>
            <p:cNvSpPr/>
            <p:nvPr/>
          </p:nvSpPr>
          <p:spPr bwMode="auto">
            <a:xfrm>
              <a:off x="5148672" y="2281676"/>
              <a:ext cx="1549830" cy="1084211"/>
            </a:xfrm>
            <a:custGeom>
              <a:avLst/>
              <a:gdLst>
                <a:gd name="T0" fmla="*/ 0 w 1608"/>
                <a:gd name="T1" fmla="*/ 0 h 1145"/>
                <a:gd name="T2" fmla="*/ 759 w 1608"/>
                <a:gd name="T3" fmla="*/ 1145 h 1145"/>
                <a:gd name="T4" fmla="*/ 1608 w 1608"/>
                <a:gd name="T5" fmla="*/ 258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08" h="1145">
                  <a:moveTo>
                    <a:pt x="0" y="0"/>
                  </a:moveTo>
                  <a:lnTo>
                    <a:pt x="759" y="1145"/>
                  </a:lnTo>
                  <a:lnTo>
                    <a:pt x="1608" y="258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koppt-连接线"/>
            <p:cNvSpPr/>
            <p:nvPr/>
          </p:nvSpPr>
          <p:spPr bwMode="auto">
            <a:xfrm>
              <a:off x="4341950" y="2671802"/>
              <a:ext cx="2288121" cy="855060"/>
            </a:xfrm>
            <a:custGeom>
              <a:avLst/>
              <a:gdLst>
                <a:gd name="T0" fmla="*/ 0 w 2374"/>
                <a:gd name="T1" fmla="*/ 903 h 903"/>
                <a:gd name="T2" fmla="*/ 659 w 2374"/>
                <a:gd name="T3" fmla="*/ 525 h 903"/>
                <a:gd name="T4" fmla="*/ 2374 w 2374"/>
                <a:gd name="T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74" h="903">
                  <a:moveTo>
                    <a:pt x="0" y="903"/>
                  </a:moveTo>
                  <a:lnTo>
                    <a:pt x="659" y="525"/>
                  </a:lnTo>
                  <a:lnTo>
                    <a:pt x="2374" y="0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koppt-连接线"/>
            <p:cNvSpPr>
              <a:spLocks noChangeShapeType="1"/>
            </p:cNvSpPr>
            <p:nvPr/>
          </p:nvSpPr>
          <p:spPr bwMode="auto">
            <a:xfrm flipH="1">
              <a:off x="8701331" y="2512721"/>
              <a:ext cx="1711753" cy="421375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koppt-连接线"/>
            <p:cNvSpPr>
              <a:spLocks noChangeShapeType="1"/>
            </p:cNvSpPr>
            <p:nvPr/>
          </p:nvSpPr>
          <p:spPr bwMode="auto">
            <a:xfrm flipH="1">
              <a:off x="6552002" y="3713403"/>
              <a:ext cx="599499" cy="1786819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koppt-连接线"/>
            <p:cNvSpPr/>
            <p:nvPr/>
          </p:nvSpPr>
          <p:spPr bwMode="auto">
            <a:xfrm>
              <a:off x="4977112" y="2201188"/>
              <a:ext cx="2632205" cy="2575594"/>
            </a:xfrm>
            <a:custGeom>
              <a:avLst/>
              <a:gdLst>
                <a:gd name="T0" fmla="*/ 152 w 2731"/>
                <a:gd name="T1" fmla="*/ 0 h 2720"/>
                <a:gd name="T2" fmla="*/ 0 w 2731"/>
                <a:gd name="T3" fmla="*/ 1022 h 2720"/>
                <a:gd name="T4" fmla="*/ 802 w 2731"/>
                <a:gd name="T5" fmla="*/ 2477 h 2720"/>
                <a:gd name="T6" fmla="*/ 2731 w 2731"/>
                <a:gd name="T7" fmla="*/ 2720 h 2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31" h="2720">
                  <a:moveTo>
                    <a:pt x="152" y="0"/>
                  </a:moveTo>
                  <a:lnTo>
                    <a:pt x="0" y="1022"/>
                  </a:lnTo>
                  <a:lnTo>
                    <a:pt x="802" y="2477"/>
                  </a:lnTo>
                  <a:lnTo>
                    <a:pt x="2731" y="2720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koppt-连接线"/>
            <p:cNvSpPr>
              <a:spLocks noChangeShapeType="1"/>
            </p:cNvSpPr>
            <p:nvPr/>
          </p:nvSpPr>
          <p:spPr bwMode="auto">
            <a:xfrm flipV="1">
              <a:off x="8774580" y="2512721"/>
              <a:ext cx="1638502" cy="1623949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koppt-连接线"/>
            <p:cNvSpPr>
              <a:spLocks noChangeShapeType="1"/>
            </p:cNvSpPr>
            <p:nvPr/>
          </p:nvSpPr>
          <p:spPr bwMode="auto">
            <a:xfrm>
              <a:off x="5827205" y="3383878"/>
              <a:ext cx="1782112" cy="1392904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koppt-连接线"/>
            <p:cNvSpPr>
              <a:spLocks noChangeShapeType="1"/>
            </p:cNvSpPr>
            <p:nvPr/>
          </p:nvSpPr>
          <p:spPr bwMode="auto">
            <a:xfrm>
              <a:off x="4341950" y="3523074"/>
              <a:ext cx="1408147" cy="1023609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koppt-连接线"/>
            <p:cNvSpPr/>
            <p:nvPr/>
          </p:nvSpPr>
          <p:spPr bwMode="auto">
            <a:xfrm>
              <a:off x="6630071" y="2651917"/>
              <a:ext cx="2144511" cy="1484754"/>
            </a:xfrm>
            <a:custGeom>
              <a:avLst/>
              <a:gdLst>
                <a:gd name="T0" fmla="*/ 0 w 2225"/>
                <a:gd name="T1" fmla="*/ 0 h 1568"/>
                <a:gd name="T2" fmla="*/ 1314 w 2225"/>
                <a:gd name="T3" fmla="*/ 728 h 1568"/>
                <a:gd name="T4" fmla="*/ 2225 w 2225"/>
                <a:gd name="T5" fmla="*/ 1568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25" h="1568">
                  <a:moveTo>
                    <a:pt x="0" y="0"/>
                  </a:moveTo>
                  <a:lnTo>
                    <a:pt x="1314" y="728"/>
                  </a:lnTo>
                  <a:lnTo>
                    <a:pt x="2225" y="1568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koppt-连接线"/>
            <p:cNvSpPr>
              <a:spLocks noChangeShapeType="1"/>
            </p:cNvSpPr>
            <p:nvPr/>
          </p:nvSpPr>
          <p:spPr bwMode="auto">
            <a:xfrm flipV="1">
              <a:off x="6552002" y="4776781"/>
              <a:ext cx="1057315" cy="690297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koppt-连接线"/>
            <p:cNvSpPr>
              <a:spLocks noChangeShapeType="1"/>
            </p:cNvSpPr>
            <p:nvPr/>
          </p:nvSpPr>
          <p:spPr bwMode="auto">
            <a:xfrm>
              <a:off x="6253215" y="2165205"/>
              <a:ext cx="376856" cy="506596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koppt-连接线"/>
            <p:cNvSpPr>
              <a:spLocks noChangeShapeType="1"/>
            </p:cNvSpPr>
            <p:nvPr/>
          </p:nvSpPr>
          <p:spPr bwMode="auto">
            <a:xfrm>
              <a:off x="7609317" y="4776781"/>
              <a:ext cx="1409112" cy="410011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koppt-连接线"/>
            <p:cNvSpPr>
              <a:spLocks noChangeShapeType="1"/>
            </p:cNvSpPr>
            <p:nvPr/>
          </p:nvSpPr>
          <p:spPr bwMode="auto">
            <a:xfrm flipH="1">
              <a:off x="8186648" y="4136672"/>
              <a:ext cx="587932" cy="1363550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koppt-连接线"/>
            <p:cNvSpPr>
              <a:spLocks noChangeShapeType="1"/>
            </p:cNvSpPr>
            <p:nvPr/>
          </p:nvSpPr>
          <p:spPr bwMode="auto">
            <a:xfrm>
              <a:off x="8487361" y="2241905"/>
              <a:ext cx="225535" cy="600340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koppt-连接线"/>
            <p:cNvSpPr/>
            <p:nvPr/>
          </p:nvSpPr>
          <p:spPr bwMode="auto">
            <a:xfrm>
              <a:off x="5123612" y="1728681"/>
              <a:ext cx="2533896" cy="813395"/>
            </a:xfrm>
            <a:custGeom>
              <a:avLst/>
              <a:gdLst>
                <a:gd name="T0" fmla="*/ 0 w 2629"/>
                <a:gd name="T1" fmla="*/ 542 h 859"/>
                <a:gd name="T2" fmla="*/ 1172 w 2629"/>
                <a:gd name="T3" fmla="*/ 461 h 859"/>
                <a:gd name="T4" fmla="*/ 1842 w 2629"/>
                <a:gd name="T5" fmla="*/ 0 h 859"/>
                <a:gd name="T6" fmla="*/ 2047 w 2629"/>
                <a:gd name="T7" fmla="*/ 457 h 859"/>
                <a:gd name="T8" fmla="*/ 2629 w 2629"/>
                <a:gd name="T9" fmla="*/ 859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9" h="859">
                  <a:moveTo>
                    <a:pt x="0" y="542"/>
                  </a:moveTo>
                  <a:lnTo>
                    <a:pt x="1172" y="461"/>
                  </a:lnTo>
                  <a:lnTo>
                    <a:pt x="1842" y="0"/>
                  </a:lnTo>
                  <a:lnTo>
                    <a:pt x="2047" y="457"/>
                  </a:lnTo>
                  <a:lnTo>
                    <a:pt x="2629" y="859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koppt-连接线"/>
            <p:cNvSpPr/>
            <p:nvPr/>
          </p:nvSpPr>
          <p:spPr bwMode="auto">
            <a:xfrm>
              <a:off x="7397275" y="5500222"/>
              <a:ext cx="789373" cy="669466"/>
            </a:xfrm>
            <a:custGeom>
              <a:avLst/>
              <a:gdLst>
                <a:gd name="T0" fmla="*/ 0 w 819"/>
                <a:gd name="T1" fmla="*/ 707 h 707"/>
                <a:gd name="T2" fmla="*/ 819 w 819"/>
                <a:gd name="T3" fmla="*/ 0 h 707"/>
                <a:gd name="T4" fmla="*/ 819 w 819"/>
                <a:gd name="T5" fmla="*/ 0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9" h="707">
                  <a:moveTo>
                    <a:pt x="0" y="707"/>
                  </a:moveTo>
                  <a:lnTo>
                    <a:pt x="819" y="0"/>
                  </a:lnTo>
                  <a:lnTo>
                    <a:pt x="819" y="0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koppt-连接线"/>
            <p:cNvSpPr/>
            <p:nvPr/>
          </p:nvSpPr>
          <p:spPr bwMode="auto">
            <a:xfrm>
              <a:off x="8221218" y="5227649"/>
              <a:ext cx="1634510" cy="948398"/>
            </a:xfrm>
            <a:custGeom>
              <a:avLst/>
              <a:gdLst>
                <a:gd name="T0" fmla="*/ 0 w 1362"/>
                <a:gd name="T1" fmla="*/ 331 h 1119"/>
                <a:gd name="T2" fmla="*/ 1362 w 1362"/>
                <a:gd name="T3" fmla="*/ 1119 h 1119"/>
                <a:gd name="T4" fmla="*/ 906 w 1362"/>
                <a:gd name="T5" fmla="*/ 0 h 1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2" h="1119">
                  <a:moveTo>
                    <a:pt x="0" y="331"/>
                  </a:moveTo>
                  <a:lnTo>
                    <a:pt x="1362" y="1119"/>
                  </a:lnTo>
                  <a:lnTo>
                    <a:pt x="906" y="0"/>
                  </a:lnTo>
                </a:path>
              </a:pathLst>
            </a:cu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koppt-连接线"/>
            <p:cNvSpPr>
              <a:spLocks noChangeShapeType="1"/>
            </p:cNvSpPr>
            <p:nvPr/>
          </p:nvSpPr>
          <p:spPr bwMode="auto">
            <a:xfrm flipH="1" flipV="1">
              <a:off x="6511520" y="5500222"/>
              <a:ext cx="885755" cy="669466"/>
            </a:xfrm>
            <a:prstGeom prst="line">
              <a:avLst/>
            </a:prstGeom>
            <a:noFill/>
            <a:ln w="14288" cap="flat">
              <a:solidFill>
                <a:schemeClr val="tx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koppt-圆形"/>
            <p:cNvSpPr>
              <a:spLocks noChangeArrowheads="1"/>
            </p:cNvSpPr>
            <p:nvPr/>
          </p:nvSpPr>
          <p:spPr bwMode="auto">
            <a:xfrm>
              <a:off x="6552002" y="3936873"/>
              <a:ext cx="141682" cy="139195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koppt-圆形"/>
            <p:cNvSpPr>
              <a:spLocks noChangeArrowheads="1"/>
            </p:cNvSpPr>
            <p:nvPr/>
          </p:nvSpPr>
          <p:spPr bwMode="auto">
            <a:xfrm>
              <a:off x="4895186" y="3096964"/>
              <a:ext cx="161922" cy="15908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koppt-圆形"/>
            <p:cNvSpPr>
              <a:spLocks noChangeArrowheads="1"/>
            </p:cNvSpPr>
            <p:nvPr/>
          </p:nvSpPr>
          <p:spPr bwMode="auto">
            <a:xfrm>
              <a:off x="5561190" y="2934097"/>
              <a:ext cx="97346" cy="95637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koppt-圆形"/>
            <p:cNvSpPr>
              <a:spLocks noChangeArrowheads="1"/>
            </p:cNvSpPr>
            <p:nvPr/>
          </p:nvSpPr>
          <p:spPr bwMode="auto">
            <a:xfrm>
              <a:off x="5148672" y="3565685"/>
              <a:ext cx="202403" cy="196957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koppt-圆形"/>
            <p:cNvSpPr>
              <a:spLocks noChangeArrowheads="1"/>
            </p:cNvSpPr>
            <p:nvPr/>
          </p:nvSpPr>
          <p:spPr bwMode="auto">
            <a:xfrm>
              <a:off x="9334563" y="3359259"/>
              <a:ext cx="212041" cy="20832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koppt-圆形"/>
            <p:cNvSpPr>
              <a:spLocks noChangeArrowheads="1"/>
            </p:cNvSpPr>
            <p:nvPr/>
          </p:nvSpPr>
          <p:spPr bwMode="auto">
            <a:xfrm>
              <a:off x="6196350" y="3648066"/>
              <a:ext cx="225535" cy="221576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koppt-圆形"/>
            <p:cNvSpPr>
              <a:spLocks noChangeArrowheads="1"/>
            </p:cNvSpPr>
            <p:nvPr/>
          </p:nvSpPr>
          <p:spPr bwMode="auto">
            <a:xfrm>
              <a:off x="7625702" y="3753172"/>
              <a:ext cx="243847" cy="239568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koppt-圆形"/>
            <p:cNvSpPr>
              <a:spLocks noChangeArrowheads="1"/>
            </p:cNvSpPr>
            <p:nvPr/>
          </p:nvSpPr>
          <p:spPr bwMode="auto">
            <a:xfrm>
              <a:off x="7824250" y="3269302"/>
              <a:ext cx="147465" cy="145825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koppt-圆形"/>
            <p:cNvSpPr>
              <a:spLocks noChangeArrowheads="1"/>
            </p:cNvSpPr>
            <p:nvPr/>
          </p:nvSpPr>
          <p:spPr bwMode="auto">
            <a:xfrm>
              <a:off x="7358722" y="3019318"/>
              <a:ext cx="134935" cy="129726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koppt-圆形"/>
            <p:cNvSpPr>
              <a:spLocks noChangeArrowheads="1"/>
            </p:cNvSpPr>
            <p:nvPr/>
          </p:nvSpPr>
          <p:spPr bwMode="auto">
            <a:xfrm>
              <a:off x="8309054" y="4917872"/>
              <a:ext cx="178308" cy="175179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koppt-圆形"/>
            <p:cNvSpPr>
              <a:spLocks noChangeArrowheads="1"/>
            </p:cNvSpPr>
            <p:nvPr/>
          </p:nvSpPr>
          <p:spPr bwMode="auto">
            <a:xfrm>
              <a:off x="8382304" y="2136798"/>
              <a:ext cx="212041" cy="20832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koppt-圆形"/>
            <p:cNvSpPr>
              <a:spLocks noChangeArrowheads="1"/>
            </p:cNvSpPr>
            <p:nvPr/>
          </p:nvSpPr>
          <p:spPr bwMode="auto">
            <a:xfrm>
              <a:off x="7744252" y="1762769"/>
              <a:ext cx="163850" cy="162868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koppt-圆形"/>
            <p:cNvSpPr>
              <a:spLocks noChangeArrowheads="1"/>
            </p:cNvSpPr>
            <p:nvPr/>
          </p:nvSpPr>
          <p:spPr bwMode="auto">
            <a:xfrm>
              <a:off x="6207916" y="2120701"/>
              <a:ext cx="91564" cy="89957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koppt-圆形"/>
            <p:cNvSpPr>
              <a:spLocks noChangeArrowheads="1"/>
            </p:cNvSpPr>
            <p:nvPr/>
          </p:nvSpPr>
          <p:spPr bwMode="auto">
            <a:xfrm>
              <a:off x="7039695" y="2105551"/>
              <a:ext cx="111803" cy="111735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koppt-圆形"/>
            <p:cNvSpPr>
              <a:spLocks noChangeArrowheads="1"/>
            </p:cNvSpPr>
            <p:nvPr/>
          </p:nvSpPr>
          <p:spPr bwMode="auto">
            <a:xfrm>
              <a:off x="5891781" y="2365004"/>
              <a:ext cx="229390" cy="228206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koppt-圆形"/>
            <p:cNvSpPr>
              <a:spLocks noChangeArrowheads="1"/>
            </p:cNvSpPr>
            <p:nvPr/>
          </p:nvSpPr>
          <p:spPr bwMode="auto">
            <a:xfrm>
              <a:off x="4694711" y="1117924"/>
              <a:ext cx="230354" cy="225364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koppt-圆形"/>
            <p:cNvSpPr>
              <a:spLocks noChangeArrowheads="1"/>
            </p:cNvSpPr>
            <p:nvPr/>
          </p:nvSpPr>
          <p:spPr bwMode="auto">
            <a:xfrm>
              <a:off x="9405886" y="2622563"/>
              <a:ext cx="204331" cy="20169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koppt-圆形"/>
            <p:cNvSpPr>
              <a:spLocks noChangeArrowheads="1"/>
            </p:cNvSpPr>
            <p:nvPr/>
          </p:nvSpPr>
          <p:spPr bwMode="auto">
            <a:xfrm>
              <a:off x="9668047" y="3162301"/>
              <a:ext cx="88672" cy="89957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koppt-圆形"/>
            <p:cNvSpPr>
              <a:spLocks noChangeArrowheads="1"/>
            </p:cNvSpPr>
            <p:nvPr/>
          </p:nvSpPr>
          <p:spPr bwMode="auto">
            <a:xfrm>
              <a:off x="6905725" y="4215266"/>
              <a:ext cx="115659" cy="11552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koppt-圆形"/>
            <p:cNvSpPr>
              <a:spLocks noChangeArrowheads="1"/>
            </p:cNvSpPr>
            <p:nvPr/>
          </p:nvSpPr>
          <p:spPr bwMode="auto">
            <a:xfrm>
              <a:off x="6727417" y="4584560"/>
              <a:ext cx="198548" cy="19222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koppt-圆形"/>
            <p:cNvSpPr>
              <a:spLocks noChangeArrowheads="1"/>
            </p:cNvSpPr>
            <p:nvPr/>
          </p:nvSpPr>
          <p:spPr bwMode="auto">
            <a:xfrm>
              <a:off x="4863379" y="5683922"/>
              <a:ext cx="195656" cy="19506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koppt-圆形"/>
            <p:cNvSpPr>
              <a:spLocks noChangeArrowheads="1"/>
            </p:cNvSpPr>
            <p:nvPr/>
          </p:nvSpPr>
          <p:spPr bwMode="auto">
            <a:xfrm>
              <a:off x="10314773" y="1758035"/>
              <a:ext cx="195656" cy="19506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" name="koppt-圆形"/>
            <p:cNvSpPr>
              <a:spLocks noChangeArrowheads="1"/>
            </p:cNvSpPr>
            <p:nvPr/>
          </p:nvSpPr>
          <p:spPr bwMode="auto">
            <a:xfrm>
              <a:off x="8920119" y="1247650"/>
              <a:ext cx="195656" cy="19222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koppt-圆形"/>
            <p:cNvSpPr>
              <a:spLocks noChangeArrowheads="1"/>
            </p:cNvSpPr>
            <p:nvPr/>
          </p:nvSpPr>
          <p:spPr bwMode="auto">
            <a:xfrm>
              <a:off x="7682567" y="3811881"/>
              <a:ext cx="127224" cy="12499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koppt-圆形"/>
            <p:cNvSpPr>
              <a:spLocks noChangeArrowheads="1"/>
            </p:cNvSpPr>
            <p:nvPr/>
          </p:nvSpPr>
          <p:spPr bwMode="auto">
            <a:xfrm>
              <a:off x="5941900" y="2416138"/>
              <a:ext cx="127224" cy="125939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" name="koppt-圆形"/>
            <p:cNvSpPr>
              <a:spLocks noChangeArrowheads="1"/>
            </p:cNvSpPr>
            <p:nvPr/>
          </p:nvSpPr>
          <p:spPr bwMode="auto">
            <a:xfrm>
              <a:off x="4758322" y="1180420"/>
              <a:ext cx="100239" cy="984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koppt-圆形"/>
            <p:cNvSpPr>
              <a:spLocks noChangeArrowheads="1"/>
            </p:cNvSpPr>
            <p:nvPr/>
          </p:nvSpPr>
          <p:spPr bwMode="auto">
            <a:xfrm>
              <a:off x="6777536" y="4630959"/>
              <a:ext cx="100239" cy="984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koppt-圆形"/>
            <p:cNvSpPr>
              <a:spLocks noChangeArrowheads="1"/>
            </p:cNvSpPr>
            <p:nvPr/>
          </p:nvSpPr>
          <p:spPr bwMode="auto">
            <a:xfrm>
              <a:off x="4925065" y="5744524"/>
              <a:ext cx="73251" cy="7196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koppt-圆形"/>
            <p:cNvSpPr>
              <a:spLocks noChangeArrowheads="1"/>
            </p:cNvSpPr>
            <p:nvPr/>
          </p:nvSpPr>
          <p:spPr bwMode="auto">
            <a:xfrm>
              <a:off x="8437243" y="2192665"/>
              <a:ext cx="100239" cy="984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koppt-圆形"/>
            <p:cNvSpPr>
              <a:spLocks noChangeArrowheads="1"/>
            </p:cNvSpPr>
            <p:nvPr/>
          </p:nvSpPr>
          <p:spPr bwMode="auto">
            <a:xfrm>
              <a:off x="9457933" y="2673696"/>
              <a:ext cx="100239" cy="984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koppt-圆形"/>
            <p:cNvSpPr>
              <a:spLocks noChangeArrowheads="1"/>
            </p:cNvSpPr>
            <p:nvPr/>
          </p:nvSpPr>
          <p:spPr bwMode="auto">
            <a:xfrm>
              <a:off x="9376007" y="3399975"/>
              <a:ext cx="127224" cy="12499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" name="koppt-圆形"/>
            <p:cNvSpPr>
              <a:spLocks noChangeArrowheads="1"/>
            </p:cNvSpPr>
            <p:nvPr/>
          </p:nvSpPr>
          <p:spPr bwMode="auto">
            <a:xfrm>
              <a:off x="7299929" y="6071208"/>
              <a:ext cx="195656" cy="195063"/>
            </a:xfrm>
            <a:prstGeom prst="ellipse">
              <a:avLst/>
            </a:prstGeom>
            <a:solidFill>
              <a:srgbClr val="DDDDDD"/>
            </a:solidFill>
            <a:ln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" name="koppt-圆形"/>
            <p:cNvSpPr>
              <a:spLocks noChangeArrowheads="1"/>
            </p:cNvSpPr>
            <p:nvPr/>
          </p:nvSpPr>
          <p:spPr bwMode="auto">
            <a:xfrm>
              <a:off x="9791372" y="6107437"/>
              <a:ext cx="198548" cy="195063"/>
            </a:xfrm>
            <a:prstGeom prst="ellipse">
              <a:avLst/>
            </a:prstGeom>
            <a:solidFill>
              <a:srgbClr val="DDDDDD"/>
            </a:solidFill>
            <a:ln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10" name="组合 109"/>
            <p:cNvGrpSpPr/>
            <p:nvPr/>
          </p:nvGrpSpPr>
          <p:grpSpPr>
            <a:xfrm>
              <a:off x="3741906" y="1244377"/>
              <a:ext cx="7189033" cy="4533289"/>
              <a:chOff x="3646934" y="764704"/>
              <a:chExt cx="8043814" cy="5162912"/>
            </a:xfrm>
            <a:solidFill>
              <a:schemeClr val="bg1">
                <a:lumMod val="95000"/>
              </a:schemeClr>
            </a:solidFill>
          </p:grpSpPr>
          <p:sp>
            <p:nvSpPr>
              <p:cNvPr id="68" name="koppt-圆形"/>
              <p:cNvSpPr>
                <a:spLocks noChangeArrowheads="1"/>
              </p:cNvSpPr>
              <p:nvPr/>
            </p:nvSpPr>
            <p:spPr bwMode="auto">
              <a:xfrm>
                <a:off x="8390454" y="5381933"/>
                <a:ext cx="458330" cy="459409"/>
              </a:xfrm>
              <a:prstGeom prst="ellipse">
                <a:avLst/>
              </a:prstGeom>
              <a:grpFill/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koppt-圆形"/>
              <p:cNvSpPr>
                <a:spLocks noChangeArrowheads="1"/>
              </p:cNvSpPr>
              <p:nvPr/>
            </p:nvSpPr>
            <p:spPr bwMode="auto">
              <a:xfrm>
                <a:off x="8747413" y="3528121"/>
                <a:ext cx="1060092" cy="106117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Arial" panose="020B0604020202020204" pitchFamily="34" charset="0"/>
                  </a:rPr>
                  <a:t>成本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Arial" panose="020B0604020202020204" pitchFamily="34" charset="0"/>
                  </a:rPr>
                  <a:t>上升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0" name="koppt-圆形"/>
              <p:cNvSpPr>
                <a:spLocks noChangeArrowheads="1"/>
              </p:cNvSpPr>
              <p:nvPr/>
            </p:nvSpPr>
            <p:spPr bwMode="auto">
              <a:xfrm>
                <a:off x="10257207" y="3410572"/>
                <a:ext cx="662153" cy="665388"/>
              </a:xfrm>
              <a:prstGeom prst="ellipse">
                <a:avLst/>
              </a:prstGeom>
              <a:grpFill/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1" name="koppt-圆形"/>
              <p:cNvSpPr>
                <a:spLocks noChangeArrowheads="1"/>
              </p:cNvSpPr>
              <p:nvPr/>
            </p:nvSpPr>
            <p:spPr bwMode="auto">
              <a:xfrm>
                <a:off x="8492903" y="2093736"/>
                <a:ext cx="1151758" cy="11528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koppt-圆形"/>
              <p:cNvSpPr>
                <a:spLocks noChangeArrowheads="1"/>
              </p:cNvSpPr>
              <p:nvPr/>
            </p:nvSpPr>
            <p:spPr bwMode="auto">
              <a:xfrm>
                <a:off x="10601420" y="1739218"/>
                <a:ext cx="1089328" cy="1086653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3" name="koppt-圆形"/>
              <p:cNvSpPr>
                <a:spLocks noChangeArrowheads="1"/>
              </p:cNvSpPr>
              <p:nvPr/>
            </p:nvSpPr>
            <p:spPr bwMode="auto">
              <a:xfrm>
                <a:off x="5333121" y="3967039"/>
                <a:ext cx="1121561" cy="1119404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Arial" panose="020B0604020202020204" pitchFamily="34" charset="0"/>
                  </a:rPr>
                  <a:t>竞争激烈</a:t>
                </a:r>
                <a:endPara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74" name="koppt-圆形"/>
              <p:cNvSpPr>
                <a:spLocks noChangeArrowheads="1"/>
              </p:cNvSpPr>
              <p:nvPr/>
            </p:nvSpPr>
            <p:spPr bwMode="auto">
              <a:xfrm>
                <a:off x="7530951" y="4346645"/>
                <a:ext cx="884308" cy="88538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koppt-圆形"/>
              <p:cNvSpPr>
                <a:spLocks noChangeArrowheads="1"/>
              </p:cNvSpPr>
              <p:nvPr/>
            </p:nvSpPr>
            <p:spPr bwMode="auto">
              <a:xfrm>
                <a:off x="7691636" y="1861955"/>
                <a:ext cx="732250" cy="732251"/>
              </a:xfrm>
              <a:prstGeom prst="ellipse">
                <a:avLst/>
              </a:prstGeom>
              <a:grpFill/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koppt-圆形"/>
              <p:cNvSpPr>
                <a:spLocks noChangeArrowheads="1"/>
              </p:cNvSpPr>
              <p:nvPr/>
            </p:nvSpPr>
            <p:spPr bwMode="auto">
              <a:xfrm>
                <a:off x="7028404" y="3152829"/>
                <a:ext cx="816367" cy="818524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7" name="koppt-圆形"/>
              <p:cNvSpPr>
                <a:spLocks noChangeArrowheads="1"/>
              </p:cNvSpPr>
              <p:nvPr/>
            </p:nvSpPr>
            <p:spPr bwMode="auto">
              <a:xfrm>
                <a:off x="9170155" y="4851347"/>
                <a:ext cx="760289" cy="760289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8" name="koppt-圆形"/>
              <p:cNvSpPr/>
              <p:nvPr/>
            </p:nvSpPr>
            <p:spPr bwMode="auto">
              <a:xfrm>
                <a:off x="9550839" y="1461859"/>
                <a:ext cx="547840" cy="545683"/>
              </a:xfrm>
              <a:prstGeom prst="ellipse">
                <a:avLst/>
              </a:prstGeom>
              <a:grpFill/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9" name="koppt-圆形"/>
              <p:cNvSpPr>
                <a:spLocks noChangeArrowheads="1"/>
              </p:cNvSpPr>
              <p:nvPr/>
            </p:nvSpPr>
            <p:spPr bwMode="auto">
              <a:xfrm>
                <a:off x="5694394" y="2938222"/>
                <a:ext cx="569408" cy="569408"/>
              </a:xfrm>
              <a:prstGeom prst="ellipse">
                <a:avLst/>
              </a:prstGeom>
              <a:grpFill/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0" name="koppt-圆形"/>
              <p:cNvSpPr>
                <a:spLocks noChangeArrowheads="1"/>
              </p:cNvSpPr>
              <p:nvPr/>
            </p:nvSpPr>
            <p:spPr bwMode="auto">
              <a:xfrm>
                <a:off x="4769106" y="1480193"/>
                <a:ext cx="846563" cy="846564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koppt-圆形"/>
              <p:cNvSpPr/>
              <p:nvPr/>
            </p:nvSpPr>
            <p:spPr bwMode="auto">
              <a:xfrm>
                <a:off x="6527254" y="764704"/>
                <a:ext cx="1008112" cy="1008112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2" name="koppt-圆形"/>
              <p:cNvSpPr>
                <a:spLocks noChangeArrowheads="1"/>
              </p:cNvSpPr>
              <p:nvPr/>
            </p:nvSpPr>
            <p:spPr bwMode="auto">
              <a:xfrm>
                <a:off x="6493506" y="2005386"/>
                <a:ext cx="769995" cy="769995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3" name="koppt-圆形"/>
              <p:cNvSpPr>
                <a:spLocks noChangeArrowheads="1"/>
              </p:cNvSpPr>
              <p:nvPr/>
            </p:nvSpPr>
            <p:spPr bwMode="auto">
              <a:xfrm>
                <a:off x="3646934" y="2800774"/>
                <a:ext cx="1060274" cy="1060274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Arial" panose="020B0604020202020204" pitchFamily="34" charset="0"/>
                  </a:rPr>
                  <a:t>管理难</a:t>
                </a:r>
                <a:endParaRPr kumimoji="0" lang="en-GB" altLang="zh-CN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4" name="koppt-圆形"/>
              <p:cNvSpPr/>
              <p:nvPr/>
            </p:nvSpPr>
            <p:spPr bwMode="auto">
              <a:xfrm>
                <a:off x="6465467" y="5295659"/>
                <a:ext cx="631957" cy="631957"/>
              </a:xfrm>
              <a:prstGeom prst="ellipse">
                <a:avLst/>
              </a:prstGeom>
              <a:grpFill/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8" name="koppt-图标"/>
            <p:cNvSpPr>
              <a:spLocks noEditPoints="1"/>
            </p:cNvSpPr>
            <p:nvPr/>
          </p:nvSpPr>
          <p:spPr bwMode="auto">
            <a:xfrm>
              <a:off x="9735776" y="3692698"/>
              <a:ext cx="419703" cy="334001"/>
            </a:xfrm>
            <a:custGeom>
              <a:avLst/>
              <a:gdLst>
                <a:gd name="T0" fmla="*/ 114 w 200"/>
                <a:gd name="T1" fmla="*/ 17 h 161"/>
                <a:gd name="T2" fmla="*/ 18 w 200"/>
                <a:gd name="T3" fmla="*/ 50 h 161"/>
                <a:gd name="T4" fmla="*/ 51 w 200"/>
                <a:gd name="T5" fmla="*/ 146 h 161"/>
                <a:gd name="T6" fmla="*/ 138 w 200"/>
                <a:gd name="T7" fmla="*/ 127 h 161"/>
                <a:gd name="T8" fmla="*/ 186 w 200"/>
                <a:gd name="T9" fmla="*/ 150 h 161"/>
                <a:gd name="T10" fmla="*/ 200 w 200"/>
                <a:gd name="T11" fmla="*/ 122 h 161"/>
                <a:gd name="T12" fmla="*/ 152 w 200"/>
                <a:gd name="T13" fmla="*/ 98 h 161"/>
                <a:gd name="T14" fmla="*/ 114 w 200"/>
                <a:gd name="T15" fmla="*/ 17 h 161"/>
                <a:gd name="T16" fmla="*/ 127 w 200"/>
                <a:gd name="T17" fmla="*/ 103 h 161"/>
                <a:gd name="T18" fmla="*/ 61 w 200"/>
                <a:gd name="T19" fmla="*/ 126 h 161"/>
                <a:gd name="T20" fmla="*/ 38 w 200"/>
                <a:gd name="T21" fmla="*/ 60 h 161"/>
                <a:gd name="T22" fmla="*/ 104 w 200"/>
                <a:gd name="T23" fmla="*/ 37 h 161"/>
                <a:gd name="T24" fmla="*/ 127 w 200"/>
                <a:gd name="T25" fmla="*/ 10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161">
                  <a:moveTo>
                    <a:pt x="114" y="17"/>
                  </a:moveTo>
                  <a:cubicBezTo>
                    <a:pt x="78" y="0"/>
                    <a:pt x="35" y="15"/>
                    <a:pt x="18" y="50"/>
                  </a:cubicBezTo>
                  <a:cubicBezTo>
                    <a:pt x="0" y="86"/>
                    <a:pt x="15" y="129"/>
                    <a:pt x="51" y="146"/>
                  </a:cubicBezTo>
                  <a:cubicBezTo>
                    <a:pt x="81" y="161"/>
                    <a:pt x="118" y="152"/>
                    <a:pt x="138" y="127"/>
                  </a:cubicBezTo>
                  <a:cubicBezTo>
                    <a:pt x="186" y="150"/>
                    <a:pt x="186" y="150"/>
                    <a:pt x="186" y="150"/>
                  </a:cubicBezTo>
                  <a:cubicBezTo>
                    <a:pt x="200" y="122"/>
                    <a:pt x="200" y="122"/>
                    <a:pt x="200" y="122"/>
                  </a:cubicBezTo>
                  <a:cubicBezTo>
                    <a:pt x="152" y="98"/>
                    <a:pt x="152" y="98"/>
                    <a:pt x="152" y="98"/>
                  </a:cubicBezTo>
                  <a:cubicBezTo>
                    <a:pt x="160" y="66"/>
                    <a:pt x="145" y="32"/>
                    <a:pt x="114" y="17"/>
                  </a:cubicBezTo>
                  <a:close/>
                  <a:moveTo>
                    <a:pt x="127" y="103"/>
                  </a:moveTo>
                  <a:cubicBezTo>
                    <a:pt x="115" y="128"/>
                    <a:pt x="85" y="138"/>
                    <a:pt x="61" y="126"/>
                  </a:cubicBezTo>
                  <a:cubicBezTo>
                    <a:pt x="36" y="114"/>
                    <a:pt x="26" y="84"/>
                    <a:pt x="38" y="60"/>
                  </a:cubicBezTo>
                  <a:cubicBezTo>
                    <a:pt x="50" y="35"/>
                    <a:pt x="80" y="25"/>
                    <a:pt x="104" y="37"/>
                  </a:cubicBezTo>
                  <a:cubicBezTo>
                    <a:pt x="129" y="49"/>
                    <a:pt x="139" y="79"/>
                    <a:pt x="127" y="103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/>
              </a:solidFill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89" name="koppt-图标"/>
            <p:cNvSpPr/>
            <p:nvPr/>
          </p:nvSpPr>
          <p:spPr bwMode="auto">
            <a:xfrm>
              <a:off x="5706868" y="3288007"/>
              <a:ext cx="238748" cy="229619"/>
            </a:xfrm>
            <a:custGeom>
              <a:avLst/>
              <a:gdLst>
                <a:gd name="T0" fmla="*/ 45 w 52"/>
                <a:gd name="T1" fmla="*/ 24 h 51"/>
                <a:gd name="T2" fmla="*/ 45 w 52"/>
                <a:gd name="T3" fmla="*/ 21 h 51"/>
                <a:gd name="T4" fmla="*/ 42 w 52"/>
                <a:gd name="T5" fmla="*/ 21 h 51"/>
                <a:gd name="T6" fmla="*/ 42 w 52"/>
                <a:gd name="T7" fmla="*/ 22 h 51"/>
                <a:gd name="T8" fmla="*/ 38 w 52"/>
                <a:gd name="T9" fmla="*/ 20 h 51"/>
                <a:gd name="T10" fmla="*/ 38 w 52"/>
                <a:gd name="T11" fmla="*/ 17 h 51"/>
                <a:gd name="T12" fmla="*/ 34 w 52"/>
                <a:gd name="T13" fmla="*/ 17 h 51"/>
                <a:gd name="T14" fmla="*/ 34 w 52"/>
                <a:gd name="T15" fmla="*/ 18 h 51"/>
                <a:gd name="T16" fmla="*/ 29 w 52"/>
                <a:gd name="T17" fmla="*/ 15 h 51"/>
                <a:gd name="T18" fmla="*/ 29 w 52"/>
                <a:gd name="T19" fmla="*/ 5 h 51"/>
                <a:gd name="T20" fmla="*/ 26 w 52"/>
                <a:gd name="T21" fmla="*/ 0 h 51"/>
                <a:gd name="T22" fmla="*/ 26 w 52"/>
                <a:gd name="T23" fmla="*/ 0 h 51"/>
                <a:gd name="T24" fmla="*/ 26 w 52"/>
                <a:gd name="T25" fmla="*/ 0 h 51"/>
                <a:gd name="T26" fmla="*/ 23 w 52"/>
                <a:gd name="T27" fmla="*/ 5 h 51"/>
                <a:gd name="T28" fmla="*/ 23 w 52"/>
                <a:gd name="T29" fmla="*/ 15 h 51"/>
                <a:gd name="T30" fmla="*/ 17 w 52"/>
                <a:gd name="T31" fmla="*/ 18 h 51"/>
                <a:gd name="T32" fmla="*/ 17 w 52"/>
                <a:gd name="T33" fmla="*/ 17 h 51"/>
                <a:gd name="T34" fmla="*/ 14 w 52"/>
                <a:gd name="T35" fmla="*/ 17 h 51"/>
                <a:gd name="T36" fmla="*/ 14 w 52"/>
                <a:gd name="T37" fmla="*/ 20 h 51"/>
                <a:gd name="T38" fmla="*/ 10 w 52"/>
                <a:gd name="T39" fmla="*/ 23 h 51"/>
                <a:gd name="T40" fmla="*/ 10 w 52"/>
                <a:gd name="T41" fmla="*/ 21 h 51"/>
                <a:gd name="T42" fmla="*/ 7 w 52"/>
                <a:gd name="T43" fmla="*/ 21 h 51"/>
                <a:gd name="T44" fmla="*/ 7 w 52"/>
                <a:gd name="T45" fmla="*/ 24 h 51"/>
                <a:gd name="T46" fmla="*/ 0 w 52"/>
                <a:gd name="T47" fmla="*/ 28 h 51"/>
                <a:gd name="T48" fmla="*/ 0 w 52"/>
                <a:gd name="T49" fmla="*/ 31 h 51"/>
                <a:gd name="T50" fmla="*/ 15 w 52"/>
                <a:gd name="T51" fmla="*/ 26 h 51"/>
                <a:gd name="T52" fmla="*/ 23 w 52"/>
                <a:gd name="T53" fmla="*/ 26 h 51"/>
                <a:gd name="T54" fmla="*/ 23 w 52"/>
                <a:gd name="T55" fmla="*/ 27 h 51"/>
                <a:gd name="T56" fmla="*/ 24 w 52"/>
                <a:gd name="T57" fmla="*/ 41 h 51"/>
                <a:gd name="T58" fmla="*/ 17 w 52"/>
                <a:gd name="T59" fmla="*/ 47 h 51"/>
                <a:gd name="T60" fmla="*/ 17 w 52"/>
                <a:gd name="T61" fmla="*/ 50 h 51"/>
                <a:gd name="T62" fmla="*/ 26 w 52"/>
                <a:gd name="T63" fmla="*/ 47 h 51"/>
                <a:gd name="T64" fmla="*/ 26 w 52"/>
                <a:gd name="T65" fmla="*/ 51 h 51"/>
                <a:gd name="T66" fmla="*/ 26 w 52"/>
                <a:gd name="T67" fmla="*/ 51 h 51"/>
                <a:gd name="T68" fmla="*/ 26 w 52"/>
                <a:gd name="T69" fmla="*/ 47 h 51"/>
                <a:gd name="T70" fmla="*/ 35 w 52"/>
                <a:gd name="T71" fmla="*/ 49 h 51"/>
                <a:gd name="T72" fmla="*/ 35 w 52"/>
                <a:gd name="T73" fmla="*/ 47 h 51"/>
                <a:gd name="T74" fmla="*/ 28 w 52"/>
                <a:gd name="T75" fmla="*/ 41 h 51"/>
                <a:gd name="T76" fmla="*/ 29 w 52"/>
                <a:gd name="T77" fmla="*/ 27 h 51"/>
                <a:gd name="T78" fmla="*/ 29 w 52"/>
                <a:gd name="T79" fmla="*/ 25 h 51"/>
                <a:gd name="T80" fmla="*/ 36 w 52"/>
                <a:gd name="T81" fmla="*/ 25 h 51"/>
                <a:gd name="T82" fmla="*/ 52 w 52"/>
                <a:gd name="T83" fmla="*/ 30 h 51"/>
                <a:gd name="T84" fmla="*/ 52 w 52"/>
                <a:gd name="T85" fmla="*/ 28 h 51"/>
                <a:gd name="T86" fmla="*/ 45 w 52"/>
                <a:gd name="T87" fmla="*/ 24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2" h="51">
                  <a:moveTo>
                    <a:pt x="45" y="24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42" y="21"/>
                    <a:pt x="42" y="21"/>
                    <a:pt x="42" y="21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5" y="0"/>
                    <a:pt x="23" y="1"/>
                    <a:pt x="23" y="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17" y="47"/>
                    <a:pt x="17" y="47"/>
                    <a:pt x="17" y="47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7"/>
                    <a:pt x="29" y="27"/>
                    <a:pt x="29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2" y="28"/>
                    <a:pt x="52" y="28"/>
                    <a:pt x="52" y="28"/>
                  </a:cubicBezTo>
                  <a:lnTo>
                    <a:pt x="45" y="24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01" name="koppt-图标"/>
            <p:cNvSpPr/>
            <p:nvPr/>
          </p:nvSpPr>
          <p:spPr bwMode="auto">
            <a:xfrm>
              <a:off x="8066791" y="5385412"/>
              <a:ext cx="238748" cy="229619"/>
            </a:xfrm>
            <a:custGeom>
              <a:avLst/>
              <a:gdLst>
                <a:gd name="T0" fmla="*/ 45 w 52"/>
                <a:gd name="T1" fmla="*/ 24 h 51"/>
                <a:gd name="T2" fmla="*/ 45 w 52"/>
                <a:gd name="T3" fmla="*/ 21 h 51"/>
                <a:gd name="T4" fmla="*/ 42 w 52"/>
                <a:gd name="T5" fmla="*/ 21 h 51"/>
                <a:gd name="T6" fmla="*/ 42 w 52"/>
                <a:gd name="T7" fmla="*/ 22 h 51"/>
                <a:gd name="T8" fmla="*/ 38 w 52"/>
                <a:gd name="T9" fmla="*/ 20 h 51"/>
                <a:gd name="T10" fmla="*/ 38 w 52"/>
                <a:gd name="T11" fmla="*/ 17 h 51"/>
                <a:gd name="T12" fmla="*/ 34 w 52"/>
                <a:gd name="T13" fmla="*/ 17 h 51"/>
                <a:gd name="T14" fmla="*/ 34 w 52"/>
                <a:gd name="T15" fmla="*/ 18 h 51"/>
                <a:gd name="T16" fmla="*/ 29 w 52"/>
                <a:gd name="T17" fmla="*/ 15 h 51"/>
                <a:gd name="T18" fmla="*/ 29 w 52"/>
                <a:gd name="T19" fmla="*/ 5 h 51"/>
                <a:gd name="T20" fmla="*/ 26 w 52"/>
                <a:gd name="T21" fmla="*/ 0 h 51"/>
                <a:gd name="T22" fmla="*/ 26 w 52"/>
                <a:gd name="T23" fmla="*/ 0 h 51"/>
                <a:gd name="T24" fmla="*/ 26 w 52"/>
                <a:gd name="T25" fmla="*/ 0 h 51"/>
                <a:gd name="T26" fmla="*/ 23 w 52"/>
                <a:gd name="T27" fmla="*/ 5 h 51"/>
                <a:gd name="T28" fmla="*/ 23 w 52"/>
                <a:gd name="T29" fmla="*/ 15 h 51"/>
                <a:gd name="T30" fmla="*/ 17 w 52"/>
                <a:gd name="T31" fmla="*/ 18 h 51"/>
                <a:gd name="T32" fmla="*/ 17 w 52"/>
                <a:gd name="T33" fmla="*/ 17 h 51"/>
                <a:gd name="T34" fmla="*/ 14 w 52"/>
                <a:gd name="T35" fmla="*/ 17 h 51"/>
                <a:gd name="T36" fmla="*/ 14 w 52"/>
                <a:gd name="T37" fmla="*/ 20 h 51"/>
                <a:gd name="T38" fmla="*/ 10 w 52"/>
                <a:gd name="T39" fmla="*/ 23 h 51"/>
                <a:gd name="T40" fmla="*/ 10 w 52"/>
                <a:gd name="T41" fmla="*/ 21 h 51"/>
                <a:gd name="T42" fmla="*/ 7 w 52"/>
                <a:gd name="T43" fmla="*/ 21 h 51"/>
                <a:gd name="T44" fmla="*/ 7 w 52"/>
                <a:gd name="T45" fmla="*/ 24 h 51"/>
                <a:gd name="T46" fmla="*/ 0 w 52"/>
                <a:gd name="T47" fmla="*/ 28 h 51"/>
                <a:gd name="T48" fmla="*/ 0 w 52"/>
                <a:gd name="T49" fmla="*/ 31 h 51"/>
                <a:gd name="T50" fmla="*/ 15 w 52"/>
                <a:gd name="T51" fmla="*/ 26 h 51"/>
                <a:gd name="T52" fmla="*/ 23 w 52"/>
                <a:gd name="T53" fmla="*/ 26 h 51"/>
                <a:gd name="T54" fmla="*/ 23 w 52"/>
                <a:gd name="T55" fmla="*/ 27 h 51"/>
                <a:gd name="T56" fmla="*/ 24 w 52"/>
                <a:gd name="T57" fmla="*/ 41 h 51"/>
                <a:gd name="T58" fmla="*/ 17 w 52"/>
                <a:gd name="T59" fmla="*/ 47 h 51"/>
                <a:gd name="T60" fmla="*/ 17 w 52"/>
                <a:gd name="T61" fmla="*/ 50 h 51"/>
                <a:gd name="T62" fmla="*/ 26 w 52"/>
                <a:gd name="T63" fmla="*/ 47 h 51"/>
                <a:gd name="T64" fmla="*/ 26 w 52"/>
                <a:gd name="T65" fmla="*/ 51 h 51"/>
                <a:gd name="T66" fmla="*/ 26 w 52"/>
                <a:gd name="T67" fmla="*/ 51 h 51"/>
                <a:gd name="T68" fmla="*/ 26 w 52"/>
                <a:gd name="T69" fmla="*/ 47 h 51"/>
                <a:gd name="T70" fmla="*/ 35 w 52"/>
                <a:gd name="T71" fmla="*/ 49 h 51"/>
                <a:gd name="T72" fmla="*/ 35 w 52"/>
                <a:gd name="T73" fmla="*/ 47 h 51"/>
                <a:gd name="T74" fmla="*/ 28 w 52"/>
                <a:gd name="T75" fmla="*/ 41 h 51"/>
                <a:gd name="T76" fmla="*/ 29 w 52"/>
                <a:gd name="T77" fmla="*/ 27 h 51"/>
                <a:gd name="T78" fmla="*/ 29 w 52"/>
                <a:gd name="T79" fmla="*/ 25 h 51"/>
                <a:gd name="T80" fmla="*/ 36 w 52"/>
                <a:gd name="T81" fmla="*/ 25 h 51"/>
                <a:gd name="T82" fmla="*/ 52 w 52"/>
                <a:gd name="T83" fmla="*/ 30 h 51"/>
                <a:gd name="T84" fmla="*/ 52 w 52"/>
                <a:gd name="T85" fmla="*/ 28 h 51"/>
                <a:gd name="T86" fmla="*/ 45 w 52"/>
                <a:gd name="T87" fmla="*/ 24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2" h="51">
                  <a:moveTo>
                    <a:pt x="45" y="24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42" y="21"/>
                    <a:pt x="42" y="21"/>
                    <a:pt x="42" y="21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5" y="0"/>
                    <a:pt x="23" y="1"/>
                    <a:pt x="23" y="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17" y="47"/>
                    <a:pt x="17" y="47"/>
                    <a:pt x="17" y="47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7"/>
                    <a:pt x="29" y="27"/>
                    <a:pt x="29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2" y="28"/>
                    <a:pt x="52" y="28"/>
                    <a:pt x="52" y="28"/>
                  </a:cubicBezTo>
                  <a:lnTo>
                    <a:pt x="45" y="24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03" name="koppt-图标"/>
            <p:cNvSpPr/>
            <p:nvPr/>
          </p:nvSpPr>
          <p:spPr bwMode="auto">
            <a:xfrm>
              <a:off x="9143866" y="1981272"/>
              <a:ext cx="238748" cy="229619"/>
            </a:xfrm>
            <a:custGeom>
              <a:avLst/>
              <a:gdLst>
                <a:gd name="T0" fmla="*/ 45 w 52"/>
                <a:gd name="T1" fmla="*/ 24 h 51"/>
                <a:gd name="T2" fmla="*/ 45 w 52"/>
                <a:gd name="T3" fmla="*/ 21 h 51"/>
                <a:gd name="T4" fmla="*/ 42 w 52"/>
                <a:gd name="T5" fmla="*/ 21 h 51"/>
                <a:gd name="T6" fmla="*/ 42 w 52"/>
                <a:gd name="T7" fmla="*/ 22 h 51"/>
                <a:gd name="T8" fmla="*/ 38 w 52"/>
                <a:gd name="T9" fmla="*/ 20 h 51"/>
                <a:gd name="T10" fmla="*/ 38 w 52"/>
                <a:gd name="T11" fmla="*/ 17 h 51"/>
                <a:gd name="T12" fmla="*/ 34 w 52"/>
                <a:gd name="T13" fmla="*/ 17 h 51"/>
                <a:gd name="T14" fmla="*/ 34 w 52"/>
                <a:gd name="T15" fmla="*/ 18 h 51"/>
                <a:gd name="T16" fmla="*/ 29 w 52"/>
                <a:gd name="T17" fmla="*/ 15 h 51"/>
                <a:gd name="T18" fmla="*/ 29 w 52"/>
                <a:gd name="T19" fmla="*/ 5 h 51"/>
                <a:gd name="T20" fmla="*/ 26 w 52"/>
                <a:gd name="T21" fmla="*/ 0 h 51"/>
                <a:gd name="T22" fmla="*/ 26 w 52"/>
                <a:gd name="T23" fmla="*/ 0 h 51"/>
                <a:gd name="T24" fmla="*/ 26 w 52"/>
                <a:gd name="T25" fmla="*/ 0 h 51"/>
                <a:gd name="T26" fmla="*/ 23 w 52"/>
                <a:gd name="T27" fmla="*/ 5 h 51"/>
                <a:gd name="T28" fmla="*/ 23 w 52"/>
                <a:gd name="T29" fmla="*/ 15 h 51"/>
                <a:gd name="T30" fmla="*/ 17 w 52"/>
                <a:gd name="T31" fmla="*/ 18 h 51"/>
                <a:gd name="T32" fmla="*/ 17 w 52"/>
                <a:gd name="T33" fmla="*/ 17 h 51"/>
                <a:gd name="T34" fmla="*/ 14 w 52"/>
                <a:gd name="T35" fmla="*/ 17 h 51"/>
                <a:gd name="T36" fmla="*/ 14 w 52"/>
                <a:gd name="T37" fmla="*/ 20 h 51"/>
                <a:gd name="T38" fmla="*/ 10 w 52"/>
                <a:gd name="T39" fmla="*/ 23 h 51"/>
                <a:gd name="T40" fmla="*/ 10 w 52"/>
                <a:gd name="T41" fmla="*/ 21 h 51"/>
                <a:gd name="T42" fmla="*/ 7 w 52"/>
                <a:gd name="T43" fmla="*/ 21 h 51"/>
                <a:gd name="T44" fmla="*/ 7 w 52"/>
                <a:gd name="T45" fmla="*/ 24 h 51"/>
                <a:gd name="T46" fmla="*/ 0 w 52"/>
                <a:gd name="T47" fmla="*/ 28 h 51"/>
                <a:gd name="T48" fmla="*/ 0 w 52"/>
                <a:gd name="T49" fmla="*/ 31 h 51"/>
                <a:gd name="T50" fmla="*/ 15 w 52"/>
                <a:gd name="T51" fmla="*/ 26 h 51"/>
                <a:gd name="T52" fmla="*/ 23 w 52"/>
                <a:gd name="T53" fmla="*/ 26 h 51"/>
                <a:gd name="T54" fmla="*/ 23 w 52"/>
                <a:gd name="T55" fmla="*/ 27 h 51"/>
                <a:gd name="T56" fmla="*/ 24 w 52"/>
                <a:gd name="T57" fmla="*/ 41 h 51"/>
                <a:gd name="T58" fmla="*/ 17 w 52"/>
                <a:gd name="T59" fmla="*/ 47 h 51"/>
                <a:gd name="T60" fmla="*/ 17 w 52"/>
                <a:gd name="T61" fmla="*/ 50 h 51"/>
                <a:gd name="T62" fmla="*/ 26 w 52"/>
                <a:gd name="T63" fmla="*/ 47 h 51"/>
                <a:gd name="T64" fmla="*/ 26 w 52"/>
                <a:gd name="T65" fmla="*/ 51 h 51"/>
                <a:gd name="T66" fmla="*/ 26 w 52"/>
                <a:gd name="T67" fmla="*/ 51 h 51"/>
                <a:gd name="T68" fmla="*/ 26 w 52"/>
                <a:gd name="T69" fmla="*/ 47 h 51"/>
                <a:gd name="T70" fmla="*/ 35 w 52"/>
                <a:gd name="T71" fmla="*/ 49 h 51"/>
                <a:gd name="T72" fmla="*/ 35 w 52"/>
                <a:gd name="T73" fmla="*/ 47 h 51"/>
                <a:gd name="T74" fmla="*/ 28 w 52"/>
                <a:gd name="T75" fmla="*/ 41 h 51"/>
                <a:gd name="T76" fmla="*/ 29 w 52"/>
                <a:gd name="T77" fmla="*/ 27 h 51"/>
                <a:gd name="T78" fmla="*/ 29 w 52"/>
                <a:gd name="T79" fmla="*/ 25 h 51"/>
                <a:gd name="T80" fmla="*/ 36 w 52"/>
                <a:gd name="T81" fmla="*/ 25 h 51"/>
                <a:gd name="T82" fmla="*/ 52 w 52"/>
                <a:gd name="T83" fmla="*/ 30 h 51"/>
                <a:gd name="T84" fmla="*/ 52 w 52"/>
                <a:gd name="T85" fmla="*/ 28 h 51"/>
                <a:gd name="T86" fmla="*/ 45 w 52"/>
                <a:gd name="T87" fmla="*/ 24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2" h="51">
                  <a:moveTo>
                    <a:pt x="45" y="24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42" y="21"/>
                    <a:pt x="42" y="21"/>
                    <a:pt x="42" y="21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5" y="0"/>
                    <a:pt x="23" y="1"/>
                    <a:pt x="23" y="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17" y="47"/>
                    <a:pt x="17" y="47"/>
                    <a:pt x="17" y="47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7"/>
                    <a:pt x="29" y="27"/>
                    <a:pt x="29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2" y="28"/>
                    <a:pt x="52" y="28"/>
                    <a:pt x="52" y="28"/>
                  </a:cubicBezTo>
                  <a:lnTo>
                    <a:pt x="45" y="24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04" name="koppt-图标"/>
            <p:cNvSpPr/>
            <p:nvPr/>
          </p:nvSpPr>
          <p:spPr bwMode="auto">
            <a:xfrm>
              <a:off x="6423953" y="5385412"/>
              <a:ext cx="238748" cy="229619"/>
            </a:xfrm>
            <a:custGeom>
              <a:avLst/>
              <a:gdLst>
                <a:gd name="T0" fmla="*/ 45 w 52"/>
                <a:gd name="T1" fmla="*/ 24 h 51"/>
                <a:gd name="T2" fmla="*/ 45 w 52"/>
                <a:gd name="T3" fmla="*/ 21 h 51"/>
                <a:gd name="T4" fmla="*/ 42 w 52"/>
                <a:gd name="T5" fmla="*/ 21 h 51"/>
                <a:gd name="T6" fmla="*/ 42 w 52"/>
                <a:gd name="T7" fmla="*/ 22 h 51"/>
                <a:gd name="T8" fmla="*/ 38 w 52"/>
                <a:gd name="T9" fmla="*/ 20 h 51"/>
                <a:gd name="T10" fmla="*/ 38 w 52"/>
                <a:gd name="T11" fmla="*/ 17 h 51"/>
                <a:gd name="T12" fmla="*/ 34 w 52"/>
                <a:gd name="T13" fmla="*/ 17 h 51"/>
                <a:gd name="T14" fmla="*/ 34 w 52"/>
                <a:gd name="T15" fmla="*/ 18 h 51"/>
                <a:gd name="T16" fmla="*/ 29 w 52"/>
                <a:gd name="T17" fmla="*/ 15 h 51"/>
                <a:gd name="T18" fmla="*/ 29 w 52"/>
                <a:gd name="T19" fmla="*/ 5 h 51"/>
                <a:gd name="T20" fmla="*/ 26 w 52"/>
                <a:gd name="T21" fmla="*/ 0 h 51"/>
                <a:gd name="T22" fmla="*/ 26 w 52"/>
                <a:gd name="T23" fmla="*/ 0 h 51"/>
                <a:gd name="T24" fmla="*/ 26 w 52"/>
                <a:gd name="T25" fmla="*/ 0 h 51"/>
                <a:gd name="T26" fmla="*/ 23 w 52"/>
                <a:gd name="T27" fmla="*/ 5 h 51"/>
                <a:gd name="T28" fmla="*/ 23 w 52"/>
                <a:gd name="T29" fmla="*/ 15 h 51"/>
                <a:gd name="T30" fmla="*/ 17 w 52"/>
                <a:gd name="T31" fmla="*/ 18 h 51"/>
                <a:gd name="T32" fmla="*/ 17 w 52"/>
                <a:gd name="T33" fmla="*/ 17 h 51"/>
                <a:gd name="T34" fmla="*/ 14 w 52"/>
                <a:gd name="T35" fmla="*/ 17 h 51"/>
                <a:gd name="T36" fmla="*/ 14 w 52"/>
                <a:gd name="T37" fmla="*/ 20 h 51"/>
                <a:gd name="T38" fmla="*/ 10 w 52"/>
                <a:gd name="T39" fmla="*/ 23 h 51"/>
                <a:gd name="T40" fmla="*/ 10 w 52"/>
                <a:gd name="T41" fmla="*/ 21 h 51"/>
                <a:gd name="T42" fmla="*/ 7 w 52"/>
                <a:gd name="T43" fmla="*/ 21 h 51"/>
                <a:gd name="T44" fmla="*/ 7 w 52"/>
                <a:gd name="T45" fmla="*/ 24 h 51"/>
                <a:gd name="T46" fmla="*/ 0 w 52"/>
                <a:gd name="T47" fmla="*/ 28 h 51"/>
                <a:gd name="T48" fmla="*/ 0 w 52"/>
                <a:gd name="T49" fmla="*/ 31 h 51"/>
                <a:gd name="T50" fmla="*/ 15 w 52"/>
                <a:gd name="T51" fmla="*/ 26 h 51"/>
                <a:gd name="T52" fmla="*/ 23 w 52"/>
                <a:gd name="T53" fmla="*/ 26 h 51"/>
                <a:gd name="T54" fmla="*/ 23 w 52"/>
                <a:gd name="T55" fmla="*/ 27 h 51"/>
                <a:gd name="T56" fmla="*/ 24 w 52"/>
                <a:gd name="T57" fmla="*/ 41 h 51"/>
                <a:gd name="T58" fmla="*/ 17 w 52"/>
                <a:gd name="T59" fmla="*/ 47 h 51"/>
                <a:gd name="T60" fmla="*/ 17 w 52"/>
                <a:gd name="T61" fmla="*/ 50 h 51"/>
                <a:gd name="T62" fmla="*/ 26 w 52"/>
                <a:gd name="T63" fmla="*/ 47 h 51"/>
                <a:gd name="T64" fmla="*/ 26 w 52"/>
                <a:gd name="T65" fmla="*/ 51 h 51"/>
                <a:gd name="T66" fmla="*/ 26 w 52"/>
                <a:gd name="T67" fmla="*/ 51 h 51"/>
                <a:gd name="T68" fmla="*/ 26 w 52"/>
                <a:gd name="T69" fmla="*/ 47 h 51"/>
                <a:gd name="T70" fmla="*/ 35 w 52"/>
                <a:gd name="T71" fmla="*/ 49 h 51"/>
                <a:gd name="T72" fmla="*/ 35 w 52"/>
                <a:gd name="T73" fmla="*/ 47 h 51"/>
                <a:gd name="T74" fmla="*/ 28 w 52"/>
                <a:gd name="T75" fmla="*/ 41 h 51"/>
                <a:gd name="T76" fmla="*/ 29 w 52"/>
                <a:gd name="T77" fmla="*/ 27 h 51"/>
                <a:gd name="T78" fmla="*/ 29 w 52"/>
                <a:gd name="T79" fmla="*/ 25 h 51"/>
                <a:gd name="T80" fmla="*/ 36 w 52"/>
                <a:gd name="T81" fmla="*/ 25 h 51"/>
                <a:gd name="T82" fmla="*/ 52 w 52"/>
                <a:gd name="T83" fmla="*/ 30 h 51"/>
                <a:gd name="T84" fmla="*/ 52 w 52"/>
                <a:gd name="T85" fmla="*/ 28 h 51"/>
                <a:gd name="T86" fmla="*/ 45 w 52"/>
                <a:gd name="T87" fmla="*/ 24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2" h="51">
                  <a:moveTo>
                    <a:pt x="45" y="24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42" y="21"/>
                    <a:pt x="42" y="21"/>
                    <a:pt x="42" y="21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5" y="0"/>
                    <a:pt x="23" y="1"/>
                    <a:pt x="23" y="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17" y="47"/>
                    <a:pt x="17" y="47"/>
                    <a:pt x="17" y="47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7"/>
                    <a:pt x="29" y="27"/>
                    <a:pt x="29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2" y="28"/>
                    <a:pt x="52" y="28"/>
                    <a:pt x="52" y="28"/>
                  </a:cubicBezTo>
                  <a:lnTo>
                    <a:pt x="45" y="24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06" name="koppt-图标"/>
            <p:cNvSpPr>
              <a:spLocks noChangeAspect="1"/>
            </p:cNvSpPr>
            <p:nvPr/>
          </p:nvSpPr>
          <p:spPr bwMode="auto">
            <a:xfrm>
              <a:off x="7519630" y="2367796"/>
              <a:ext cx="328766" cy="322996"/>
            </a:xfrm>
            <a:custGeom>
              <a:avLst/>
              <a:gdLst/>
              <a:ahLst/>
              <a:cxnLst>
                <a:cxn ang="0">
                  <a:pos x="68" y="3"/>
                </a:cxn>
                <a:cxn ang="0">
                  <a:pos x="58" y="61"/>
                </a:cxn>
                <a:cxn ang="0">
                  <a:pos x="57" y="63"/>
                </a:cxn>
                <a:cxn ang="0">
                  <a:pos x="56" y="63"/>
                </a:cxn>
                <a:cxn ang="0">
                  <a:pos x="55" y="63"/>
                </a:cxn>
                <a:cxn ang="0">
                  <a:pos x="38" y="56"/>
                </a:cxn>
                <a:cxn ang="0">
                  <a:pos x="28" y="67"/>
                </a:cxn>
                <a:cxn ang="0">
                  <a:pos x="26" y="68"/>
                </a:cxn>
                <a:cxn ang="0">
                  <a:pos x="26" y="68"/>
                </a:cxn>
                <a:cxn ang="0">
                  <a:pos x="24" y="65"/>
                </a:cxn>
                <a:cxn ang="0">
                  <a:pos x="24" y="52"/>
                </a:cxn>
                <a:cxn ang="0">
                  <a:pos x="57" y="12"/>
                </a:cxn>
                <a:cxn ang="0">
                  <a:pos x="16" y="47"/>
                </a:cxn>
                <a:cxn ang="0">
                  <a:pos x="1" y="41"/>
                </a:cxn>
                <a:cxn ang="0">
                  <a:pos x="0" y="39"/>
                </a:cxn>
                <a:cxn ang="0">
                  <a:pos x="1" y="36"/>
                </a:cxn>
                <a:cxn ang="0">
                  <a:pos x="64" y="0"/>
                </a:cxn>
                <a:cxn ang="0">
                  <a:pos x="65" y="0"/>
                </a:cxn>
                <a:cxn ang="0">
                  <a:pos x="67" y="0"/>
                </a:cxn>
                <a:cxn ang="0">
                  <a:pos x="68" y="3"/>
                </a:cxn>
              </a:cxnLst>
              <a:rect l="0" t="0" r="r" b="b"/>
              <a:pathLst>
                <a:path w="68" h="68">
                  <a:moveTo>
                    <a:pt x="68" y="3"/>
                  </a:moveTo>
                  <a:cubicBezTo>
                    <a:pt x="58" y="61"/>
                    <a:pt x="58" y="61"/>
                    <a:pt x="58" y="61"/>
                  </a:cubicBezTo>
                  <a:cubicBezTo>
                    <a:pt x="58" y="62"/>
                    <a:pt x="57" y="62"/>
                    <a:pt x="57" y="6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38" y="56"/>
                    <a:pt x="38" y="56"/>
                    <a:pt x="38" y="56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28" y="67"/>
                    <a:pt x="27" y="68"/>
                    <a:pt x="26" y="68"/>
                  </a:cubicBezTo>
                  <a:cubicBezTo>
                    <a:pt x="26" y="68"/>
                    <a:pt x="26" y="68"/>
                    <a:pt x="26" y="68"/>
                  </a:cubicBezTo>
                  <a:cubicBezTo>
                    <a:pt x="25" y="67"/>
                    <a:pt x="24" y="66"/>
                    <a:pt x="24" y="65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0"/>
                    <a:pt x="0" y="40"/>
                    <a:pt x="0" y="39"/>
                  </a:cubicBezTo>
                  <a:cubicBezTo>
                    <a:pt x="0" y="38"/>
                    <a:pt x="0" y="37"/>
                    <a:pt x="1" y="3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6" y="0"/>
                    <a:pt x="67" y="0"/>
                  </a:cubicBezTo>
                  <a:cubicBezTo>
                    <a:pt x="68" y="1"/>
                    <a:pt x="68" y="2"/>
                    <a:pt x="68" y="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矩形 112"/>
            <p:cNvSpPr/>
            <p:nvPr/>
          </p:nvSpPr>
          <p:spPr>
            <a:xfrm>
              <a:off x="4707245" y="2066320"/>
              <a:ext cx="872329" cy="6185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周期长</a:t>
              </a:r>
              <a:endParaRPr kumimoji="0" lang="en-GB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4" name="矩形 113"/>
            <p:cNvSpPr/>
            <p:nvPr/>
          </p:nvSpPr>
          <p:spPr>
            <a:xfrm>
              <a:off x="7180087" y="4595384"/>
              <a:ext cx="918514" cy="3638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融资难</a:t>
              </a:r>
              <a:endParaRPr kumimoji="0" lang="en-GB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5" name="矩形 114"/>
            <p:cNvSpPr/>
            <p:nvPr/>
          </p:nvSpPr>
          <p:spPr>
            <a:xfrm>
              <a:off x="8584628" y="5016080"/>
              <a:ext cx="918514" cy="3638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融资贵</a:t>
              </a:r>
              <a:endParaRPr kumimoji="0" lang="en-GB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6" name="矩形 115"/>
            <p:cNvSpPr/>
            <p:nvPr/>
          </p:nvSpPr>
          <p:spPr>
            <a:xfrm>
              <a:off x="8246830" y="2646068"/>
              <a:ext cx="787023" cy="5881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4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有产无城</a:t>
              </a:r>
              <a:endParaRPr kumimoji="0" lang="zh-CN" alt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7" name="矩形 116"/>
            <p:cNvSpPr/>
            <p:nvPr/>
          </p:nvSpPr>
          <p:spPr>
            <a:xfrm>
              <a:off x="6412993" y="1397615"/>
              <a:ext cx="723548" cy="5881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没有标准</a:t>
              </a:r>
              <a:endParaRPr kumimoji="0" lang="en-GB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8" name="矩形 117"/>
            <p:cNvSpPr/>
            <p:nvPr/>
          </p:nvSpPr>
          <p:spPr>
            <a:xfrm>
              <a:off x="6187435" y="2473724"/>
              <a:ext cx="918514" cy="3638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人工高</a:t>
              </a:r>
              <a:endParaRPr kumimoji="0" lang="en-GB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9" name="矩形 118"/>
            <p:cNvSpPr/>
            <p:nvPr/>
          </p:nvSpPr>
          <p:spPr>
            <a:xfrm>
              <a:off x="6845216" y="3406796"/>
              <a:ext cx="741703" cy="5881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4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有城无产</a:t>
              </a:r>
              <a:endParaRPr kumimoji="0" lang="zh-CN" alt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20" name="矩形 119"/>
            <p:cNvSpPr/>
            <p:nvPr/>
          </p:nvSpPr>
          <p:spPr>
            <a:xfrm>
              <a:off x="9952564" y="2256002"/>
              <a:ext cx="936645" cy="5881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产城不协调</a:t>
              </a:r>
              <a:endParaRPr kumimoji="0" lang="en-GB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4606" y="399896"/>
            <a:ext cx="4104456" cy="66848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+mn-ea"/>
                <a:ea typeface="+mn-ea"/>
              </a:rPr>
              <a:t>1.1.2</a:t>
            </a:r>
            <a:r>
              <a:rPr lang="zh-CN" altLang="en-US" sz="2800" dirty="0">
                <a:solidFill>
                  <a:schemeClr val="tx1"/>
                </a:solidFill>
                <a:latin typeface="+mn-ea"/>
                <a:ea typeface="+mn-ea"/>
              </a:rPr>
              <a:t>、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产城现状及痛点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日期占位符 8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531D480-A359-4386-9BE5-3BC2A6B8F419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88646" y="1877365"/>
            <a:ext cx="4881939" cy="3003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、融资难，融资贵，资金压力大；</a:t>
            </a:r>
            <a:endParaRPr kumimoji="0" lang="zh-CN" altLang="en-US" sz="16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、创新人才，高顿人才缺乏，招聘难，用工成本高；</a:t>
            </a:r>
            <a:endParaRPr kumimoji="0" lang="zh-CN" altLang="en-US" sz="16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、缺乏现代金融直投体系和服务体系，资产难以资本化；</a:t>
            </a:r>
            <a:endParaRPr kumimoji="0" lang="zh-CN" altLang="en-US" sz="16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kumimoji="0" lang="zh-CN" altLang="en-US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、在新技术，新产品，深加工、衍生品开发等方面，存在严重不足，综合利用率较低；</a:t>
            </a:r>
            <a:endParaRPr kumimoji="0" lang="zh-CN" altLang="en-US" sz="16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、缺乏龙头带动，缺乏平台经济，产业转型升级难；</a:t>
            </a:r>
            <a:endParaRPr kumimoji="0" lang="zh-CN" altLang="en-US" sz="16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kumimoji="0" lang="zh-CN" altLang="en-US" sz="1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、政策分散、效果差，缺乏持续性、系统性</a:t>
            </a:r>
            <a:endParaRPr kumimoji="0" lang="zh-CN" altLang="zh-CN" sz="16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2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5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107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8" name="文本框 107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69"/>
          <p:cNvSpPr txBox="1"/>
          <p:nvPr/>
        </p:nvSpPr>
        <p:spPr>
          <a:xfrm>
            <a:off x="694606" y="290141"/>
            <a:ext cx="5255929" cy="523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2.1.1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、众产联平台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—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简介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21587" y="783934"/>
            <a:ext cx="1214215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545614" y="741663"/>
            <a:ext cx="11222063" cy="583037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>
              <a:lnSpc>
                <a:spcPts val="5100"/>
              </a:lnSpc>
            </a:pP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众产联控股总平台由龙头企业、蓝源资本及行业合伙人共同发起，以产城融合为切入点，通过</a:t>
            </a: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5G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技术、人工智能、大数据、物联网、区块链、云计算等新一代互联网技术，依托蓝源资本特色产业链、产业互联网、金融资本、人才资本、政策工具五位一体的系统把产业与房地产整合起来，为产城融合提供一站式服务，构建产业互联网数字总部经济。</a:t>
            </a:r>
            <a:endParaRPr lang="en-US" altLang="zh-CN" sz="2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5100"/>
              </a:lnSpc>
            </a:pP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众产联集团总平台由供应链公司、仓储物流子公司、大数据子公司、设计创新中心、产教中心、产业基金等子平台构成。立足华东，面向全国、辐射全球，</a:t>
            </a:r>
            <a:r>
              <a:rPr lang="zh-CN" altLang="en-US" sz="2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打造产城融合平台型总部经济，构建产业数字化生态共同体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7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767614" y="290141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8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69"/>
          <p:cNvSpPr txBox="1"/>
          <p:nvPr/>
        </p:nvSpPr>
        <p:spPr>
          <a:xfrm>
            <a:off x="766614" y="275581"/>
            <a:ext cx="7084489" cy="523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2.2</a:t>
            </a:r>
            <a:r>
              <a:rPr lang="zh-CN" altLang="en-US" b="1" dirty="0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、众产联平台 </a:t>
            </a:r>
            <a:r>
              <a:rPr lang="en-US" altLang="zh-CN" b="1" dirty="0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 </a:t>
            </a:r>
            <a:r>
              <a:rPr lang="zh-CN" altLang="en-US" b="1" dirty="0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总体运营架构</a:t>
            </a:r>
            <a:endParaRPr lang="zh-CN" altLang="en-US" b="1" dirty="0">
              <a:solidFill>
                <a:srgbClr val="26262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21587" y="783934"/>
            <a:ext cx="1214215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3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767614" y="290141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80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" name="文本框 80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526" name="组合 525"/>
          <p:cNvGrpSpPr/>
          <p:nvPr/>
        </p:nvGrpSpPr>
        <p:grpSpPr>
          <a:xfrm>
            <a:off x="694606" y="1154509"/>
            <a:ext cx="10637761" cy="4650752"/>
            <a:chOff x="712789" y="1105647"/>
            <a:chExt cx="8154652" cy="3476563"/>
          </a:xfrm>
        </p:grpSpPr>
        <p:sp>
          <p:nvSpPr>
            <p:cNvPr id="527" name="圆角矩形 128"/>
            <p:cNvSpPr/>
            <p:nvPr/>
          </p:nvSpPr>
          <p:spPr>
            <a:xfrm>
              <a:off x="4435527" y="3365685"/>
              <a:ext cx="239511" cy="928152"/>
            </a:xfrm>
            <a:prstGeom prst="roundRect">
              <a:avLst/>
            </a:prstGeom>
            <a:solidFill>
              <a:srgbClr val="404040">
                <a:lumMod val="50000"/>
              </a:srgbClr>
            </a:solidFill>
            <a:ln w="12700" cap="flat" cmpd="sng" algn="ctr">
              <a:solidFill>
                <a:sysClr val="window" lastClr="FFFFFF">
                  <a:lumMod val="95000"/>
                </a:sysClr>
              </a:solidFill>
              <a:prstDash val="solid"/>
              <a:miter lim="800000"/>
            </a:ln>
            <a:effectLst>
              <a:outerShdw blurRad="520700" dist="279400" dir="2700000" algn="tl" rotWithShape="0">
                <a:prstClr val="black">
                  <a:alpha val="31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商品贸易</a:t>
              </a:r>
              <a:endParaRPr kumimoji="0" lang="zh-CN" altLang="en-US" sz="1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528" name="组合 527"/>
            <p:cNvGrpSpPr/>
            <p:nvPr/>
          </p:nvGrpSpPr>
          <p:grpSpPr>
            <a:xfrm>
              <a:off x="712789" y="1105647"/>
              <a:ext cx="8154652" cy="3476563"/>
              <a:chOff x="712789" y="1105647"/>
              <a:chExt cx="8154652" cy="3476563"/>
            </a:xfrm>
          </p:grpSpPr>
          <p:cxnSp>
            <p:nvCxnSpPr>
              <p:cNvPr id="529" name="直接连接符 528"/>
              <p:cNvCxnSpPr/>
              <p:nvPr/>
            </p:nvCxnSpPr>
            <p:spPr>
              <a:xfrm>
                <a:off x="3291430" y="1850440"/>
                <a:ext cx="0" cy="85280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30" name="圆角矩形 1"/>
              <p:cNvSpPr/>
              <p:nvPr/>
            </p:nvSpPr>
            <p:spPr>
              <a:xfrm>
                <a:off x="3506885" y="1105647"/>
                <a:ext cx="1700136" cy="298450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众产联控股总平台</a:t>
                </a:r>
                <a:endParaRPr kumimoji="0" lang="zh-CN" altLang="en-U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31" name="直接连接符 530"/>
              <p:cNvCxnSpPr/>
              <p:nvPr/>
            </p:nvCxnSpPr>
            <p:spPr>
              <a:xfrm flipV="1">
                <a:off x="1222470" y="1799374"/>
                <a:ext cx="6599374" cy="8641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32" name="直接连接符 531"/>
              <p:cNvCxnSpPr>
                <a:endCxn id="544" idx="0"/>
              </p:cNvCxnSpPr>
              <p:nvPr/>
            </p:nvCxnSpPr>
            <p:spPr>
              <a:xfrm>
                <a:off x="892519" y="3252612"/>
                <a:ext cx="2618" cy="16129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33" name="圆角矩形 7"/>
              <p:cNvSpPr/>
              <p:nvPr/>
            </p:nvSpPr>
            <p:spPr>
              <a:xfrm>
                <a:off x="712789" y="2056180"/>
                <a:ext cx="1006470" cy="40322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供应链子公司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34" name="圆角矩形 8"/>
              <p:cNvSpPr/>
              <p:nvPr/>
            </p:nvSpPr>
            <p:spPr>
              <a:xfrm>
                <a:off x="1820232" y="2073833"/>
                <a:ext cx="1137221" cy="38544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仓储物流子公司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35" name="圆角矩形 14"/>
              <p:cNvSpPr/>
              <p:nvPr/>
            </p:nvSpPr>
            <p:spPr>
              <a:xfrm>
                <a:off x="2769439" y="2668198"/>
                <a:ext cx="881479" cy="25971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区域子平台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36" name="直接连接符 535"/>
              <p:cNvCxnSpPr/>
              <p:nvPr/>
            </p:nvCxnSpPr>
            <p:spPr>
              <a:xfrm>
                <a:off x="892519" y="3239124"/>
                <a:ext cx="2762260" cy="35621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37" name="直接连接符 536"/>
              <p:cNvCxnSpPr/>
              <p:nvPr/>
            </p:nvCxnSpPr>
            <p:spPr>
              <a:xfrm>
                <a:off x="3112871" y="2939115"/>
                <a:ext cx="0" cy="31557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38" name="圆角矩形 59"/>
              <p:cNvSpPr/>
              <p:nvPr/>
            </p:nvSpPr>
            <p:spPr>
              <a:xfrm>
                <a:off x="3500340" y="3441750"/>
                <a:ext cx="281393" cy="89027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上海市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39" name="圆角矩形 60"/>
              <p:cNvSpPr/>
              <p:nvPr/>
            </p:nvSpPr>
            <p:spPr>
              <a:xfrm>
                <a:off x="3120133" y="3444290"/>
                <a:ext cx="268959" cy="878205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北京市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40" name="圆角矩形 61"/>
              <p:cNvSpPr/>
              <p:nvPr/>
            </p:nvSpPr>
            <p:spPr>
              <a:xfrm>
                <a:off x="2754322" y="3444290"/>
                <a:ext cx="233621" cy="878205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江苏市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41" name="圆角矩形 62"/>
              <p:cNvSpPr/>
              <p:nvPr/>
            </p:nvSpPr>
            <p:spPr>
              <a:xfrm>
                <a:off x="2373460" y="3444290"/>
                <a:ext cx="239511" cy="88773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浙江省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42" name="圆角矩形 63"/>
              <p:cNvSpPr/>
              <p:nvPr/>
            </p:nvSpPr>
            <p:spPr>
              <a:xfrm>
                <a:off x="1964459" y="3444290"/>
                <a:ext cx="271577" cy="88773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江西省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43" name="圆角矩形 64"/>
              <p:cNvSpPr/>
              <p:nvPr/>
            </p:nvSpPr>
            <p:spPr>
              <a:xfrm>
                <a:off x="1173942" y="3415715"/>
                <a:ext cx="271577" cy="90678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海南省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44" name="圆角矩形 66"/>
              <p:cNvSpPr/>
              <p:nvPr/>
            </p:nvSpPr>
            <p:spPr>
              <a:xfrm>
                <a:off x="745933" y="3413902"/>
                <a:ext cx="298407" cy="88519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…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45" name="圆角矩形 67"/>
              <p:cNvSpPr/>
              <p:nvPr/>
            </p:nvSpPr>
            <p:spPr>
              <a:xfrm>
                <a:off x="1556112" y="3444290"/>
                <a:ext cx="279430" cy="878205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广东省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46" name="直接连接符 545"/>
              <p:cNvCxnSpPr/>
              <p:nvPr/>
            </p:nvCxnSpPr>
            <p:spPr>
              <a:xfrm>
                <a:off x="1703353" y="329189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47" name="直接连接符 546"/>
              <p:cNvCxnSpPr>
                <a:endCxn id="540" idx="0"/>
              </p:cNvCxnSpPr>
              <p:nvPr/>
            </p:nvCxnSpPr>
            <p:spPr>
              <a:xfrm>
                <a:off x="2863607" y="3264585"/>
                <a:ext cx="7853" cy="17970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48" name="直接连接符 547"/>
              <p:cNvCxnSpPr/>
              <p:nvPr/>
            </p:nvCxnSpPr>
            <p:spPr>
              <a:xfrm>
                <a:off x="2495833" y="329443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49" name="直接连接符 548"/>
              <p:cNvCxnSpPr>
                <a:endCxn id="542" idx="0"/>
              </p:cNvCxnSpPr>
              <p:nvPr/>
            </p:nvCxnSpPr>
            <p:spPr>
              <a:xfrm flipH="1">
                <a:off x="2100575" y="3279190"/>
                <a:ext cx="4581" cy="16510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50" name="直接连接符 549"/>
              <p:cNvCxnSpPr>
                <a:endCxn id="539" idx="0"/>
              </p:cNvCxnSpPr>
              <p:nvPr/>
            </p:nvCxnSpPr>
            <p:spPr>
              <a:xfrm flipH="1">
                <a:off x="3254939" y="3273475"/>
                <a:ext cx="10470" cy="17081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51" name="直接连接符 550"/>
              <p:cNvCxnSpPr/>
              <p:nvPr/>
            </p:nvCxnSpPr>
            <p:spPr>
              <a:xfrm>
                <a:off x="1322491" y="328427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52" name="直接连接符 551"/>
              <p:cNvCxnSpPr/>
              <p:nvPr/>
            </p:nvCxnSpPr>
            <p:spPr>
              <a:xfrm>
                <a:off x="2337098" y="1814754"/>
                <a:ext cx="1963" cy="26035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53" name="圆角矩形 76"/>
              <p:cNvSpPr/>
              <p:nvPr/>
            </p:nvSpPr>
            <p:spPr>
              <a:xfrm>
                <a:off x="3506885" y="2097167"/>
                <a:ext cx="1048163" cy="38544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新零售子公司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54" name="圆角矩形 77"/>
              <p:cNvSpPr/>
              <p:nvPr/>
            </p:nvSpPr>
            <p:spPr>
              <a:xfrm>
                <a:off x="4981138" y="2075864"/>
                <a:ext cx="984771" cy="38544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设计创新中心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55" name="圆角矩形 78"/>
              <p:cNvSpPr/>
              <p:nvPr/>
            </p:nvSpPr>
            <p:spPr>
              <a:xfrm>
                <a:off x="6045024" y="2075865"/>
                <a:ext cx="988697" cy="38544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大数据子公司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56" name="直接连接符 555"/>
              <p:cNvCxnSpPr/>
              <p:nvPr/>
            </p:nvCxnSpPr>
            <p:spPr>
              <a:xfrm>
                <a:off x="1211365" y="1805355"/>
                <a:ext cx="1905" cy="26035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57" name="直接连接符 556"/>
              <p:cNvCxnSpPr/>
              <p:nvPr/>
            </p:nvCxnSpPr>
            <p:spPr>
              <a:xfrm>
                <a:off x="4004968" y="1812976"/>
                <a:ext cx="1905" cy="293288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58" name="直接连接符 557"/>
              <p:cNvCxnSpPr/>
              <p:nvPr/>
            </p:nvCxnSpPr>
            <p:spPr>
              <a:xfrm>
                <a:off x="5484957" y="1822500"/>
                <a:ext cx="1905" cy="26035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59" name="直接连接符 558"/>
              <p:cNvCxnSpPr/>
              <p:nvPr/>
            </p:nvCxnSpPr>
            <p:spPr>
              <a:xfrm>
                <a:off x="6562552" y="1822500"/>
                <a:ext cx="1905" cy="26035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60" name="直接连接符 559"/>
              <p:cNvCxnSpPr>
                <a:endCxn id="538" idx="0"/>
              </p:cNvCxnSpPr>
              <p:nvPr/>
            </p:nvCxnSpPr>
            <p:spPr>
              <a:xfrm>
                <a:off x="3636255" y="3274745"/>
                <a:ext cx="4782" cy="16700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61" name="直接连接符 560"/>
              <p:cNvCxnSpPr/>
              <p:nvPr/>
            </p:nvCxnSpPr>
            <p:spPr>
              <a:xfrm>
                <a:off x="4781978" y="1841233"/>
                <a:ext cx="3926" cy="87122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62" name="圆角矩形 129"/>
              <p:cNvSpPr/>
              <p:nvPr/>
            </p:nvSpPr>
            <p:spPr>
              <a:xfrm>
                <a:off x="5556460" y="3389680"/>
                <a:ext cx="271577" cy="102108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度假养生基地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63" name="圆角矩形 130"/>
              <p:cNvSpPr/>
              <p:nvPr/>
            </p:nvSpPr>
            <p:spPr>
              <a:xfrm>
                <a:off x="4765943" y="3371615"/>
                <a:ext cx="271577" cy="902494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95000"/>
                      </a:prstClr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商业地产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64" name="圆角矩形 131"/>
              <p:cNvSpPr/>
              <p:nvPr/>
            </p:nvSpPr>
            <p:spPr>
              <a:xfrm>
                <a:off x="5940558" y="3377281"/>
                <a:ext cx="264378" cy="1144905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大健康产业园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65" name="圆角矩形 132"/>
              <p:cNvSpPr/>
              <p:nvPr/>
            </p:nvSpPr>
            <p:spPr>
              <a:xfrm>
                <a:off x="4057427" y="3346279"/>
                <a:ext cx="269615" cy="1142366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产业创新综合体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66" name="圆角矩形 133"/>
              <p:cNvSpPr/>
              <p:nvPr/>
            </p:nvSpPr>
            <p:spPr>
              <a:xfrm>
                <a:off x="5148113" y="3389680"/>
                <a:ext cx="279430" cy="102108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数字文旅小镇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67" name="直接连接符 566"/>
              <p:cNvCxnSpPr/>
              <p:nvPr/>
            </p:nvCxnSpPr>
            <p:spPr>
              <a:xfrm>
                <a:off x="4194328" y="3176781"/>
                <a:ext cx="2618" cy="16129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68" name="直接连接符 567"/>
              <p:cNvCxnSpPr/>
              <p:nvPr/>
            </p:nvCxnSpPr>
            <p:spPr>
              <a:xfrm>
                <a:off x="4177441" y="3187830"/>
                <a:ext cx="2592235" cy="8016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69" name="直接连接符 568"/>
              <p:cNvCxnSpPr/>
              <p:nvPr/>
            </p:nvCxnSpPr>
            <p:spPr>
              <a:xfrm>
                <a:off x="5304879" y="321823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70" name="直接连接符 569"/>
              <p:cNvCxnSpPr/>
              <p:nvPr/>
            </p:nvCxnSpPr>
            <p:spPr>
              <a:xfrm>
                <a:off x="6097359" y="322077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71" name="直接连接符 570"/>
              <p:cNvCxnSpPr/>
              <p:nvPr/>
            </p:nvCxnSpPr>
            <p:spPr>
              <a:xfrm flipH="1">
                <a:off x="5702101" y="3205530"/>
                <a:ext cx="4581" cy="16510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72" name="直接连接符 571"/>
              <p:cNvCxnSpPr/>
              <p:nvPr/>
            </p:nvCxnSpPr>
            <p:spPr>
              <a:xfrm>
                <a:off x="4924017" y="321061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73" name="直接连接符 572"/>
              <p:cNvCxnSpPr/>
              <p:nvPr/>
            </p:nvCxnSpPr>
            <p:spPr>
              <a:xfrm>
                <a:off x="4574566" y="3200625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74" name="直接连接符 573"/>
              <p:cNvCxnSpPr/>
              <p:nvPr/>
            </p:nvCxnSpPr>
            <p:spPr>
              <a:xfrm flipH="1">
                <a:off x="4987807" y="2863431"/>
                <a:ext cx="1749" cy="30099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75" name="圆角矩形 151"/>
              <p:cNvSpPr/>
              <p:nvPr/>
            </p:nvSpPr>
            <p:spPr>
              <a:xfrm>
                <a:off x="6317886" y="3389680"/>
                <a:ext cx="239511" cy="119253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大健康特色小镇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76" name="直接连接符 575"/>
              <p:cNvCxnSpPr>
                <a:endCxn id="575" idx="0"/>
              </p:cNvCxnSpPr>
              <p:nvPr/>
            </p:nvCxnSpPr>
            <p:spPr>
              <a:xfrm flipH="1">
                <a:off x="6437642" y="3211245"/>
                <a:ext cx="2617" cy="1784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77" name="圆角矩形 151"/>
              <p:cNvSpPr/>
              <p:nvPr/>
            </p:nvSpPr>
            <p:spPr>
              <a:xfrm>
                <a:off x="6656174" y="3382536"/>
                <a:ext cx="239511" cy="881063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…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78" name="直接连接符 577"/>
              <p:cNvCxnSpPr/>
              <p:nvPr/>
            </p:nvCxnSpPr>
            <p:spPr>
              <a:xfrm flipH="1">
                <a:off x="6775930" y="3198846"/>
                <a:ext cx="2617" cy="1784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79" name="直接连接符 578"/>
              <p:cNvCxnSpPr/>
              <p:nvPr/>
            </p:nvCxnSpPr>
            <p:spPr>
              <a:xfrm>
                <a:off x="4285031" y="1428920"/>
                <a:ext cx="0" cy="37909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0" name="直接连接符 579"/>
              <p:cNvCxnSpPr/>
              <p:nvPr/>
            </p:nvCxnSpPr>
            <p:spPr>
              <a:xfrm>
                <a:off x="7821844" y="1813483"/>
                <a:ext cx="1905" cy="26035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1" name="直接连接符 580"/>
              <p:cNvCxnSpPr/>
              <p:nvPr/>
            </p:nvCxnSpPr>
            <p:spPr>
              <a:xfrm>
                <a:off x="7403589" y="2638678"/>
                <a:ext cx="1024262" cy="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2" name="直接连接符 581"/>
              <p:cNvCxnSpPr/>
              <p:nvPr/>
            </p:nvCxnSpPr>
            <p:spPr>
              <a:xfrm>
                <a:off x="7916096" y="2378328"/>
                <a:ext cx="1905" cy="26035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83" name="圆角矩形 51"/>
              <p:cNvSpPr/>
              <p:nvPr/>
            </p:nvSpPr>
            <p:spPr>
              <a:xfrm>
                <a:off x="7440666" y="2065705"/>
                <a:ext cx="881751" cy="390058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垂直子平台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84" name="直接连接符 583"/>
              <p:cNvCxnSpPr/>
              <p:nvPr/>
            </p:nvCxnSpPr>
            <p:spPr>
              <a:xfrm flipH="1">
                <a:off x="8420118" y="2657959"/>
                <a:ext cx="7733" cy="61785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85" name="圆角矩形 14"/>
              <p:cNvSpPr/>
              <p:nvPr/>
            </p:nvSpPr>
            <p:spPr>
              <a:xfrm>
                <a:off x="7945394" y="2885043"/>
                <a:ext cx="922047" cy="261341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投资平台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86" name="直接连接符 585"/>
              <p:cNvCxnSpPr/>
              <p:nvPr/>
            </p:nvCxnSpPr>
            <p:spPr>
              <a:xfrm>
                <a:off x="7253384" y="3432313"/>
                <a:ext cx="2618" cy="16129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7" name="直接连接符 586"/>
              <p:cNvCxnSpPr/>
              <p:nvPr/>
            </p:nvCxnSpPr>
            <p:spPr>
              <a:xfrm>
                <a:off x="7246945" y="3442652"/>
                <a:ext cx="380034" cy="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8" name="直接连接符 587"/>
              <p:cNvCxnSpPr/>
              <p:nvPr/>
            </p:nvCxnSpPr>
            <p:spPr>
              <a:xfrm>
                <a:off x="7626979" y="3458007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9" name="直接连接符 588"/>
              <p:cNvCxnSpPr/>
              <p:nvPr/>
            </p:nvCxnSpPr>
            <p:spPr>
              <a:xfrm>
                <a:off x="8187073" y="3447673"/>
                <a:ext cx="2618" cy="16129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90" name="直接连接符 589"/>
              <p:cNvCxnSpPr/>
              <p:nvPr/>
            </p:nvCxnSpPr>
            <p:spPr>
              <a:xfrm>
                <a:off x="8180634" y="3452225"/>
                <a:ext cx="380034" cy="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91" name="直接连接符 590"/>
              <p:cNvCxnSpPr/>
              <p:nvPr/>
            </p:nvCxnSpPr>
            <p:spPr>
              <a:xfrm>
                <a:off x="7440666" y="2638678"/>
                <a:ext cx="1306" cy="78411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92" name="直接连接符 591"/>
              <p:cNvCxnSpPr/>
              <p:nvPr/>
            </p:nvCxnSpPr>
            <p:spPr>
              <a:xfrm>
                <a:off x="8419972" y="3275814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93" name="圆角矩形 98"/>
              <p:cNvSpPr/>
              <p:nvPr/>
            </p:nvSpPr>
            <p:spPr>
              <a:xfrm>
                <a:off x="7112138" y="3572083"/>
                <a:ext cx="269615" cy="88519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供应链金融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94" name="圆角矩形 91"/>
              <p:cNvSpPr/>
              <p:nvPr/>
            </p:nvSpPr>
            <p:spPr>
              <a:xfrm>
                <a:off x="7486283" y="3572083"/>
                <a:ext cx="281393" cy="89027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设备融资租赁</a:t>
                </a:r>
                <a:endParaRPr kumimoji="0" lang="zh-CN" altLang="en-U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95" name="圆角矩形 98"/>
              <p:cNvSpPr/>
              <p:nvPr/>
            </p:nvSpPr>
            <p:spPr>
              <a:xfrm>
                <a:off x="8045827" y="3581656"/>
                <a:ext cx="269615" cy="88519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产业基金投资</a:t>
                </a:r>
                <a:endParaRPr kumimoji="0" lang="zh-CN" altLang="en-U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596" name="直接连接符 595"/>
              <p:cNvCxnSpPr/>
              <p:nvPr/>
            </p:nvCxnSpPr>
            <p:spPr>
              <a:xfrm>
                <a:off x="8560668" y="3467580"/>
                <a:ext cx="0" cy="14033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  <a:miter lim="800000"/>
              </a:ln>
              <a:effectLst/>
            </p:spPr>
          </p:cxnSp>
          <p:sp>
            <p:nvSpPr>
              <p:cNvPr id="597" name="圆角矩形 91"/>
              <p:cNvSpPr/>
              <p:nvPr/>
            </p:nvSpPr>
            <p:spPr>
              <a:xfrm>
                <a:off x="8419972" y="3581656"/>
                <a:ext cx="281393" cy="890270"/>
              </a:xfrm>
              <a:prstGeom prst="roundRect">
                <a:avLst/>
              </a:prstGeom>
              <a:solidFill>
                <a:srgbClr val="404040">
                  <a:lumMod val="50000"/>
                </a:srgbClr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技术拼购投资</a:t>
                </a:r>
                <a:endParaRPr kumimoji="0" lang="zh-CN" altLang="en-U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98" name="圆角矩形 14"/>
              <p:cNvSpPr/>
              <p:nvPr/>
            </p:nvSpPr>
            <p:spPr>
              <a:xfrm>
                <a:off x="6986559" y="2894976"/>
                <a:ext cx="937514" cy="240082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金融平台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99" name="圆角矩形 51"/>
              <p:cNvSpPr/>
              <p:nvPr/>
            </p:nvSpPr>
            <p:spPr>
              <a:xfrm>
                <a:off x="4532999" y="2672765"/>
                <a:ext cx="881751" cy="259715"/>
              </a:xfrm>
              <a:prstGeom prst="roundRect">
                <a:avLst/>
              </a:prstGeom>
              <a:solidFill>
                <a:srgbClr val="AF0000"/>
              </a:solidFill>
              <a:ln w="12700" cap="flat" cmpd="sng" algn="ctr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</a:ln>
              <a:effectLst>
                <a:outerShdw blurRad="520700" dist="279400" dir="2700000" algn="tl" rotWithShape="0">
                  <a:prstClr val="black">
                    <a:alpha val="31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产业子平台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矩形 68"/>
          <p:cNvSpPr/>
          <p:nvPr/>
        </p:nvSpPr>
        <p:spPr>
          <a:xfrm>
            <a:off x="260937" y="1958072"/>
            <a:ext cx="3457835" cy="3448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/>
          <p:cNvSpPr/>
          <p:nvPr/>
        </p:nvSpPr>
        <p:spPr>
          <a:xfrm>
            <a:off x="3778462" y="1963446"/>
            <a:ext cx="3987212" cy="3448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7872019" y="2016098"/>
            <a:ext cx="3548917" cy="3412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849630" y="405765"/>
            <a:ext cx="7198995" cy="66865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2.7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、建设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十个一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工程，打造新经济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日期占位符 33"/>
          <p:cNvSpPr>
            <a:spLocks noGrp="1"/>
          </p:cNvSpPr>
          <p:nvPr>
            <p:ph type="dt" sz="half" idx="2"/>
          </p:nvPr>
        </p:nvSpPr>
        <p:spPr>
          <a:xfrm>
            <a:off x="246688" y="6519976"/>
            <a:ext cx="2844432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5E1680-EDC8-447A-BAA6-902EE376840E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5" name="Straight Connector 1"/>
          <p:cNvCxnSpPr>
            <a:stCxn id="44" idx="1"/>
          </p:cNvCxnSpPr>
          <p:nvPr/>
        </p:nvCxnSpPr>
        <p:spPr>
          <a:xfrm flipV="1">
            <a:off x="107639" y="3704540"/>
            <a:ext cx="10132982" cy="272838"/>
          </a:xfrm>
          <a:prstGeom prst="line">
            <a:avLst/>
          </a:prstGeom>
          <a:noFill/>
          <a:ln w="6350">
            <a:solidFill>
              <a:schemeClr val="tx1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Elbow Connector 7"/>
          <p:cNvCxnSpPr>
            <a:stCxn id="7" idx="0"/>
          </p:cNvCxnSpPr>
          <p:nvPr/>
        </p:nvCxnSpPr>
        <p:spPr>
          <a:xfrm rot="16200000" flipV="1">
            <a:off x="2653759" y="2915635"/>
            <a:ext cx="919251" cy="485788"/>
          </a:xfrm>
          <a:prstGeom prst="bentConnector2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10"/>
          <p:cNvSpPr/>
          <p:nvPr/>
        </p:nvSpPr>
        <p:spPr bwMode="blackWhite">
          <a:xfrm>
            <a:off x="3261550" y="3618155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8" name="Rectangle 20"/>
          <p:cNvSpPr/>
          <p:nvPr/>
        </p:nvSpPr>
        <p:spPr>
          <a:xfrm>
            <a:off x="1101973" y="3942621"/>
            <a:ext cx="7528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r-FR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ONE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0" name="Rectangle 22"/>
          <p:cNvSpPr/>
          <p:nvPr/>
        </p:nvSpPr>
        <p:spPr>
          <a:xfrm>
            <a:off x="1839485" y="3292400"/>
            <a:ext cx="7943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r-FR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TWO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2" name="Rectangle 24"/>
          <p:cNvSpPr/>
          <p:nvPr/>
        </p:nvSpPr>
        <p:spPr>
          <a:xfrm>
            <a:off x="2592004" y="3921662"/>
            <a:ext cx="10427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r-FR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THREE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3" name="Rectangle 25"/>
          <p:cNvSpPr/>
          <p:nvPr/>
        </p:nvSpPr>
        <p:spPr>
          <a:xfrm>
            <a:off x="3322298" y="3202467"/>
            <a:ext cx="9123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r-FR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FOUR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5" name="Rectangle 27"/>
          <p:cNvSpPr/>
          <p:nvPr/>
        </p:nvSpPr>
        <p:spPr>
          <a:xfrm>
            <a:off x="3636964" y="3767922"/>
            <a:ext cx="7628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r-FR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FIVE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7" name="Isosceles Triangle 29"/>
          <p:cNvSpPr/>
          <p:nvPr/>
        </p:nvSpPr>
        <p:spPr>
          <a:xfrm rot="5400000">
            <a:off x="10122806" y="3555762"/>
            <a:ext cx="259330" cy="236820"/>
          </a:xfrm>
          <a:prstGeom prst="triangle">
            <a:avLst/>
          </a:prstGeom>
          <a:solidFill>
            <a:schemeClr val="accent6"/>
          </a:solidFill>
          <a:ln w="28575"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8" name="Oval 34"/>
          <p:cNvSpPr/>
          <p:nvPr/>
        </p:nvSpPr>
        <p:spPr bwMode="blackWhite">
          <a:xfrm>
            <a:off x="2530112" y="3667452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cxnSp>
        <p:nvCxnSpPr>
          <p:cNvPr id="19" name="Elbow Connector 37"/>
          <p:cNvCxnSpPr>
            <a:stCxn id="18" idx="4"/>
          </p:cNvCxnSpPr>
          <p:nvPr/>
        </p:nvCxnSpPr>
        <p:spPr>
          <a:xfrm rot="5400000">
            <a:off x="2186490" y="4083310"/>
            <a:ext cx="675361" cy="201340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45"/>
          <p:cNvCxnSpPr>
            <a:stCxn id="9" idx="4"/>
          </p:cNvCxnSpPr>
          <p:nvPr/>
        </p:nvCxnSpPr>
        <p:spPr>
          <a:xfrm rot="16200000" flipH="1">
            <a:off x="771866" y="4206400"/>
            <a:ext cx="681586" cy="2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49"/>
          <p:cNvSpPr/>
          <p:nvPr/>
        </p:nvSpPr>
        <p:spPr bwMode="blackWhite">
          <a:xfrm>
            <a:off x="1017931" y="3686759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2" name="Oval 52"/>
          <p:cNvSpPr/>
          <p:nvPr/>
        </p:nvSpPr>
        <p:spPr bwMode="blackWhite">
          <a:xfrm>
            <a:off x="1756875" y="3638026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cxnSp>
        <p:nvCxnSpPr>
          <p:cNvPr id="23" name="Elbow Connector 55"/>
          <p:cNvCxnSpPr>
            <a:endCxn id="22" idx="0"/>
          </p:cNvCxnSpPr>
          <p:nvPr/>
        </p:nvCxnSpPr>
        <p:spPr>
          <a:xfrm>
            <a:off x="1631784" y="2718774"/>
            <a:ext cx="219821" cy="919250"/>
          </a:xfrm>
          <a:prstGeom prst="bentConnector2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60"/>
          <p:cNvCxnSpPr>
            <a:stCxn id="25" idx="4"/>
          </p:cNvCxnSpPr>
          <p:nvPr/>
        </p:nvCxnSpPr>
        <p:spPr>
          <a:xfrm rot="16200000" flipH="1">
            <a:off x="3970791" y="3963435"/>
            <a:ext cx="770842" cy="396341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61"/>
          <p:cNvSpPr/>
          <p:nvPr/>
        </p:nvSpPr>
        <p:spPr bwMode="blackWhite">
          <a:xfrm>
            <a:off x="4063315" y="3597335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6" name="Oval 88"/>
          <p:cNvSpPr/>
          <p:nvPr/>
        </p:nvSpPr>
        <p:spPr bwMode="blackGray">
          <a:xfrm>
            <a:off x="10366022" y="3292400"/>
            <a:ext cx="835496" cy="788720"/>
          </a:xfrm>
          <a:prstGeom prst="ellipse">
            <a:avLst/>
          </a:prstGeom>
          <a:solidFill>
            <a:schemeClr val="accent6"/>
          </a:solidFill>
          <a:ln w="19050"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8" name="koppt-文本框"/>
          <p:cNvSpPr/>
          <p:nvPr/>
        </p:nvSpPr>
        <p:spPr>
          <a:xfrm>
            <a:off x="539686" y="4331754"/>
            <a:ext cx="14701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完成一个产业链整合规划咨询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9" name="koppt-文本框"/>
          <p:cNvSpPr/>
          <p:nvPr/>
        </p:nvSpPr>
        <p:spPr>
          <a:xfrm>
            <a:off x="2011099" y="4521661"/>
            <a:ext cx="14169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打造一个产业链金融中心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" name="koppt-文本框"/>
          <p:cNvSpPr/>
          <p:nvPr/>
        </p:nvSpPr>
        <p:spPr>
          <a:xfrm>
            <a:off x="791375" y="2016098"/>
            <a:ext cx="9880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发起一个产业互联网总平台 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koppt-文本框"/>
          <p:cNvSpPr/>
          <p:nvPr/>
        </p:nvSpPr>
        <p:spPr>
          <a:xfrm>
            <a:off x="2372418" y="2121851"/>
            <a:ext cx="11082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发起一个产业专项基金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koppt-文本框"/>
          <p:cNvSpPr/>
          <p:nvPr/>
        </p:nvSpPr>
        <p:spPr>
          <a:xfrm>
            <a:off x="3854563" y="4526285"/>
            <a:ext cx="13094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搭建一个产业技术平台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6" name="koppt-图标"/>
          <p:cNvSpPr>
            <a:spLocks noChangeAspect="1" noEditPoints="1"/>
          </p:cNvSpPr>
          <p:nvPr/>
        </p:nvSpPr>
        <p:spPr bwMode="auto">
          <a:xfrm>
            <a:off x="10598542" y="3497280"/>
            <a:ext cx="370458" cy="378961"/>
          </a:xfrm>
          <a:custGeom>
            <a:avLst/>
            <a:gdLst>
              <a:gd name="T0" fmla="*/ 99 w 543"/>
              <a:gd name="T1" fmla="*/ 226 h 588"/>
              <a:gd name="T2" fmla="*/ 326 w 543"/>
              <a:gd name="T3" fmla="*/ 484 h 588"/>
              <a:gd name="T4" fmla="*/ 340 w 543"/>
              <a:gd name="T5" fmla="*/ 508 h 588"/>
              <a:gd name="T6" fmla="*/ 289 w 543"/>
              <a:gd name="T7" fmla="*/ 587 h 588"/>
              <a:gd name="T8" fmla="*/ 217 w 543"/>
              <a:gd name="T9" fmla="*/ 566 h 588"/>
              <a:gd name="T10" fmla="*/ 211 w 543"/>
              <a:gd name="T11" fmla="*/ 496 h 588"/>
              <a:gd name="T12" fmla="*/ 276 w 543"/>
              <a:gd name="T13" fmla="*/ 450 h 588"/>
              <a:gd name="T14" fmla="*/ 216 w 543"/>
              <a:gd name="T15" fmla="*/ 247 h 588"/>
              <a:gd name="T16" fmla="*/ 245 w 543"/>
              <a:gd name="T17" fmla="*/ 263 h 588"/>
              <a:gd name="T18" fmla="*/ 274 w 543"/>
              <a:gd name="T19" fmla="*/ 239 h 588"/>
              <a:gd name="T20" fmla="*/ 285 w 543"/>
              <a:gd name="T21" fmla="*/ 259 h 588"/>
              <a:gd name="T22" fmla="*/ 313 w 543"/>
              <a:gd name="T23" fmla="*/ 258 h 588"/>
              <a:gd name="T24" fmla="*/ 341 w 543"/>
              <a:gd name="T25" fmla="*/ 244 h 588"/>
              <a:gd name="T26" fmla="*/ 340 w 543"/>
              <a:gd name="T27" fmla="*/ 299 h 588"/>
              <a:gd name="T28" fmla="*/ 318 w 543"/>
              <a:gd name="T29" fmla="*/ 315 h 588"/>
              <a:gd name="T30" fmla="*/ 276 w 543"/>
              <a:gd name="T31" fmla="*/ 450 h 588"/>
              <a:gd name="T32" fmla="*/ 236 w 543"/>
              <a:gd name="T33" fmla="*/ 299 h 588"/>
              <a:gd name="T34" fmla="*/ 256 w 543"/>
              <a:gd name="T35" fmla="*/ 285 h 588"/>
              <a:gd name="T36" fmla="*/ 261 w 543"/>
              <a:gd name="T37" fmla="*/ 264 h 588"/>
              <a:gd name="T38" fmla="*/ 310 w 543"/>
              <a:gd name="T39" fmla="*/ 280 h 588"/>
              <a:gd name="T40" fmla="*/ 276 w 543"/>
              <a:gd name="T41" fmla="*/ 416 h 588"/>
              <a:gd name="T42" fmla="*/ 282 w 543"/>
              <a:gd name="T43" fmla="*/ 49 h 588"/>
              <a:gd name="T44" fmla="*/ 261 w 543"/>
              <a:gd name="T45" fmla="*/ 13 h 588"/>
              <a:gd name="T46" fmla="*/ 530 w 543"/>
              <a:gd name="T47" fmla="*/ 255 h 588"/>
              <a:gd name="T48" fmla="*/ 494 w 543"/>
              <a:gd name="T49" fmla="*/ 234 h 588"/>
              <a:gd name="T50" fmla="*/ 530 w 543"/>
              <a:gd name="T51" fmla="*/ 255 h 588"/>
              <a:gd name="T52" fmla="*/ 50 w 543"/>
              <a:gd name="T53" fmla="*/ 255 h 588"/>
              <a:gd name="T54" fmla="*/ 14 w 543"/>
              <a:gd name="T55" fmla="*/ 234 h 588"/>
              <a:gd name="T56" fmla="*/ 92 w 543"/>
              <a:gd name="T57" fmla="*/ 414 h 588"/>
              <a:gd name="T58" fmla="*/ 130 w 543"/>
              <a:gd name="T59" fmla="*/ 396 h 588"/>
              <a:gd name="T60" fmla="*/ 92 w 543"/>
              <a:gd name="T61" fmla="*/ 414 h 588"/>
              <a:gd name="T62" fmla="*/ 113 w 543"/>
              <a:gd name="T63" fmla="*/ 113 h 588"/>
              <a:gd name="T64" fmla="*/ 109 w 543"/>
              <a:gd name="T65" fmla="*/ 72 h 588"/>
              <a:gd name="T66" fmla="*/ 451 w 543"/>
              <a:gd name="T67" fmla="*/ 414 h 588"/>
              <a:gd name="T68" fmla="*/ 414 w 543"/>
              <a:gd name="T69" fmla="*/ 396 h 588"/>
              <a:gd name="T70" fmla="*/ 451 w 543"/>
              <a:gd name="T71" fmla="*/ 414 h 588"/>
              <a:gd name="T72" fmla="*/ 430 w 543"/>
              <a:gd name="T73" fmla="*/ 113 h 588"/>
              <a:gd name="T74" fmla="*/ 435 w 543"/>
              <a:gd name="T75" fmla="*/ 72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43" h="588">
                <a:moveTo>
                  <a:pt x="218" y="484"/>
                </a:moveTo>
                <a:cubicBezTo>
                  <a:pt x="213" y="368"/>
                  <a:pt x="90" y="324"/>
                  <a:pt x="99" y="226"/>
                </a:cubicBezTo>
                <a:cubicBezTo>
                  <a:pt x="115" y="52"/>
                  <a:pt x="429" y="52"/>
                  <a:pt x="444" y="226"/>
                </a:cubicBezTo>
                <a:cubicBezTo>
                  <a:pt x="453" y="324"/>
                  <a:pt x="331" y="368"/>
                  <a:pt x="326" y="484"/>
                </a:cubicBezTo>
                <a:cubicBezTo>
                  <a:pt x="325" y="489"/>
                  <a:pt x="328" y="494"/>
                  <a:pt x="333" y="496"/>
                </a:cubicBezTo>
                <a:cubicBezTo>
                  <a:pt x="337" y="498"/>
                  <a:pt x="340" y="502"/>
                  <a:pt x="340" y="508"/>
                </a:cubicBezTo>
                <a:cubicBezTo>
                  <a:pt x="340" y="536"/>
                  <a:pt x="337" y="548"/>
                  <a:pt x="326" y="566"/>
                </a:cubicBezTo>
                <a:cubicBezTo>
                  <a:pt x="318" y="579"/>
                  <a:pt x="305" y="587"/>
                  <a:pt x="289" y="587"/>
                </a:cubicBezTo>
                <a:cubicBezTo>
                  <a:pt x="276" y="588"/>
                  <a:pt x="267" y="588"/>
                  <a:pt x="254" y="587"/>
                </a:cubicBezTo>
                <a:cubicBezTo>
                  <a:pt x="239" y="587"/>
                  <a:pt x="225" y="579"/>
                  <a:pt x="217" y="566"/>
                </a:cubicBezTo>
                <a:cubicBezTo>
                  <a:pt x="205" y="548"/>
                  <a:pt x="204" y="536"/>
                  <a:pt x="204" y="508"/>
                </a:cubicBezTo>
                <a:cubicBezTo>
                  <a:pt x="203" y="502"/>
                  <a:pt x="206" y="498"/>
                  <a:pt x="211" y="496"/>
                </a:cubicBezTo>
                <a:cubicBezTo>
                  <a:pt x="215" y="494"/>
                  <a:pt x="218" y="489"/>
                  <a:pt x="218" y="484"/>
                </a:cubicBezTo>
                <a:close/>
                <a:moveTo>
                  <a:pt x="276" y="450"/>
                </a:moveTo>
                <a:cubicBezTo>
                  <a:pt x="260" y="391"/>
                  <a:pt x="226" y="314"/>
                  <a:pt x="206" y="254"/>
                </a:cubicBezTo>
                <a:cubicBezTo>
                  <a:pt x="197" y="230"/>
                  <a:pt x="198" y="229"/>
                  <a:pt x="216" y="247"/>
                </a:cubicBezTo>
                <a:cubicBezTo>
                  <a:pt x="222" y="253"/>
                  <a:pt x="229" y="258"/>
                  <a:pt x="235" y="264"/>
                </a:cubicBezTo>
                <a:cubicBezTo>
                  <a:pt x="238" y="266"/>
                  <a:pt x="243" y="266"/>
                  <a:pt x="245" y="263"/>
                </a:cubicBezTo>
                <a:cubicBezTo>
                  <a:pt x="251" y="254"/>
                  <a:pt x="257" y="245"/>
                  <a:pt x="262" y="237"/>
                </a:cubicBezTo>
                <a:cubicBezTo>
                  <a:pt x="269" y="227"/>
                  <a:pt x="270" y="226"/>
                  <a:pt x="274" y="239"/>
                </a:cubicBezTo>
                <a:cubicBezTo>
                  <a:pt x="276" y="244"/>
                  <a:pt x="277" y="249"/>
                  <a:pt x="279" y="254"/>
                </a:cubicBezTo>
                <a:cubicBezTo>
                  <a:pt x="280" y="257"/>
                  <a:pt x="283" y="259"/>
                  <a:pt x="285" y="259"/>
                </a:cubicBezTo>
                <a:cubicBezTo>
                  <a:pt x="293" y="259"/>
                  <a:pt x="300" y="260"/>
                  <a:pt x="308" y="260"/>
                </a:cubicBezTo>
                <a:cubicBezTo>
                  <a:pt x="310" y="260"/>
                  <a:pt x="312" y="260"/>
                  <a:pt x="313" y="258"/>
                </a:cubicBezTo>
                <a:cubicBezTo>
                  <a:pt x="319" y="252"/>
                  <a:pt x="324" y="246"/>
                  <a:pt x="329" y="240"/>
                </a:cubicBezTo>
                <a:cubicBezTo>
                  <a:pt x="339" y="228"/>
                  <a:pt x="340" y="224"/>
                  <a:pt x="341" y="244"/>
                </a:cubicBezTo>
                <a:cubicBezTo>
                  <a:pt x="341" y="260"/>
                  <a:pt x="342" y="277"/>
                  <a:pt x="342" y="293"/>
                </a:cubicBezTo>
                <a:cubicBezTo>
                  <a:pt x="343" y="295"/>
                  <a:pt x="342" y="297"/>
                  <a:pt x="340" y="299"/>
                </a:cubicBezTo>
                <a:cubicBezTo>
                  <a:pt x="333" y="302"/>
                  <a:pt x="327" y="306"/>
                  <a:pt x="321" y="311"/>
                </a:cubicBezTo>
                <a:cubicBezTo>
                  <a:pt x="320" y="312"/>
                  <a:pt x="319" y="313"/>
                  <a:pt x="318" y="315"/>
                </a:cubicBezTo>
                <a:cubicBezTo>
                  <a:pt x="308" y="359"/>
                  <a:pt x="298" y="404"/>
                  <a:pt x="289" y="449"/>
                </a:cubicBezTo>
                <a:cubicBezTo>
                  <a:pt x="287" y="456"/>
                  <a:pt x="278" y="456"/>
                  <a:pt x="276" y="450"/>
                </a:cubicBezTo>
                <a:close/>
                <a:moveTo>
                  <a:pt x="276" y="416"/>
                </a:moveTo>
                <a:cubicBezTo>
                  <a:pt x="262" y="377"/>
                  <a:pt x="250" y="338"/>
                  <a:pt x="236" y="299"/>
                </a:cubicBezTo>
                <a:cubicBezTo>
                  <a:pt x="231" y="284"/>
                  <a:pt x="233" y="285"/>
                  <a:pt x="246" y="292"/>
                </a:cubicBezTo>
                <a:cubicBezTo>
                  <a:pt x="257" y="297"/>
                  <a:pt x="258" y="298"/>
                  <a:pt x="256" y="285"/>
                </a:cubicBezTo>
                <a:cubicBezTo>
                  <a:pt x="255" y="281"/>
                  <a:pt x="254" y="276"/>
                  <a:pt x="254" y="271"/>
                </a:cubicBezTo>
                <a:cubicBezTo>
                  <a:pt x="252" y="263"/>
                  <a:pt x="253" y="262"/>
                  <a:pt x="261" y="264"/>
                </a:cubicBezTo>
                <a:cubicBezTo>
                  <a:pt x="276" y="267"/>
                  <a:pt x="290" y="270"/>
                  <a:pt x="305" y="273"/>
                </a:cubicBezTo>
                <a:cubicBezTo>
                  <a:pt x="310" y="274"/>
                  <a:pt x="311" y="274"/>
                  <a:pt x="310" y="280"/>
                </a:cubicBezTo>
                <a:cubicBezTo>
                  <a:pt x="303" y="325"/>
                  <a:pt x="294" y="370"/>
                  <a:pt x="288" y="415"/>
                </a:cubicBezTo>
                <a:cubicBezTo>
                  <a:pt x="285" y="438"/>
                  <a:pt x="284" y="440"/>
                  <a:pt x="276" y="416"/>
                </a:cubicBezTo>
                <a:close/>
                <a:moveTo>
                  <a:pt x="282" y="13"/>
                </a:moveTo>
                <a:cubicBezTo>
                  <a:pt x="282" y="25"/>
                  <a:pt x="282" y="37"/>
                  <a:pt x="282" y="49"/>
                </a:cubicBezTo>
                <a:cubicBezTo>
                  <a:pt x="282" y="63"/>
                  <a:pt x="261" y="63"/>
                  <a:pt x="261" y="49"/>
                </a:cubicBezTo>
                <a:cubicBezTo>
                  <a:pt x="261" y="37"/>
                  <a:pt x="261" y="25"/>
                  <a:pt x="261" y="13"/>
                </a:cubicBezTo>
                <a:cubicBezTo>
                  <a:pt x="261" y="0"/>
                  <a:pt x="282" y="0"/>
                  <a:pt x="282" y="13"/>
                </a:cubicBezTo>
                <a:close/>
                <a:moveTo>
                  <a:pt x="530" y="255"/>
                </a:moveTo>
                <a:cubicBezTo>
                  <a:pt x="518" y="255"/>
                  <a:pt x="506" y="255"/>
                  <a:pt x="494" y="255"/>
                </a:cubicBezTo>
                <a:cubicBezTo>
                  <a:pt x="480" y="255"/>
                  <a:pt x="480" y="234"/>
                  <a:pt x="494" y="234"/>
                </a:cubicBezTo>
                <a:cubicBezTo>
                  <a:pt x="506" y="234"/>
                  <a:pt x="518" y="234"/>
                  <a:pt x="530" y="234"/>
                </a:cubicBezTo>
                <a:cubicBezTo>
                  <a:pt x="543" y="234"/>
                  <a:pt x="543" y="255"/>
                  <a:pt x="530" y="255"/>
                </a:cubicBezTo>
                <a:close/>
                <a:moveTo>
                  <a:pt x="14" y="255"/>
                </a:moveTo>
                <a:cubicBezTo>
                  <a:pt x="26" y="255"/>
                  <a:pt x="38" y="255"/>
                  <a:pt x="50" y="255"/>
                </a:cubicBezTo>
                <a:cubicBezTo>
                  <a:pt x="63" y="255"/>
                  <a:pt x="63" y="234"/>
                  <a:pt x="50" y="234"/>
                </a:cubicBezTo>
                <a:cubicBezTo>
                  <a:pt x="38" y="234"/>
                  <a:pt x="26" y="234"/>
                  <a:pt x="14" y="234"/>
                </a:cubicBezTo>
                <a:cubicBezTo>
                  <a:pt x="0" y="234"/>
                  <a:pt x="0" y="255"/>
                  <a:pt x="14" y="255"/>
                </a:cubicBezTo>
                <a:close/>
                <a:moveTo>
                  <a:pt x="92" y="414"/>
                </a:moveTo>
                <a:cubicBezTo>
                  <a:pt x="99" y="404"/>
                  <a:pt x="106" y="394"/>
                  <a:pt x="113" y="385"/>
                </a:cubicBezTo>
                <a:cubicBezTo>
                  <a:pt x="121" y="373"/>
                  <a:pt x="137" y="385"/>
                  <a:pt x="130" y="396"/>
                </a:cubicBezTo>
                <a:cubicBezTo>
                  <a:pt x="123" y="406"/>
                  <a:pt x="116" y="416"/>
                  <a:pt x="109" y="426"/>
                </a:cubicBezTo>
                <a:cubicBezTo>
                  <a:pt x="101" y="437"/>
                  <a:pt x="85" y="425"/>
                  <a:pt x="92" y="414"/>
                </a:cubicBezTo>
                <a:close/>
                <a:moveTo>
                  <a:pt x="92" y="84"/>
                </a:moveTo>
                <a:cubicBezTo>
                  <a:pt x="99" y="94"/>
                  <a:pt x="106" y="103"/>
                  <a:pt x="113" y="113"/>
                </a:cubicBezTo>
                <a:cubicBezTo>
                  <a:pt x="121" y="124"/>
                  <a:pt x="137" y="112"/>
                  <a:pt x="130" y="101"/>
                </a:cubicBezTo>
                <a:cubicBezTo>
                  <a:pt x="123" y="92"/>
                  <a:pt x="116" y="82"/>
                  <a:pt x="109" y="72"/>
                </a:cubicBezTo>
                <a:cubicBezTo>
                  <a:pt x="101" y="61"/>
                  <a:pt x="85" y="73"/>
                  <a:pt x="92" y="84"/>
                </a:cubicBezTo>
                <a:close/>
                <a:moveTo>
                  <a:pt x="451" y="414"/>
                </a:moveTo>
                <a:cubicBezTo>
                  <a:pt x="444" y="404"/>
                  <a:pt x="437" y="394"/>
                  <a:pt x="430" y="385"/>
                </a:cubicBezTo>
                <a:cubicBezTo>
                  <a:pt x="422" y="373"/>
                  <a:pt x="406" y="385"/>
                  <a:pt x="414" y="396"/>
                </a:cubicBezTo>
                <a:cubicBezTo>
                  <a:pt x="421" y="406"/>
                  <a:pt x="428" y="416"/>
                  <a:pt x="435" y="426"/>
                </a:cubicBezTo>
                <a:cubicBezTo>
                  <a:pt x="442" y="437"/>
                  <a:pt x="459" y="425"/>
                  <a:pt x="451" y="414"/>
                </a:cubicBezTo>
                <a:close/>
                <a:moveTo>
                  <a:pt x="451" y="84"/>
                </a:moveTo>
                <a:cubicBezTo>
                  <a:pt x="444" y="94"/>
                  <a:pt x="437" y="103"/>
                  <a:pt x="430" y="113"/>
                </a:cubicBezTo>
                <a:cubicBezTo>
                  <a:pt x="422" y="124"/>
                  <a:pt x="406" y="112"/>
                  <a:pt x="414" y="101"/>
                </a:cubicBezTo>
                <a:cubicBezTo>
                  <a:pt x="421" y="92"/>
                  <a:pt x="428" y="82"/>
                  <a:pt x="435" y="72"/>
                </a:cubicBezTo>
                <a:cubicBezTo>
                  <a:pt x="442" y="61"/>
                  <a:pt x="459" y="73"/>
                  <a:pt x="451" y="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07639" y="1849444"/>
            <a:ext cx="11976218" cy="4255868"/>
          </a:xfrm>
          <a:prstGeom prst="rect">
            <a:avLst/>
          </a:prstGeom>
          <a:noFill/>
          <a:ln w="28575">
            <a:solidFill>
              <a:srgbClr val="687E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106557" y="1268760"/>
            <a:ext cx="11976217" cy="59789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271204" y="1350363"/>
            <a:ext cx="5595828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建设“十个一”工程，落地新经济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0" name="Oval 49"/>
          <p:cNvSpPr/>
          <p:nvPr/>
        </p:nvSpPr>
        <p:spPr bwMode="blackWhite">
          <a:xfrm>
            <a:off x="5098203" y="3701354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cxnSp>
        <p:nvCxnSpPr>
          <p:cNvPr id="41" name="Elbow Connector 45"/>
          <p:cNvCxnSpPr/>
          <p:nvPr/>
        </p:nvCxnSpPr>
        <p:spPr>
          <a:xfrm rot="16200000" flipV="1">
            <a:off x="4532128" y="3063125"/>
            <a:ext cx="1021946" cy="299659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27"/>
          <p:cNvSpPr/>
          <p:nvPr/>
        </p:nvSpPr>
        <p:spPr>
          <a:xfrm>
            <a:off x="4661655" y="3388012"/>
            <a:ext cx="7628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SIX</a:t>
            </a:r>
            <a:endParaRPr kumimoji="0" lang="en-US" sz="1200" b="0" i="0" u="none" strike="noStrike" kern="1200" cap="none" spc="-27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4406879" y="2123821"/>
            <a:ext cx="1251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打造一个孵化器平台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7" name="Oval 52"/>
          <p:cNvSpPr/>
          <p:nvPr/>
        </p:nvSpPr>
        <p:spPr bwMode="blackWhite">
          <a:xfrm>
            <a:off x="6013826" y="3682105"/>
            <a:ext cx="189456" cy="14954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cxnSp>
        <p:nvCxnSpPr>
          <p:cNvPr id="48" name="Elbow Connector 37"/>
          <p:cNvCxnSpPr>
            <a:stCxn id="47" idx="4"/>
          </p:cNvCxnSpPr>
          <p:nvPr/>
        </p:nvCxnSpPr>
        <p:spPr>
          <a:xfrm rot="5400000">
            <a:off x="5659731" y="4128529"/>
            <a:ext cx="745703" cy="151945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7872019" y="4518125"/>
            <a:ext cx="1426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构建一个产教融合子平台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1" name="Rectangle 27"/>
          <p:cNvSpPr/>
          <p:nvPr/>
        </p:nvSpPr>
        <p:spPr>
          <a:xfrm>
            <a:off x="6219078" y="3915427"/>
            <a:ext cx="7628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SEVEN</a:t>
            </a:r>
            <a:endParaRPr kumimoji="0" lang="en-US" sz="1200" b="0" i="0" u="none" strike="noStrike" kern="1200" cap="none" spc="-27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2" name="Oval 34"/>
          <p:cNvSpPr/>
          <p:nvPr/>
        </p:nvSpPr>
        <p:spPr bwMode="blackWhite">
          <a:xfrm>
            <a:off x="6995110" y="3638787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cxnSp>
        <p:nvCxnSpPr>
          <p:cNvPr id="53" name="Elbow Connector 7"/>
          <p:cNvCxnSpPr/>
          <p:nvPr/>
        </p:nvCxnSpPr>
        <p:spPr>
          <a:xfrm rot="16200000" flipV="1">
            <a:off x="6606706" y="3135014"/>
            <a:ext cx="906137" cy="140184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6363549" y="2236400"/>
            <a:ext cx="15084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构建一个新零售系统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/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网红直播子平台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7" name="Rectangle 27"/>
          <p:cNvSpPr/>
          <p:nvPr/>
        </p:nvSpPr>
        <p:spPr>
          <a:xfrm>
            <a:off x="7181826" y="3341331"/>
            <a:ext cx="7628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EIGHT</a:t>
            </a:r>
            <a:endParaRPr kumimoji="0" lang="en-US" sz="1200" b="0" i="0" u="none" strike="noStrike" kern="1200" cap="none" spc="-27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8" name="Oval 10"/>
          <p:cNvSpPr/>
          <p:nvPr/>
        </p:nvSpPr>
        <p:spPr bwMode="blackWhite">
          <a:xfrm>
            <a:off x="8039422" y="3652801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9" name="Rectangle 27"/>
          <p:cNvSpPr/>
          <p:nvPr/>
        </p:nvSpPr>
        <p:spPr>
          <a:xfrm>
            <a:off x="9259823" y="3388011"/>
            <a:ext cx="7628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TEN</a:t>
            </a:r>
            <a:endParaRPr kumimoji="0" lang="en-US" sz="1200" b="0" i="0" u="none" strike="noStrike" kern="1200" cap="none" spc="-27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5284174" y="4596320"/>
            <a:ext cx="14591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打造一个产业区块链通证平台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62" name="Elbow Connector 60"/>
          <p:cNvCxnSpPr/>
          <p:nvPr/>
        </p:nvCxnSpPr>
        <p:spPr>
          <a:xfrm rot="16200000" flipH="1">
            <a:off x="7965346" y="3993761"/>
            <a:ext cx="770843" cy="396341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1"/>
          <p:cNvSpPr/>
          <p:nvPr/>
        </p:nvSpPr>
        <p:spPr bwMode="blackWhite">
          <a:xfrm>
            <a:off x="9108878" y="3647931"/>
            <a:ext cx="189456" cy="17884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cxnSp>
        <p:nvCxnSpPr>
          <p:cNvPr id="64" name="Elbow Connector 7"/>
          <p:cNvCxnSpPr/>
          <p:nvPr/>
        </p:nvCxnSpPr>
        <p:spPr>
          <a:xfrm rot="5400000" flipH="1" flipV="1">
            <a:off x="8983155" y="2998255"/>
            <a:ext cx="919252" cy="440353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矩形 65"/>
          <p:cNvSpPr/>
          <p:nvPr/>
        </p:nvSpPr>
        <p:spPr>
          <a:xfrm>
            <a:off x="9014279" y="2169987"/>
            <a:ext cx="158496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  <a:t>建设一个产业创新综合体或总部基地 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8" name="Rectangle 27"/>
          <p:cNvSpPr/>
          <p:nvPr/>
        </p:nvSpPr>
        <p:spPr>
          <a:xfrm>
            <a:off x="8165706" y="3920779"/>
            <a:ext cx="7628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-27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NINE</a:t>
            </a:r>
            <a:endParaRPr kumimoji="0" lang="en-US" sz="1200" b="0" i="0" u="none" strike="noStrike" kern="1200" cap="none" spc="-27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5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61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39" name="文本框 38"/>
          <p:cNvSpPr txBox="1"/>
          <p:nvPr/>
        </p:nvSpPr>
        <p:spPr>
          <a:xfrm>
            <a:off x="827620" y="549184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F95565"/>
                </a:solidFill>
              </a:rPr>
              <a:t>第一阶段</a:t>
            </a:r>
            <a:endParaRPr lang="zh-CN" altLang="en-US" b="1" dirty="0">
              <a:solidFill>
                <a:srgbClr val="F95565"/>
              </a:solidFill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5013705" y="553631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F95565"/>
                </a:solidFill>
              </a:rPr>
              <a:t>第二阶段</a:t>
            </a:r>
            <a:endParaRPr lang="zh-CN" altLang="en-US" b="1" dirty="0">
              <a:solidFill>
                <a:srgbClr val="F95565"/>
              </a:solidFill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9144475" y="55555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F95565"/>
                </a:solidFill>
              </a:rPr>
              <a:t>第三阶段</a:t>
            </a:r>
            <a:endParaRPr lang="zh-CN" altLang="en-US" b="1" dirty="0">
              <a:solidFill>
                <a:srgbClr val="F95565"/>
              </a:solidFill>
            </a:endParaRPr>
          </a:p>
        </p:txBody>
      </p:sp>
      <p:sp>
        <p:nvSpPr>
          <p:cNvPr id="73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日期占位符 4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05446D-7D54-4303-B894-9940752017FE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62558" y="1831309"/>
            <a:ext cx="10032122" cy="4095146"/>
            <a:chOff x="1048479" y="1633034"/>
            <a:chExt cx="10032122" cy="4095146"/>
          </a:xfrm>
        </p:grpSpPr>
        <p:sp>
          <p:nvSpPr>
            <p:cNvPr id="6" name="Block Arc 51"/>
            <p:cNvSpPr/>
            <p:nvPr/>
          </p:nvSpPr>
          <p:spPr>
            <a:xfrm>
              <a:off x="1343819" y="2585967"/>
              <a:ext cx="2167643" cy="2167643"/>
            </a:xfrm>
            <a:prstGeom prst="blockArc">
              <a:avLst>
                <a:gd name="adj1" fmla="val 10800000"/>
                <a:gd name="adj2" fmla="val 3"/>
                <a:gd name="adj3" fmla="val 15291"/>
              </a:avLst>
            </a:prstGeom>
            <a:solidFill>
              <a:srgbClr val="FECACB"/>
            </a:solidFill>
            <a:ln w="25400">
              <a:solidFill>
                <a:srgbClr val="FFFFFF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7" name="Block Arc 52"/>
            <p:cNvSpPr/>
            <p:nvPr/>
          </p:nvSpPr>
          <p:spPr>
            <a:xfrm rot="10800000">
              <a:off x="3177071" y="2583150"/>
              <a:ext cx="2167643" cy="2167643"/>
            </a:xfrm>
            <a:prstGeom prst="blockArc">
              <a:avLst>
                <a:gd name="adj1" fmla="val 10800000"/>
                <a:gd name="adj2" fmla="val 3"/>
                <a:gd name="adj3" fmla="val 15291"/>
              </a:avLst>
            </a:prstGeom>
            <a:solidFill>
              <a:srgbClr val="FB7575"/>
            </a:solidFill>
            <a:ln w="25400">
              <a:solidFill>
                <a:srgbClr val="FFFFFF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8" name="Block Arc 53"/>
            <p:cNvSpPr/>
            <p:nvPr/>
          </p:nvSpPr>
          <p:spPr>
            <a:xfrm>
              <a:off x="5012226" y="2585967"/>
              <a:ext cx="2167643" cy="2167643"/>
            </a:xfrm>
            <a:prstGeom prst="blockArc">
              <a:avLst>
                <a:gd name="adj1" fmla="val 10800000"/>
                <a:gd name="adj2" fmla="val 3"/>
                <a:gd name="adj3" fmla="val 15291"/>
              </a:avLst>
            </a:prstGeom>
            <a:solidFill>
              <a:srgbClr val="F95565"/>
            </a:solidFill>
            <a:ln w="25400">
              <a:solidFill>
                <a:srgbClr val="FFFFFF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9" name="Block Arc 54"/>
            <p:cNvSpPr/>
            <p:nvPr/>
          </p:nvSpPr>
          <p:spPr>
            <a:xfrm rot="10800000">
              <a:off x="6845479" y="2583150"/>
              <a:ext cx="2167643" cy="2167643"/>
            </a:xfrm>
            <a:prstGeom prst="blockArc">
              <a:avLst>
                <a:gd name="adj1" fmla="val 10800000"/>
                <a:gd name="adj2" fmla="val 3"/>
                <a:gd name="adj3" fmla="val 15291"/>
              </a:avLst>
            </a:prstGeom>
            <a:solidFill>
              <a:srgbClr val="FA2E33"/>
            </a:solidFill>
            <a:ln w="25400">
              <a:solidFill>
                <a:srgbClr val="FFFFFF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0" name="Block Arc 55"/>
            <p:cNvSpPr/>
            <p:nvPr/>
          </p:nvSpPr>
          <p:spPr>
            <a:xfrm>
              <a:off x="8680538" y="2585967"/>
              <a:ext cx="2167643" cy="2167643"/>
            </a:xfrm>
            <a:prstGeom prst="blockArc">
              <a:avLst>
                <a:gd name="adj1" fmla="val 10800000"/>
                <a:gd name="adj2" fmla="val 3"/>
                <a:gd name="adj3" fmla="val 15291"/>
              </a:avLst>
            </a:prstGeom>
            <a:solidFill>
              <a:srgbClr val="CD0D28"/>
            </a:solidFill>
            <a:ln w="25400">
              <a:solidFill>
                <a:srgbClr val="FFFFFF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1" name="Freeform 62"/>
            <p:cNvSpPr/>
            <p:nvPr/>
          </p:nvSpPr>
          <p:spPr>
            <a:xfrm>
              <a:off x="1802236" y="3061847"/>
              <a:ext cx="1259685" cy="1259685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noFill/>
            <a:ln w="19050">
              <a:solidFill>
                <a:schemeClr val="accent1"/>
              </a:solidFill>
              <a:prstDash val="sysDot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2" name="Freeform 63"/>
            <p:cNvSpPr/>
            <p:nvPr/>
          </p:nvSpPr>
          <p:spPr>
            <a:xfrm>
              <a:off x="3639921" y="3061847"/>
              <a:ext cx="1259685" cy="1259685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prstDash val="sysDot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3" name="Freeform 64"/>
            <p:cNvSpPr/>
            <p:nvPr/>
          </p:nvSpPr>
          <p:spPr>
            <a:xfrm>
              <a:off x="5477607" y="3061847"/>
              <a:ext cx="1259685" cy="1259685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noFill/>
            <a:ln w="19050">
              <a:solidFill>
                <a:schemeClr val="accent3"/>
              </a:solidFill>
              <a:prstDash val="sysDot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4" name="Freeform 65"/>
            <p:cNvSpPr/>
            <p:nvPr/>
          </p:nvSpPr>
          <p:spPr>
            <a:xfrm>
              <a:off x="7315292" y="3061847"/>
              <a:ext cx="1259685" cy="1259685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noFill/>
            <a:ln w="19050">
              <a:solidFill>
                <a:schemeClr val="accent4"/>
              </a:solidFill>
              <a:prstDash val="sysDot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5" name="Freeform 66"/>
            <p:cNvSpPr/>
            <p:nvPr/>
          </p:nvSpPr>
          <p:spPr>
            <a:xfrm>
              <a:off x="9152979" y="3061847"/>
              <a:ext cx="1259685" cy="1259685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noFill/>
            <a:ln w="19050">
              <a:solidFill>
                <a:schemeClr val="accent5"/>
              </a:solidFill>
              <a:prstDash val="sysDot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16" name="TextBox 75"/>
            <p:cNvSpPr txBox="1"/>
            <p:nvPr/>
          </p:nvSpPr>
          <p:spPr>
            <a:xfrm>
              <a:off x="1768559" y="4414594"/>
              <a:ext cx="1289069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第一步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7" name="TextBox 77"/>
            <p:cNvSpPr txBox="1"/>
            <p:nvPr/>
          </p:nvSpPr>
          <p:spPr>
            <a:xfrm>
              <a:off x="3784783" y="2639565"/>
              <a:ext cx="103556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第二步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8" name="TextBox 78"/>
            <p:cNvSpPr txBox="1"/>
            <p:nvPr/>
          </p:nvSpPr>
          <p:spPr>
            <a:xfrm>
              <a:off x="5558200" y="4413630"/>
              <a:ext cx="1178911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第三步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9" name="TextBox 81"/>
            <p:cNvSpPr txBox="1"/>
            <p:nvPr/>
          </p:nvSpPr>
          <p:spPr>
            <a:xfrm>
              <a:off x="7392923" y="2639565"/>
              <a:ext cx="1144388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第四步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0" name="TextBox 82"/>
            <p:cNvSpPr txBox="1"/>
            <p:nvPr/>
          </p:nvSpPr>
          <p:spPr>
            <a:xfrm>
              <a:off x="9257391" y="4414594"/>
              <a:ext cx="1139126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第五步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1" name="Freeform 178"/>
            <p:cNvSpPr>
              <a:spLocks noEditPoints="1"/>
            </p:cNvSpPr>
            <p:nvPr/>
          </p:nvSpPr>
          <p:spPr bwMode="auto">
            <a:xfrm>
              <a:off x="5771787" y="3438879"/>
              <a:ext cx="671328" cy="505621"/>
            </a:xfrm>
            <a:custGeom>
              <a:avLst/>
              <a:gdLst/>
              <a:ahLst/>
              <a:cxnLst>
                <a:cxn ang="0">
                  <a:pos x="158" y="119"/>
                </a:cxn>
                <a:cxn ang="0">
                  <a:pos x="0" y="119"/>
                </a:cxn>
                <a:cxn ang="0">
                  <a:pos x="0" y="0"/>
                </a:cxn>
                <a:cxn ang="0">
                  <a:pos x="9" y="0"/>
                </a:cxn>
                <a:cxn ang="0">
                  <a:pos x="9" y="108"/>
                </a:cxn>
                <a:cxn ang="0">
                  <a:pos x="158" y="108"/>
                </a:cxn>
                <a:cxn ang="0">
                  <a:pos x="158" y="119"/>
                </a:cxn>
                <a:cxn ang="0">
                  <a:pos x="50" y="99"/>
                </a:cxn>
                <a:cxn ang="0">
                  <a:pos x="29" y="99"/>
                </a:cxn>
                <a:cxn ang="0">
                  <a:pos x="29" y="60"/>
                </a:cxn>
                <a:cxn ang="0">
                  <a:pos x="50" y="60"/>
                </a:cxn>
                <a:cxn ang="0">
                  <a:pos x="50" y="99"/>
                </a:cxn>
                <a:cxn ang="0">
                  <a:pos x="78" y="99"/>
                </a:cxn>
                <a:cxn ang="0">
                  <a:pos x="59" y="99"/>
                </a:cxn>
                <a:cxn ang="0">
                  <a:pos x="59" y="19"/>
                </a:cxn>
                <a:cxn ang="0">
                  <a:pos x="78" y="19"/>
                </a:cxn>
                <a:cxn ang="0">
                  <a:pos x="78" y="99"/>
                </a:cxn>
                <a:cxn ang="0">
                  <a:pos x="109" y="99"/>
                </a:cxn>
                <a:cxn ang="0">
                  <a:pos x="89" y="99"/>
                </a:cxn>
                <a:cxn ang="0">
                  <a:pos x="89" y="39"/>
                </a:cxn>
                <a:cxn ang="0">
                  <a:pos x="109" y="39"/>
                </a:cxn>
                <a:cxn ang="0">
                  <a:pos x="109" y="99"/>
                </a:cxn>
                <a:cxn ang="0">
                  <a:pos x="139" y="99"/>
                </a:cxn>
                <a:cxn ang="0">
                  <a:pos x="119" y="99"/>
                </a:cxn>
                <a:cxn ang="0">
                  <a:pos x="119" y="11"/>
                </a:cxn>
                <a:cxn ang="0">
                  <a:pos x="139" y="11"/>
                </a:cxn>
                <a:cxn ang="0">
                  <a:pos x="139" y="99"/>
                </a:cxn>
              </a:cxnLst>
              <a:rect l="0" t="0" r="r" b="b"/>
              <a:pathLst>
                <a:path w="158" h="119">
                  <a:moveTo>
                    <a:pt x="158" y="119"/>
                  </a:moveTo>
                  <a:lnTo>
                    <a:pt x="0" y="119"/>
                  </a:lnTo>
                  <a:lnTo>
                    <a:pt x="0" y="0"/>
                  </a:lnTo>
                  <a:lnTo>
                    <a:pt x="9" y="0"/>
                  </a:lnTo>
                  <a:lnTo>
                    <a:pt x="9" y="108"/>
                  </a:lnTo>
                  <a:lnTo>
                    <a:pt x="158" y="108"/>
                  </a:lnTo>
                  <a:lnTo>
                    <a:pt x="158" y="119"/>
                  </a:lnTo>
                  <a:close/>
                  <a:moveTo>
                    <a:pt x="50" y="99"/>
                  </a:moveTo>
                  <a:lnTo>
                    <a:pt x="29" y="99"/>
                  </a:lnTo>
                  <a:lnTo>
                    <a:pt x="29" y="60"/>
                  </a:lnTo>
                  <a:lnTo>
                    <a:pt x="50" y="60"/>
                  </a:lnTo>
                  <a:lnTo>
                    <a:pt x="50" y="99"/>
                  </a:lnTo>
                  <a:close/>
                  <a:moveTo>
                    <a:pt x="78" y="99"/>
                  </a:moveTo>
                  <a:lnTo>
                    <a:pt x="59" y="99"/>
                  </a:lnTo>
                  <a:lnTo>
                    <a:pt x="59" y="19"/>
                  </a:lnTo>
                  <a:lnTo>
                    <a:pt x="78" y="19"/>
                  </a:lnTo>
                  <a:lnTo>
                    <a:pt x="78" y="99"/>
                  </a:lnTo>
                  <a:close/>
                  <a:moveTo>
                    <a:pt x="109" y="99"/>
                  </a:moveTo>
                  <a:lnTo>
                    <a:pt x="89" y="99"/>
                  </a:lnTo>
                  <a:lnTo>
                    <a:pt x="89" y="39"/>
                  </a:lnTo>
                  <a:lnTo>
                    <a:pt x="109" y="39"/>
                  </a:lnTo>
                  <a:lnTo>
                    <a:pt x="109" y="99"/>
                  </a:lnTo>
                  <a:close/>
                  <a:moveTo>
                    <a:pt x="139" y="99"/>
                  </a:moveTo>
                  <a:lnTo>
                    <a:pt x="119" y="99"/>
                  </a:lnTo>
                  <a:lnTo>
                    <a:pt x="119" y="11"/>
                  </a:lnTo>
                  <a:lnTo>
                    <a:pt x="139" y="11"/>
                  </a:lnTo>
                  <a:lnTo>
                    <a:pt x="139" y="9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2" name="Freeform 116"/>
            <p:cNvSpPr>
              <a:spLocks noEditPoints="1"/>
            </p:cNvSpPr>
            <p:nvPr/>
          </p:nvSpPr>
          <p:spPr bwMode="auto">
            <a:xfrm>
              <a:off x="2173014" y="3482769"/>
              <a:ext cx="518128" cy="417845"/>
            </a:xfrm>
            <a:custGeom>
              <a:avLst/>
              <a:gdLst/>
              <a:ahLst/>
              <a:cxnLst>
                <a:cxn ang="0">
                  <a:pos x="55" y="27"/>
                </a:cxn>
                <a:cxn ang="0">
                  <a:pos x="54" y="27"/>
                </a:cxn>
                <a:cxn ang="0">
                  <a:pos x="54" y="27"/>
                </a:cxn>
                <a:cxn ang="0">
                  <a:pos x="53" y="27"/>
                </a:cxn>
                <a:cxn ang="0">
                  <a:pos x="28" y="6"/>
                </a:cxn>
                <a:cxn ang="0">
                  <a:pos x="4" y="27"/>
                </a:cxn>
                <a:cxn ang="0">
                  <a:pos x="3" y="27"/>
                </a:cxn>
                <a:cxn ang="0">
                  <a:pos x="2" y="27"/>
                </a:cxn>
                <a:cxn ang="0">
                  <a:pos x="0" y="24"/>
                </a:cxn>
                <a:cxn ang="0">
                  <a:pos x="0" y="23"/>
                </a:cxn>
                <a:cxn ang="0">
                  <a:pos x="26" y="1"/>
                </a:cxn>
                <a:cxn ang="0">
                  <a:pos x="31" y="1"/>
                </a:cxn>
                <a:cxn ang="0">
                  <a:pos x="40" y="8"/>
                </a:cxn>
                <a:cxn ang="0">
                  <a:pos x="40" y="1"/>
                </a:cxn>
                <a:cxn ang="0">
                  <a:pos x="41" y="0"/>
                </a:cxn>
                <a:cxn ang="0">
                  <a:pos x="48" y="0"/>
                </a:cxn>
                <a:cxn ang="0">
                  <a:pos x="49" y="1"/>
                </a:cxn>
                <a:cxn ang="0">
                  <a:pos x="49" y="16"/>
                </a:cxn>
                <a:cxn ang="0">
                  <a:pos x="57" y="23"/>
                </a:cxn>
                <a:cxn ang="0">
                  <a:pos x="57" y="24"/>
                </a:cxn>
                <a:cxn ang="0">
                  <a:pos x="55" y="27"/>
                </a:cxn>
                <a:cxn ang="0">
                  <a:pos x="49" y="44"/>
                </a:cxn>
                <a:cxn ang="0">
                  <a:pos x="47" y="46"/>
                </a:cxn>
                <a:cxn ang="0">
                  <a:pos x="33" y="46"/>
                </a:cxn>
                <a:cxn ang="0">
                  <a:pos x="33" y="32"/>
                </a:cxn>
                <a:cxn ang="0">
                  <a:pos x="24" y="32"/>
                </a:cxn>
                <a:cxn ang="0">
                  <a:pos x="24" y="46"/>
                </a:cxn>
                <a:cxn ang="0">
                  <a:pos x="10" y="46"/>
                </a:cxn>
                <a:cxn ang="0">
                  <a:pos x="8" y="44"/>
                </a:cxn>
                <a:cxn ang="0">
                  <a:pos x="8" y="27"/>
                </a:cxn>
                <a:cxn ang="0">
                  <a:pos x="8" y="26"/>
                </a:cxn>
                <a:cxn ang="0">
                  <a:pos x="28" y="9"/>
                </a:cxn>
                <a:cxn ang="0">
                  <a:pos x="49" y="26"/>
                </a:cxn>
                <a:cxn ang="0">
                  <a:pos x="49" y="27"/>
                </a:cxn>
                <a:cxn ang="0">
                  <a:pos x="49" y="44"/>
                </a:cxn>
              </a:cxnLst>
              <a:rect l="0" t="0" r="r" b="b"/>
              <a:pathLst>
                <a:path w="57" h="46">
                  <a:moveTo>
                    <a:pt x="55" y="27"/>
                  </a:moveTo>
                  <a:cubicBezTo>
                    <a:pt x="55" y="27"/>
                    <a:pt x="54" y="27"/>
                    <a:pt x="54" y="27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3" y="27"/>
                    <a:pt x="53" y="2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4" y="27"/>
                    <a:pt x="3" y="27"/>
                    <a:pt x="3" y="27"/>
                  </a:cubicBezTo>
                  <a:cubicBezTo>
                    <a:pt x="3" y="27"/>
                    <a:pt x="2" y="27"/>
                    <a:pt x="2" y="27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0" y="23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7" y="0"/>
                    <a:pt x="30" y="0"/>
                    <a:pt x="31" y="1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0" y="1"/>
                    <a:pt x="40" y="0"/>
                    <a:pt x="4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9" y="0"/>
                    <a:pt x="49" y="1"/>
                    <a:pt x="49" y="1"/>
                  </a:cubicBezTo>
                  <a:cubicBezTo>
                    <a:pt x="49" y="16"/>
                    <a:pt x="49" y="16"/>
                    <a:pt x="49" y="16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7" y="24"/>
                    <a:pt x="57" y="24"/>
                  </a:cubicBezTo>
                  <a:lnTo>
                    <a:pt x="55" y="27"/>
                  </a:lnTo>
                  <a:close/>
                  <a:moveTo>
                    <a:pt x="49" y="44"/>
                  </a:moveTo>
                  <a:cubicBezTo>
                    <a:pt x="49" y="45"/>
                    <a:pt x="48" y="46"/>
                    <a:pt x="47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9" y="46"/>
                    <a:pt x="8" y="45"/>
                    <a:pt x="8" y="44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27"/>
                    <a:pt x="8" y="26"/>
                    <a:pt x="8" y="26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9" y="26"/>
                    <a:pt x="49" y="27"/>
                    <a:pt x="49" y="27"/>
                  </a:cubicBezTo>
                  <a:lnTo>
                    <a:pt x="49" y="4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3" name="Freeform 105"/>
            <p:cNvSpPr>
              <a:spLocks noEditPoints="1"/>
            </p:cNvSpPr>
            <p:nvPr/>
          </p:nvSpPr>
          <p:spPr bwMode="auto">
            <a:xfrm>
              <a:off x="3987416" y="3413432"/>
              <a:ext cx="564699" cy="556516"/>
            </a:xfrm>
            <a:custGeom>
              <a:avLst/>
              <a:gdLst/>
              <a:ahLst/>
              <a:cxnLst>
                <a:cxn ang="0">
                  <a:pos x="59" y="63"/>
                </a:cxn>
                <a:cxn ang="0">
                  <a:pos x="55" y="61"/>
                </a:cxn>
                <a:cxn ang="0">
                  <a:pos x="42" y="48"/>
                </a:cxn>
                <a:cxn ang="0">
                  <a:pos x="27" y="53"/>
                </a:cxn>
                <a:cxn ang="0">
                  <a:pos x="0" y="26"/>
                </a:cxn>
                <a:cxn ang="0">
                  <a:pos x="27" y="0"/>
                </a:cxn>
                <a:cxn ang="0">
                  <a:pos x="54" y="26"/>
                </a:cxn>
                <a:cxn ang="0">
                  <a:pos x="49" y="41"/>
                </a:cxn>
                <a:cxn ang="0">
                  <a:pos x="62" y="54"/>
                </a:cxn>
                <a:cxn ang="0">
                  <a:pos x="64" y="58"/>
                </a:cxn>
                <a:cxn ang="0">
                  <a:pos x="59" y="63"/>
                </a:cxn>
                <a:cxn ang="0">
                  <a:pos x="27" y="9"/>
                </a:cxn>
                <a:cxn ang="0">
                  <a:pos x="10" y="26"/>
                </a:cxn>
                <a:cxn ang="0">
                  <a:pos x="27" y="43"/>
                </a:cxn>
                <a:cxn ang="0">
                  <a:pos x="44" y="26"/>
                </a:cxn>
                <a:cxn ang="0">
                  <a:pos x="27" y="9"/>
                </a:cxn>
              </a:cxnLst>
              <a:rect l="0" t="0" r="r" b="b"/>
              <a:pathLst>
                <a:path w="64" h="63">
                  <a:moveTo>
                    <a:pt x="59" y="63"/>
                  </a:moveTo>
                  <a:cubicBezTo>
                    <a:pt x="57" y="63"/>
                    <a:pt x="56" y="62"/>
                    <a:pt x="55" y="61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38" y="51"/>
                    <a:pt x="33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6"/>
                  </a:cubicBezTo>
                  <a:cubicBezTo>
                    <a:pt x="54" y="32"/>
                    <a:pt x="52" y="37"/>
                    <a:pt x="49" y="41"/>
                  </a:cubicBezTo>
                  <a:cubicBezTo>
                    <a:pt x="62" y="54"/>
                    <a:pt x="62" y="54"/>
                    <a:pt x="62" y="54"/>
                  </a:cubicBezTo>
                  <a:cubicBezTo>
                    <a:pt x="63" y="55"/>
                    <a:pt x="64" y="57"/>
                    <a:pt x="64" y="58"/>
                  </a:cubicBezTo>
                  <a:cubicBezTo>
                    <a:pt x="64" y="61"/>
                    <a:pt x="61" y="63"/>
                    <a:pt x="59" y="63"/>
                  </a:cubicBezTo>
                  <a:close/>
                  <a:moveTo>
                    <a:pt x="27" y="9"/>
                  </a:moveTo>
                  <a:cubicBezTo>
                    <a:pt x="18" y="9"/>
                    <a:pt x="10" y="17"/>
                    <a:pt x="10" y="26"/>
                  </a:cubicBezTo>
                  <a:cubicBezTo>
                    <a:pt x="10" y="36"/>
                    <a:pt x="18" y="43"/>
                    <a:pt x="27" y="43"/>
                  </a:cubicBezTo>
                  <a:cubicBezTo>
                    <a:pt x="37" y="43"/>
                    <a:pt x="44" y="36"/>
                    <a:pt x="44" y="26"/>
                  </a:cubicBezTo>
                  <a:cubicBezTo>
                    <a:pt x="44" y="17"/>
                    <a:pt x="37" y="9"/>
                    <a:pt x="27" y="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4" name="Freeform 62"/>
            <p:cNvSpPr>
              <a:spLocks noChangeAspect="1" noEditPoints="1"/>
            </p:cNvSpPr>
            <p:nvPr/>
          </p:nvSpPr>
          <p:spPr bwMode="auto">
            <a:xfrm>
              <a:off x="7669086" y="3413432"/>
              <a:ext cx="552101" cy="556516"/>
            </a:xfrm>
            <a:custGeom>
              <a:avLst/>
              <a:gdLst/>
              <a:ahLst/>
              <a:cxnLst>
                <a:cxn ang="0">
                  <a:pos x="58" y="33"/>
                </a:cxn>
                <a:cxn ang="0">
                  <a:pos x="57" y="34"/>
                </a:cxn>
                <a:cxn ang="0">
                  <a:pos x="50" y="35"/>
                </a:cxn>
                <a:cxn ang="0">
                  <a:pos x="49" y="39"/>
                </a:cxn>
                <a:cxn ang="0">
                  <a:pos x="53" y="44"/>
                </a:cxn>
                <a:cxn ang="0">
                  <a:pos x="53" y="45"/>
                </a:cxn>
                <a:cxn ang="0">
                  <a:pos x="53" y="46"/>
                </a:cxn>
                <a:cxn ang="0">
                  <a:pos x="45" y="53"/>
                </a:cxn>
                <a:cxn ang="0">
                  <a:pos x="44" y="52"/>
                </a:cxn>
                <a:cxn ang="0">
                  <a:pos x="39" y="48"/>
                </a:cxn>
                <a:cxn ang="0">
                  <a:pos x="36" y="50"/>
                </a:cxn>
                <a:cxn ang="0">
                  <a:pos x="34" y="57"/>
                </a:cxn>
                <a:cxn ang="0">
                  <a:pos x="33" y="58"/>
                </a:cxn>
                <a:cxn ang="0">
                  <a:pos x="25" y="58"/>
                </a:cxn>
                <a:cxn ang="0">
                  <a:pos x="23" y="57"/>
                </a:cxn>
                <a:cxn ang="0">
                  <a:pos x="22" y="50"/>
                </a:cxn>
                <a:cxn ang="0">
                  <a:pos x="19" y="48"/>
                </a:cxn>
                <a:cxn ang="0">
                  <a:pos x="14" y="52"/>
                </a:cxn>
                <a:cxn ang="0">
                  <a:pos x="13" y="53"/>
                </a:cxn>
                <a:cxn ang="0">
                  <a:pos x="12" y="52"/>
                </a:cxn>
                <a:cxn ang="0">
                  <a:pos x="5" y="46"/>
                </a:cxn>
                <a:cxn ang="0">
                  <a:pos x="5" y="45"/>
                </a:cxn>
                <a:cxn ang="0">
                  <a:pos x="5" y="44"/>
                </a:cxn>
                <a:cxn ang="0">
                  <a:pos x="9" y="39"/>
                </a:cxn>
                <a:cxn ang="0">
                  <a:pos x="8" y="35"/>
                </a:cxn>
                <a:cxn ang="0">
                  <a:pos x="1" y="34"/>
                </a:cxn>
                <a:cxn ang="0">
                  <a:pos x="0" y="33"/>
                </a:cxn>
                <a:cxn ang="0">
                  <a:pos x="0" y="24"/>
                </a:cxn>
                <a:cxn ang="0">
                  <a:pos x="1" y="23"/>
                </a:cxn>
                <a:cxn ang="0">
                  <a:pos x="8" y="22"/>
                </a:cxn>
                <a:cxn ang="0">
                  <a:pos x="9" y="18"/>
                </a:cxn>
                <a:cxn ang="0">
                  <a:pos x="5" y="13"/>
                </a:cxn>
                <a:cxn ang="0">
                  <a:pos x="5" y="12"/>
                </a:cxn>
                <a:cxn ang="0">
                  <a:pos x="5" y="11"/>
                </a:cxn>
                <a:cxn ang="0">
                  <a:pos x="13" y="5"/>
                </a:cxn>
                <a:cxn ang="0">
                  <a:pos x="14" y="5"/>
                </a:cxn>
                <a:cxn ang="0">
                  <a:pos x="19" y="9"/>
                </a:cxn>
                <a:cxn ang="0">
                  <a:pos x="22" y="8"/>
                </a:cxn>
                <a:cxn ang="0">
                  <a:pos x="23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4" y="1"/>
                </a:cxn>
                <a:cxn ang="0">
                  <a:pos x="36" y="8"/>
                </a:cxn>
                <a:cxn ang="0">
                  <a:pos x="39" y="9"/>
                </a:cxn>
                <a:cxn ang="0">
                  <a:pos x="44" y="5"/>
                </a:cxn>
                <a:cxn ang="0">
                  <a:pos x="45" y="5"/>
                </a:cxn>
                <a:cxn ang="0">
                  <a:pos x="46" y="5"/>
                </a:cxn>
                <a:cxn ang="0">
                  <a:pos x="52" y="12"/>
                </a:cxn>
                <a:cxn ang="0">
                  <a:pos x="53" y="12"/>
                </a:cxn>
                <a:cxn ang="0">
                  <a:pos x="52" y="13"/>
                </a:cxn>
                <a:cxn ang="0">
                  <a:pos x="48" y="18"/>
                </a:cxn>
                <a:cxn ang="0">
                  <a:pos x="50" y="22"/>
                </a:cxn>
                <a:cxn ang="0">
                  <a:pos x="57" y="23"/>
                </a:cxn>
                <a:cxn ang="0">
                  <a:pos x="58" y="25"/>
                </a:cxn>
                <a:cxn ang="0">
                  <a:pos x="58" y="33"/>
                </a:cxn>
                <a:cxn ang="0">
                  <a:pos x="29" y="19"/>
                </a:cxn>
                <a:cxn ang="0">
                  <a:pos x="19" y="29"/>
                </a:cxn>
                <a:cxn ang="0">
                  <a:pos x="29" y="38"/>
                </a:cxn>
                <a:cxn ang="0">
                  <a:pos x="39" y="29"/>
                </a:cxn>
                <a:cxn ang="0">
                  <a:pos x="29" y="19"/>
                </a:cxn>
              </a:cxnLst>
              <a:rect l="0" t="0" r="r" b="b"/>
              <a:pathLst>
                <a:path w="58" h="58">
                  <a:moveTo>
                    <a:pt x="58" y="33"/>
                  </a:moveTo>
                  <a:cubicBezTo>
                    <a:pt x="58" y="34"/>
                    <a:pt x="58" y="34"/>
                    <a:pt x="57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7"/>
                    <a:pt x="49" y="38"/>
                    <a:pt x="49" y="39"/>
                  </a:cubicBezTo>
                  <a:cubicBezTo>
                    <a:pt x="50" y="41"/>
                    <a:pt x="51" y="42"/>
                    <a:pt x="53" y="44"/>
                  </a:cubicBezTo>
                  <a:cubicBezTo>
                    <a:pt x="53" y="44"/>
                    <a:pt x="53" y="45"/>
                    <a:pt x="53" y="45"/>
                  </a:cubicBezTo>
                  <a:cubicBezTo>
                    <a:pt x="53" y="45"/>
                    <a:pt x="53" y="46"/>
                    <a:pt x="53" y="46"/>
                  </a:cubicBezTo>
                  <a:cubicBezTo>
                    <a:pt x="52" y="47"/>
                    <a:pt x="47" y="53"/>
                    <a:pt x="45" y="53"/>
                  </a:cubicBezTo>
                  <a:cubicBezTo>
                    <a:pt x="45" y="53"/>
                    <a:pt x="45" y="53"/>
                    <a:pt x="44" y="52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38" y="49"/>
                    <a:pt x="37" y="49"/>
                    <a:pt x="36" y="50"/>
                  </a:cubicBezTo>
                  <a:cubicBezTo>
                    <a:pt x="35" y="52"/>
                    <a:pt x="35" y="55"/>
                    <a:pt x="34" y="57"/>
                  </a:cubicBezTo>
                  <a:cubicBezTo>
                    <a:pt x="34" y="57"/>
                    <a:pt x="34" y="58"/>
                    <a:pt x="33" y="58"/>
                  </a:cubicBezTo>
                  <a:cubicBezTo>
                    <a:pt x="25" y="58"/>
                    <a:pt x="25" y="58"/>
                    <a:pt x="25" y="58"/>
                  </a:cubicBezTo>
                  <a:cubicBezTo>
                    <a:pt x="24" y="58"/>
                    <a:pt x="23" y="57"/>
                    <a:pt x="23" y="57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21" y="49"/>
                    <a:pt x="20" y="49"/>
                    <a:pt x="19" y="48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2" y="53"/>
                    <a:pt x="12" y="53"/>
                    <a:pt x="12" y="52"/>
                  </a:cubicBezTo>
                  <a:cubicBezTo>
                    <a:pt x="10" y="50"/>
                    <a:pt x="7" y="48"/>
                    <a:pt x="5" y="46"/>
                  </a:cubicBezTo>
                  <a:cubicBezTo>
                    <a:pt x="5" y="46"/>
                    <a:pt x="5" y="45"/>
                    <a:pt x="5" y="45"/>
                  </a:cubicBezTo>
                  <a:cubicBezTo>
                    <a:pt x="5" y="45"/>
                    <a:pt x="5" y="44"/>
                    <a:pt x="5" y="44"/>
                  </a:cubicBezTo>
                  <a:cubicBezTo>
                    <a:pt x="7" y="42"/>
                    <a:pt x="8" y="41"/>
                    <a:pt x="9" y="39"/>
                  </a:cubicBezTo>
                  <a:cubicBezTo>
                    <a:pt x="9" y="38"/>
                    <a:pt x="8" y="37"/>
                    <a:pt x="8" y="35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0" y="34"/>
                    <a:pt x="0" y="33"/>
                    <a:pt x="0" y="33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1" y="23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1"/>
                    <a:pt x="9" y="20"/>
                    <a:pt x="9" y="18"/>
                  </a:cubicBezTo>
                  <a:cubicBezTo>
                    <a:pt x="8" y="17"/>
                    <a:pt x="7" y="15"/>
                    <a:pt x="5" y="13"/>
                  </a:cubicBezTo>
                  <a:cubicBezTo>
                    <a:pt x="5" y="13"/>
                    <a:pt x="5" y="13"/>
                    <a:pt x="5" y="12"/>
                  </a:cubicBezTo>
                  <a:cubicBezTo>
                    <a:pt x="5" y="12"/>
                    <a:pt x="5" y="12"/>
                    <a:pt x="5" y="11"/>
                  </a:cubicBezTo>
                  <a:cubicBezTo>
                    <a:pt x="6" y="10"/>
                    <a:pt x="11" y="5"/>
                    <a:pt x="13" y="5"/>
                  </a:cubicBezTo>
                  <a:cubicBezTo>
                    <a:pt x="13" y="5"/>
                    <a:pt x="13" y="5"/>
                    <a:pt x="14" y="5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20" y="9"/>
                    <a:pt x="21" y="8"/>
                    <a:pt x="22" y="8"/>
                  </a:cubicBezTo>
                  <a:cubicBezTo>
                    <a:pt x="22" y="5"/>
                    <a:pt x="23" y="3"/>
                    <a:pt x="23" y="1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4" y="0"/>
                    <a:pt x="34" y="0"/>
                    <a:pt x="34" y="1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7" y="8"/>
                    <a:pt x="38" y="9"/>
                    <a:pt x="39" y="9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5" y="5"/>
                    <a:pt x="45" y="5"/>
                    <a:pt x="45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51" y="9"/>
                    <a:pt x="52" y="12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53" y="13"/>
                    <a:pt x="53" y="13"/>
                    <a:pt x="52" y="13"/>
                  </a:cubicBezTo>
                  <a:cubicBezTo>
                    <a:pt x="51" y="15"/>
                    <a:pt x="50" y="17"/>
                    <a:pt x="48" y="18"/>
                  </a:cubicBezTo>
                  <a:cubicBezTo>
                    <a:pt x="49" y="20"/>
                    <a:pt x="50" y="21"/>
                    <a:pt x="50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8" y="23"/>
                    <a:pt x="58" y="24"/>
                    <a:pt x="58" y="25"/>
                  </a:cubicBezTo>
                  <a:lnTo>
                    <a:pt x="58" y="33"/>
                  </a:lnTo>
                  <a:close/>
                  <a:moveTo>
                    <a:pt x="29" y="19"/>
                  </a:moveTo>
                  <a:cubicBezTo>
                    <a:pt x="24" y="19"/>
                    <a:pt x="19" y="23"/>
                    <a:pt x="19" y="29"/>
                  </a:cubicBezTo>
                  <a:cubicBezTo>
                    <a:pt x="19" y="34"/>
                    <a:pt x="24" y="38"/>
                    <a:pt x="29" y="38"/>
                  </a:cubicBezTo>
                  <a:cubicBezTo>
                    <a:pt x="34" y="38"/>
                    <a:pt x="39" y="34"/>
                    <a:pt x="39" y="29"/>
                  </a:cubicBezTo>
                  <a:cubicBezTo>
                    <a:pt x="39" y="23"/>
                    <a:pt x="34" y="19"/>
                    <a:pt x="29" y="1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5" name="Freeform 45"/>
            <p:cNvSpPr>
              <a:spLocks noEditPoints="1"/>
            </p:cNvSpPr>
            <p:nvPr/>
          </p:nvSpPr>
          <p:spPr bwMode="auto">
            <a:xfrm>
              <a:off x="9529163" y="3438032"/>
              <a:ext cx="507320" cy="507320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7"/>
                </a:cxn>
                <a:cxn ang="0">
                  <a:pos x="27" y="0"/>
                </a:cxn>
                <a:cxn ang="0">
                  <a:pos x="55" y="27"/>
                </a:cxn>
                <a:cxn ang="0">
                  <a:pos x="27" y="55"/>
                </a:cxn>
                <a:cxn ang="0">
                  <a:pos x="45" y="20"/>
                </a:cxn>
                <a:cxn ang="0">
                  <a:pos x="42" y="17"/>
                </a:cxn>
                <a:cxn ang="0">
                  <a:pos x="40" y="16"/>
                </a:cxn>
                <a:cxn ang="0">
                  <a:pos x="38" y="17"/>
                </a:cxn>
                <a:cxn ang="0">
                  <a:pos x="24" y="31"/>
                </a:cxn>
                <a:cxn ang="0">
                  <a:pos x="16" y="23"/>
                </a:cxn>
                <a:cxn ang="0">
                  <a:pos x="14" y="22"/>
                </a:cxn>
                <a:cxn ang="0">
                  <a:pos x="13" y="23"/>
                </a:cxn>
                <a:cxn ang="0">
                  <a:pos x="9" y="26"/>
                </a:cxn>
                <a:cxn ang="0">
                  <a:pos x="9" y="28"/>
                </a:cxn>
                <a:cxn ang="0">
                  <a:pos x="9" y="30"/>
                </a:cxn>
                <a:cxn ang="0">
                  <a:pos x="22" y="43"/>
                </a:cxn>
                <a:cxn ang="0">
                  <a:pos x="24" y="43"/>
                </a:cxn>
                <a:cxn ang="0">
                  <a:pos x="26" y="43"/>
                </a:cxn>
                <a:cxn ang="0">
                  <a:pos x="45" y="23"/>
                </a:cxn>
                <a:cxn ang="0">
                  <a:pos x="46" y="22"/>
                </a:cxn>
                <a:cxn ang="0">
                  <a:pos x="45" y="20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5"/>
                    <a:pt x="27" y="55"/>
                  </a:cubicBezTo>
                  <a:close/>
                  <a:moveTo>
                    <a:pt x="45" y="20"/>
                  </a:moveTo>
                  <a:cubicBezTo>
                    <a:pt x="42" y="17"/>
                    <a:pt x="42" y="17"/>
                    <a:pt x="42" y="17"/>
                  </a:cubicBezTo>
                  <a:cubicBezTo>
                    <a:pt x="41" y="16"/>
                    <a:pt x="41" y="16"/>
                    <a:pt x="40" y="16"/>
                  </a:cubicBezTo>
                  <a:cubicBezTo>
                    <a:pt x="39" y="16"/>
                    <a:pt x="39" y="16"/>
                    <a:pt x="38" y="17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16" y="23"/>
                    <a:pt x="16" y="23"/>
                    <a:pt x="16" y="23"/>
                  </a:cubicBezTo>
                  <a:cubicBezTo>
                    <a:pt x="15" y="23"/>
                    <a:pt x="15" y="22"/>
                    <a:pt x="14" y="22"/>
                  </a:cubicBezTo>
                  <a:cubicBezTo>
                    <a:pt x="14" y="22"/>
                    <a:pt x="13" y="23"/>
                    <a:pt x="13" y="23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27"/>
                    <a:pt x="9" y="27"/>
                    <a:pt x="9" y="28"/>
                  </a:cubicBezTo>
                  <a:cubicBezTo>
                    <a:pt x="9" y="29"/>
                    <a:pt x="9" y="29"/>
                    <a:pt x="9" y="30"/>
                  </a:cubicBezTo>
                  <a:cubicBezTo>
                    <a:pt x="22" y="43"/>
                    <a:pt x="22" y="43"/>
                    <a:pt x="22" y="43"/>
                  </a:cubicBezTo>
                  <a:cubicBezTo>
                    <a:pt x="23" y="43"/>
                    <a:pt x="23" y="43"/>
                    <a:pt x="24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45" y="23"/>
                    <a:pt x="46" y="22"/>
                    <a:pt x="46" y="22"/>
                  </a:cubicBezTo>
                  <a:cubicBezTo>
                    <a:pt x="46" y="21"/>
                    <a:pt x="45" y="20"/>
                    <a:pt x="45" y="2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endParaRPr>
            </a:p>
          </p:txBody>
        </p:sp>
        <p:sp>
          <p:nvSpPr>
            <p:cNvPr id="26" name="koppt-文本框"/>
            <p:cNvSpPr/>
            <p:nvPr/>
          </p:nvSpPr>
          <p:spPr>
            <a:xfrm>
              <a:off x="1048479" y="4752185"/>
              <a:ext cx="2713350" cy="9496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政府的大力支持且组织龙头企业座谈，并出一系列政策支持产业链整合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7" name="koppt-文本框"/>
            <p:cNvSpPr/>
            <p:nvPr/>
          </p:nvSpPr>
          <p:spPr>
            <a:xfrm>
              <a:off x="3028671" y="1633034"/>
              <a:ext cx="2713350" cy="9496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经验丰富的高端创新团队以成功案例为模板，设计产业链整合解决方案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8" name="koppt-文本框"/>
            <p:cNvSpPr/>
            <p:nvPr/>
          </p:nvSpPr>
          <p:spPr>
            <a:xfrm>
              <a:off x="4707865" y="4752185"/>
              <a:ext cx="2713350" cy="975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龙头企业牵头产业整合，将众产联打造成为产业链整合平台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9" name="koppt-文本框"/>
            <p:cNvSpPr/>
            <p:nvPr/>
          </p:nvSpPr>
          <p:spPr>
            <a:xfrm>
              <a:off x="6688057" y="1633034"/>
              <a:ext cx="2713350" cy="9496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通过金融资本的项层架构与设计，以产业引导基金和其他金融为驱动力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30" name="koppt-文本框"/>
            <p:cNvSpPr/>
            <p:nvPr/>
          </p:nvSpPr>
          <p:spPr>
            <a:xfrm>
              <a:off x="8367251" y="4752185"/>
              <a:ext cx="2713350" cy="9496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以互联网为工具，整合产业链上下游企业形成产业互联网平台</a:t>
              </a:r>
              <a:endPara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31" name="下弧形箭头 33"/>
          <p:cNvSpPr/>
          <p:nvPr/>
        </p:nvSpPr>
        <p:spPr>
          <a:xfrm>
            <a:off x="9767614" y="3861048"/>
            <a:ext cx="1728192" cy="1152128"/>
          </a:xfrm>
          <a:prstGeom prst="curvedUpArrow">
            <a:avLst/>
          </a:prstGeom>
          <a:solidFill>
            <a:srgbClr val="AD0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爆炸形 2 35"/>
          <p:cNvSpPr/>
          <p:nvPr/>
        </p:nvSpPr>
        <p:spPr>
          <a:xfrm>
            <a:off x="10170634" y="1988840"/>
            <a:ext cx="1944216" cy="1944216"/>
          </a:xfrm>
          <a:prstGeom prst="irregularSeal2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0595748" y="2708920"/>
            <a:ext cx="9702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平台</a:t>
            </a:r>
            <a:endParaRPr kumimoji="0" lang="zh-CN" altLang="en-US" sz="28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270670" y="3649960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政策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3117230" y="3573016"/>
            <a:ext cx="69762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人才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806734" y="3585711"/>
            <a:ext cx="992636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产业链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6789638" y="3573016"/>
            <a:ext cx="69762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金融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8505006" y="3573016"/>
            <a:ext cx="95410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互联网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4" name="文本框 69"/>
          <p:cNvSpPr txBox="1"/>
          <p:nvPr/>
        </p:nvSpPr>
        <p:spPr>
          <a:xfrm>
            <a:off x="982638" y="465623"/>
            <a:ext cx="7644857" cy="5231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2.9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、产城产业平台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—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实施路径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0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41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cxnSp>
        <p:nvCxnSpPr>
          <p:cNvPr id="45" name="直接连接符 44"/>
          <p:cNvCxnSpPr/>
          <p:nvPr/>
        </p:nvCxnSpPr>
        <p:spPr>
          <a:xfrm>
            <a:off x="21587" y="1052736"/>
            <a:ext cx="1214215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065768" y="405663"/>
            <a:ext cx="5605502" cy="668485"/>
          </a:xfrm>
        </p:spPr>
        <p:txBody>
          <a:bodyPr/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3.3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、众产联平台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----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各方价值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日期占位符 37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1ABE46E-BEAE-42F2-86FA-7AB03391E1A0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Rectangle 4"/>
          <p:cNvSpPr/>
          <p:nvPr/>
        </p:nvSpPr>
        <p:spPr>
          <a:xfrm>
            <a:off x="725412" y="2524240"/>
            <a:ext cx="1930400" cy="87206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65679" y="1340768"/>
            <a:ext cx="1049867" cy="1049867"/>
          </a:xfrm>
          <a:prstGeom prst="ellipse">
            <a:avLst/>
          </a:prstGeom>
          <a:noFill/>
          <a:ln w="254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1314089" y="1489180"/>
            <a:ext cx="753045" cy="753045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0" name="koppt-文本框"/>
          <p:cNvSpPr/>
          <p:nvPr/>
        </p:nvSpPr>
        <p:spPr>
          <a:xfrm>
            <a:off x="1314090" y="1573314"/>
            <a:ext cx="7530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微软雅黑" panose="020B0503020204020204" pitchFamily="34" charset="-122"/>
                <a:cs typeface="+mn-cs"/>
              </a:rPr>
              <a:t>01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Impact" panose="020B080603090205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vertical-rocket_62490"/>
          <p:cNvSpPr>
            <a:spLocks noChangeAspect="1"/>
          </p:cNvSpPr>
          <p:nvPr/>
        </p:nvSpPr>
        <p:spPr bwMode="auto">
          <a:xfrm>
            <a:off x="1558702" y="3501008"/>
            <a:ext cx="365852" cy="430798"/>
          </a:xfrm>
          <a:custGeom>
            <a:avLst/>
            <a:gdLst>
              <a:gd name="T0" fmla="*/ 4275 w 5265"/>
              <a:gd name="T1" fmla="*/ 4094 h 6209"/>
              <a:gd name="T2" fmla="*/ 4349 w 5265"/>
              <a:gd name="T3" fmla="*/ 3406 h 6209"/>
              <a:gd name="T4" fmla="*/ 2632 w 5265"/>
              <a:gd name="T5" fmla="*/ 0 h 6209"/>
              <a:gd name="T6" fmla="*/ 916 w 5265"/>
              <a:gd name="T7" fmla="*/ 3406 h 6209"/>
              <a:gd name="T8" fmla="*/ 990 w 5265"/>
              <a:gd name="T9" fmla="*/ 4094 h 6209"/>
              <a:gd name="T10" fmla="*/ 0 w 5265"/>
              <a:gd name="T11" fmla="*/ 5203 h 6209"/>
              <a:gd name="T12" fmla="*/ 414 w 5265"/>
              <a:gd name="T13" fmla="*/ 6166 h 6209"/>
              <a:gd name="T14" fmla="*/ 1145 w 5265"/>
              <a:gd name="T15" fmla="*/ 6166 h 6209"/>
              <a:gd name="T16" fmla="*/ 1145 w 5265"/>
              <a:gd name="T17" fmla="*/ 6150 h 6209"/>
              <a:gd name="T18" fmla="*/ 1384 w 5265"/>
              <a:gd name="T19" fmla="*/ 5169 h 6209"/>
              <a:gd name="T20" fmla="*/ 2072 w 5265"/>
              <a:gd name="T21" fmla="*/ 6209 h 6209"/>
              <a:gd name="T22" fmla="*/ 3193 w 5265"/>
              <a:gd name="T23" fmla="*/ 6209 h 6209"/>
              <a:gd name="T24" fmla="*/ 3881 w 5265"/>
              <a:gd name="T25" fmla="*/ 5169 h 6209"/>
              <a:gd name="T26" fmla="*/ 4120 w 5265"/>
              <a:gd name="T27" fmla="*/ 6150 h 6209"/>
              <a:gd name="T28" fmla="*/ 4119 w 5265"/>
              <a:gd name="T29" fmla="*/ 6166 h 6209"/>
              <a:gd name="T30" fmla="*/ 4851 w 5265"/>
              <a:gd name="T31" fmla="*/ 6166 h 6209"/>
              <a:gd name="T32" fmla="*/ 5265 w 5265"/>
              <a:gd name="T33" fmla="*/ 5203 h 6209"/>
              <a:gd name="T34" fmla="*/ 4275 w 5265"/>
              <a:gd name="T35" fmla="*/ 4094 h 6209"/>
              <a:gd name="T36" fmla="*/ 2632 w 5265"/>
              <a:gd name="T37" fmla="*/ 1651 h 6209"/>
              <a:gd name="T38" fmla="*/ 3282 w 5265"/>
              <a:gd name="T39" fmla="*/ 2300 h 6209"/>
              <a:gd name="T40" fmla="*/ 2632 w 5265"/>
              <a:gd name="T41" fmla="*/ 2950 h 6209"/>
              <a:gd name="T42" fmla="*/ 1983 w 5265"/>
              <a:gd name="T43" fmla="*/ 2300 h 6209"/>
              <a:gd name="T44" fmla="*/ 2632 w 5265"/>
              <a:gd name="T45" fmla="*/ 1651 h 6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265" h="6209">
                <a:moveTo>
                  <a:pt x="4275" y="4094"/>
                </a:moveTo>
                <a:cubicBezTo>
                  <a:pt x="4322" y="3872"/>
                  <a:pt x="4349" y="3641"/>
                  <a:pt x="4349" y="3406"/>
                </a:cubicBezTo>
                <a:cubicBezTo>
                  <a:pt x="4349" y="1525"/>
                  <a:pt x="2632" y="0"/>
                  <a:pt x="2632" y="0"/>
                </a:cubicBezTo>
                <a:cubicBezTo>
                  <a:pt x="2632" y="0"/>
                  <a:pt x="916" y="1525"/>
                  <a:pt x="916" y="3406"/>
                </a:cubicBezTo>
                <a:cubicBezTo>
                  <a:pt x="916" y="3641"/>
                  <a:pt x="943" y="3872"/>
                  <a:pt x="990" y="4094"/>
                </a:cubicBezTo>
                <a:cubicBezTo>
                  <a:pt x="541" y="4332"/>
                  <a:pt x="187" y="4725"/>
                  <a:pt x="0" y="5203"/>
                </a:cubicBezTo>
                <a:lnTo>
                  <a:pt x="414" y="6166"/>
                </a:lnTo>
                <a:lnTo>
                  <a:pt x="1145" y="6166"/>
                </a:lnTo>
                <a:cubicBezTo>
                  <a:pt x="1145" y="6161"/>
                  <a:pt x="1145" y="6155"/>
                  <a:pt x="1145" y="6150"/>
                </a:cubicBezTo>
                <a:cubicBezTo>
                  <a:pt x="1145" y="5796"/>
                  <a:pt x="1231" y="5463"/>
                  <a:pt x="1384" y="5169"/>
                </a:cubicBezTo>
                <a:cubicBezTo>
                  <a:pt x="1596" y="5581"/>
                  <a:pt x="1850" y="5936"/>
                  <a:pt x="2072" y="6209"/>
                </a:cubicBezTo>
                <a:lnTo>
                  <a:pt x="3193" y="6209"/>
                </a:lnTo>
                <a:cubicBezTo>
                  <a:pt x="3415" y="5936"/>
                  <a:pt x="3668" y="5581"/>
                  <a:pt x="3881" y="5169"/>
                </a:cubicBezTo>
                <a:cubicBezTo>
                  <a:pt x="4033" y="5463"/>
                  <a:pt x="4120" y="5796"/>
                  <a:pt x="4120" y="6150"/>
                </a:cubicBezTo>
                <a:cubicBezTo>
                  <a:pt x="4120" y="6155"/>
                  <a:pt x="4119" y="6161"/>
                  <a:pt x="4119" y="6166"/>
                </a:cubicBezTo>
                <a:lnTo>
                  <a:pt x="4851" y="6166"/>
                </a:lnTo>
                <a:lnTo>
                  <a:pt x="5265" y="5203"/>
                </a:lnTo>
                <a:cubicBezTo>
                  <a:pt x="5078" y="4725"/>
                  <a:pt x="4724" y="4332"/>
                  <a:pt x="4275" y="4094"/>
                </a:cubicBezTo>
                <a:close/>
                <a:moveTo>
                  <a:pt x="2632" y="1651"/>
                </a:moveTo>
                <a:cubicBezTo>
                  <a:pt x="2991" y="1651"/>
                  <a:pt x="3282" y="1942"/>
                  <a:pt x="3282" y="2300"/>
                </a:cubicBezTo>
                <a:cubicBezTo>
                  <a:pt x="3282" y="2659"/>
                  <a:pt x="2991" y="2950"/>
                  <a:pt x="2632" y="2950"/>
                </a:cubicBezTo>
                <a:cubicBezTo>
                  <a:pt x="2274" y="2950"/>
                  <a:pt x="1983" y="2659"/>
                  <a:pt x="1983" y="2300"/>
                </a:cubicBezTo>
                <a:cubicBezTo>
                  <a:pt x="1983" y="1942"/>
                  <a:pt x="2274" y="1651"/>
                  <a:pt x="2632" y="165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</p:sp>
      <p:sp>
        <p:nvSpPr>
          <p:cNvPr id="12" name="koppt-文本框"/>
          <p:cNvSpPr/>
          <p:nvPr/>
        </p:nvSpPr>
        <p:spPr>
          <a:xfrm>
            <a:off x="622598" y="4169404"/>
            <a:ext cx="24546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引导产业转型升级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FontTx/>
              <a:buNone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有效服务企业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FontTx/>
              <a:buNone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系统化的招商引资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FontTx/>
              <a:buNone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提升区域的竞争力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5"/>
          <p:cNvSpPr/>
          <p:nvPr/>
        </p:nvSpPr>
        <p:spPr>
          <a:xfrm>
            <a:off x="3202272" y="2524240"/>
            <a:ext cx="1975556" cy="87206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zh-CN" altLang="en-US" sz="28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房地产企业</a:t>
            </a:r>
            <a:endParaRPr lang="en-US" sz="28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Oval 12"/>
          <p:cNvSpPr/>
          <p:nvPr/>
        </p:nvSpPr>
        <p:spPr>
          <a:xfrm>
            <a:off x="3642539" y="1340768"/>
            <a:ext cx="1049867" cy="1049867"/>
          </a:xfrm>
          <a:prstGeom prst="ellipse">
            <a:avLst/>
          </a:prstGeom>
          <a:noFill/>
          <a:ln w="254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5" name="Oval 13"/>
          <p:cNvSpPr/>
          <p:nvPr/>
        </p:nvSpPr>
        <p:spPr>
          <a:xfrm>
            <a:off x="3790949" y="1489180"/>
            <a:ext cx="753045" cy="753045"/>
          </a:xfrm>
          <a:prstGeom prst="ellipse">
            <a:avLst/>
          </a:prstGeom>
          <a:solidFill>
            <a:srgbClr val="0070C0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6" name="koppt-文本框"/>
          <p:cNvSpPr/>
          <p:nvPr/>
        </p:nvSpPr>
        <p:spPr>
          <a:xfrm>
            <a:off x="3790950" y="1573314"/>
            <a:ext cx="7530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微软雅黑" panose="020B0503020204020204" pitchFamily="34" charset="-122"/>
                <a:cs typeface="+mn-cs"/>
              </a:rPr>
              <a:t>02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Impact" panose="020B080603090205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5678198" y="2524240"/>
            <a:ext cx="1930400" cy="87206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平台股东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118465" y="1340768"/>
            <a:ext cx="1049867" cy="1049867"/>
          </a:xfrm>
          <a:prstGeom prst="ellipse">
            <a:avLst/>
          </a:prstGeom>
          <a:noFill/>
          <a:ln w="254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266875" y="1489180"/>
            <a:ext cx="753045" cy="753045"/>
          </a:xfrm>
          <a:prstGeom prst="ellipse">
            <a:avLst/>
          </a:prstGeom>
          <a:solidFill>
            <a:srgbClr val="0070C0"/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0" name="koppt-文本框"/>
          <p:cNvSpPr/>
          <p:nvPr/>
        </p:nvSpPr>
        <p:spPr>
          <a:xfrm>
            <a:off x="6266876" y="1573314"/>
            <a:ext cx="7530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微软雅黑" panose="020B0503020204020204" pitchFamily="34" charset="-122"/>
                <a:cs typeface="+mn-cs"/>
              </a:rPr>
              <a:t>03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Impact" panose="020B080603090205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" name="koppt-文本框"/>
          <p:cNvSpPr/>
          <p:nvPr/>
        </p:nvSpPr>
        <p:spPr>
          <a:xfrm>
            <a:off x="5650316" y="4077072"/>
            <a:ext cx="211121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拥有企业的价值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提升行业地位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数据资产化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资本增值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原始股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产业创新和并购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6" name="Rectangle 8"/>
          <p:cNvSpPr/>
          <p:nvPr/>
        </p:nvSpPr>
        <p:spPr>
          <a:xfrm>
            <a:off x="8442373" y="2524239"/>
            <a:ext cx="1930400" cy="87206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用户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7" name="Oval 27"/>
          <p:cNvSpPr/>
          <p:nvPr/>
        </p:nvSpPr>
        <p:spPr>
          <a:xfrm>
            <a:off x="8882640" y="1340767"/>
            <a:ext cx="1049867" cy="1049867"/>
          </a:xfrm>
          <a:prstGeom prst="ellipse">
            <a:avLst/>
          </a:prstGeom>
          <a:noFill/>
          <a:ln w="254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8" name="Oval 28"/>
          <p:cNvSpPr/>
          <p:nvPr/>
        </p:nvSpPr>
        <p:spPr>
          <a:xfrm>
            <a:off x="9031050" y="1489179"/>
            <a:ext cx="753045" cy="753045"/>
          </a:xfrm>
          <a:prstGeom prst="ellipse">
            <a:avLst/>
          </a:prstGeom>
          <a:solidFill>
            <a:srgbClr val="0070C0"/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9" name="koppt-文本框"/>
          <p:cNvSpPr/>
          <p:nvPr/>
        </p:nvSpPr>
        <p:spPr>
          <a:xfrm>
            <a:off x="9031051" y="1573313"/>
            <a:ext cx="7530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微软雅黑" panose="020B0503020204020204" pitchFamily="34" charset="-122"/>
                <a:cs typeface="+mn-cs"/>
              </a:rPr>
              <a:t>04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Impact" panose="020B080603090205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" name="koppt-文本框"/>
          <p:cNvSpPr/>
          <p:nvPr/>
        </p:nvSpPr>
        <p:spPr>
          <a:xfrm>
            <a:off x="8535974" y="4077071"/>
            <a:ext cx="2111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产品质量保障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完善客户体验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产品信息溯源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降低购买成本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1" name="vertical-rocket_62490"/>
          <p:cNvSpPr>
            <a:spLocks noChangeAspect="1"/>
          </p:cNvSpPr>
          <p:nvPr/>
        </p:nvSpPr>
        <p:spPr bwMode="auto">
          <a:xfrm>
            <a:off x="4016010" y="3501008"/>
            <a:ext cx="365852" cy="430798"/>
          </a:xfrm>
          <a:custGeom>
            <a:avLst/>
            <a:gdLst>
              <a:gd name="T0" fmla="*/ 4275 w 5265"/>
              <a:gd name="T1" fmla="*/ 4094 h 6209"/>
              <a:gd name="T2" fmla="*/ 4349 w 5265"/>
              <a:gd name="T3" fmla="*/ 3406 h 6209"/>
              <a:gd name="T4" fmla="*/ 2632 w 5265"/>
              <a:gd name="T5" fmla="*/ 0 h 6209"/>
              <a:gd name="T6" fmla="*/ 916 w 5265"/>
              <a:gd name="T7" fmla="*/ 3406 h 6209"/>
              <a:gd name="T8" fmla="*/ 990 w 5265"/>
              <a:gd name="T9" fmla="*/ 4094 h 6209"/>
              <a:gd name="T10" fmla="*/ 0 w 5265"/>
              <a:gd name="T11" fmla="*/ 5203 h 6209"/>
              <a:gd name="T12" fmla="*/ 414 w 5265"/>
              <a:gd name="T13" fmla="*/ 6166 h 6209"/>
              <a:gd name="T14" fmla="*/ 1145 w 5265"/>
              <a:gd name="T15" fmla="*/ 6166 h 6209"/>
              <a:gd name="T16" fmla="*/ 1145 w 5265"/>
              <a:gd name="T17" fmla="*/ 6150 h 6209"/>
              <a:gd name="T18" fmla="*/ 1384 w 5265"/>
              <a:gd name="T19" fmla="*/ 5169 h 6209"/>
              <a:gd name="T20" fmla="*/ 2072 w 5265"/>
              <a:gd name="T21" fmla="*/ 6209 h 6209"/>
              <a:gd name="T22" fmla="*/ 3193 w 5265"/>
              <a:gd name="T23" fmla="*/ 6209 h 6209"/>
              <a:gd name="T24" fmla="*/ 3881 w 5265"/>
              <a:gd name="T25" fmla="*/ 5169 h 6209"/>
              <a:gd name="T26" fmla="*/ 4120 w 5265"/>
              <a:gd name="T27" fmla="*/ 6150 h 6209"/>
              <a:gd name="T28" fmla="*/ 4119 w 5265"/>
              <a:gd name="T29" fmla="*/ 6166 h 6209"/>
              <a:gd name="T30" fmla="*/ 4851 w 5265"/>
              <a:gd name="T31" fmla="*/ 6166 h 6209"/>
              <a:gd name="T32" fmla="*/ 5265 w 5265"/>
              <a:gd name="T33" fmla="*/ 5203 h 6209"/>
              <a:gd name="T34" fmla="*/ 4275 w 5265"/>
              <a:gd name="T35" fmla="*/ 4094 h 6209"/>
              <a:gd name="T36" fmla="*/ 2632 w 5265"/>
              <a:gd name="T37" fmla="*/ 1651 h 6209"/>
              <a:gd name="T38" fmla="*/ 3282 w 5265"/>
              <a:gd name="T39" fmla="*/ 2300 h 6209"/>
              <a:gd name="T40" fmla="*/ 2632 w 5265"/>
              <a:gd name="T41" fmla="*/ 2950 h 6209"/>
              <a:gd name="T42" fmla="*/ 1983 w 5265"/>
              <a:gd name="T43" fmla="*/ 2300 h 6209"/>
              <a:gd name="T44" fmla="*/ 2632 w 5265"/>
              <a:gd name="T45" fmla="*/ 1651 h 6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265" h="6209">
                <a:moveTo>
                  <a:pt x="4275" y="4094"/>
                </a:moveTo>
                <a:cubicBezTo>
                  <a:pt x="4322" y="3872"/>
                  <a:pt x="4349" y="3641"/>
                  <a:pt x="4349" y="3406"/>
                </a:cubicBezTo>
                <a:cubicBezTo>
                  <a:pt x="4349" y="1525"/>
                  <a:pt x="2632" y="0"/>
                  <a:pt x="2632" y="0"/>
                </a:cubicBezTo>
                <a:cubicBezTo>
                  <a:pt x="2632" y="0"/>
                  <a:pt x="916" y="1525"/>
                  <a:pt x="916" y="3406"/>
                </a:cubicBezTo>
                <a:cubicBezTo>
                  <a:pt x="916" y="3641"/>
                  <a:pt x="943" y="3872"/>
                  <a:pt x="990" y="4094"/>
                </a:cubicBezTo>
                <a:cubicBezTo>
                  <a:pt x="541" y="4332"/>
                  <a:pt x="187" y="4725"/>
                  <a:pt x="0" y="5203"/>
                </a:cubicBezTo>
                <a:lnTo>
                  <a:pt x="414" y="6166"/>
                </a:lnTo>
                <a:lnTo>
                  <a:pt x="1145" y="6166"/>
                </a:lnTo>
                <a:cubicBezTo>
                  <a:pt x="1145" y="6161"/>
                  <a:pt x="1145" y="6155"/>
                  <a:pt x="1145" y="6150"/>
                </a:cubicBezTo>
                <a:cubicBezTo>
                  <a:pt x="1145" y="5796"/>
                  <a:pt x="1231" y="5463"/>
                  <a:pt x="1384" y="5169"/>
                </a:cubicBezTo>
                <a:cubicBezTo>
                  <a:pt x="1596" y="5581"/>
                  <a:pt x="1850" y="5936"/>
                  <a:pt x="2072" y="6209"/>
                </a:cubicBezTo>
                <a:lnTo>
                  <a:pt x="3193" y="6209"/>
                </a:lnTo>
                <a:cubicBezTo>
                  <a:pt x="3415" y="5936"/>
                  <a:pt x="3668" y="5581"/>
                  <a:pt x="3881" y="5169"/>
                </a:cubicBezTo>
                <a:cubicBezTo>
                  <a:pt x="4033" y="5463"/>
                  <a:pt x="4120" y="5796"/>
                  <a:pt x="4120" y="6150"/>
                </a:cubicBezTo>
                <a:cubicBezTo>
                  <a:pt x="4120" y="6155"/>
                  <a:pt x="4119" y="6161"/>
                  <a:pt x="4119" y="6166"/>
                </a:cubicBezTo>
                <a:lnTo>
                  <a:pt x="4851" y="6166"/>
                </a:lnTo>
                <a:lnTo>
                  <a:pt x="5265" y="5203"/>
                </a:lnTo>
                <a:cubicBezTo>
                  <a:pt x="5078" y="4725"/>
                  <a:pt x="4724" y="4332"/>
                  <a:pt x="4275" y="4094"/>
                </a:cubicBezTo>
                <a:close/>
                <a:moveTo>
                  <a:pt x="2632" y="1651"/>
                </a:moveTo>
                <a:cubicBezTo>
                  <a:pt x="2991" y="1651"/>
                  <a:pt x="3282" y="1942"/>
                  <a:pt x="3282" y="2300"/>
                </a:cubicBezTo>
                <a:cubicBezTo>
                  <a:pt x="3282" y="2659"/>
                  <a:pt x="2991" y="2950"/>
                  <a:pt x="2632" y="2950"/>
                </a:cubicBezTo>
                <a:cubicBezTo>
                  <a:pt x="2274" y="2950"/>
                  <a:pt x="1983" y="2659"/>
                  <a:pt x="1983" y="2300"/>
                </a:cubicBezTo>
                <a:cubicBezTo>
                  <a:pt x="1983" y="1942"/>
                  <a:pt x="2274" y="1651"/>
                  <a:pt x="2632" y="165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</p:sp>
      <p:sp>
        <p:nvSpPr>
          <p:cNvPr id="32" name="vertical-rocket_62490"/>
          <p:cNvSpPr>
            <a:spLocks noChangeAspect="1"/>
          </p:cNvSpPr>
          <p:nvPr/>
        </p:nvSpPr>
        <p:spPr bwMode="auto">
          <a:xfrm>
            <a:off x="6472384" y="3501008"/>
            <a:ext cx="365852" cy="430798"/>
          </a:xfrm>
          <a:custGeom>
            <a:avLst/>
            <a:gdLst>
              <a:gd name="T0" fmla="*/ 4275 w 5265"/>
              <a:gd name="T1" fmla="*/ 4094 h 6209"/>
              <a:gd name="T2" fmla="*/ 4349 w 5265"/>
              <a:gd name="T3" fmla="*/ 3406 h 6209"/>
              <a:gd name="T4" fmla="*/ 2632 w 5265"/>
              <a:gd name="T5" fmla="*/ 0 h 6209"/>
              <a:gd name="T6" fmla="*/ 916 w 5265"/>
              <a:gd name="T7" fmla="*/ 3406 h 6209"/>
              <a:gd name="T8" fmla="*/ 990 w 5265"/>
              <a:gd name="T9" fmla="*/ 4094 h 6209"/>
              <a:gd name="T10" fmla="*/ 0 w 5265"/>
              <a:gd name="T11" fmla="*/ 5203 h 6209"/>
              <a:gd name="T12" fmla="*/ 414 w 5265"/>
              <a:gd name="T13" fmla="*/ 6166 h 6209"/>
              <a:gd name="T14" fmla="*/ 1145 w 5265"/>
              <a:gd name="T15" fmla="*/ 6166 h 6209"/>
              <a:gd name="T16" fmla="*/ 1145 w 5265"/>
              <a:gd name="T17" fmla="*/ 6150 h 6209"/>
              <a:gd name="T18" fmla="*/ 1384 w 5265"/>
              <a:gd name="T19" fmla="*/ 5169 h 6209"/>
              <a:gd name="T20" fmla="*/ 2072 w 5265"/>
              <a:gd name="T21" fmla="*/ 6209 h 6209"/>
              <a:gd name="T22" fmla="*/ 3193 w 5265"/>
              <a:gd name="T23" fmla="*/ 6209 h 6209"/>
              <a:gd name="T24" fmla="*/ 3881 w 5265"/>
              <a:gd name="T25" fmla="*/ 5169 h 6209"/>
              <a:gd name="T26" fmla="*/ 4120 w 5265"/>
              <a:gd name="T27" fmla="*/ 6150 h 6209"/>
              <a:gd name="T28" fmla="*/ 4119 w 5265"/>
              <a:gd name="T29" fmla="*/ 6166 h 6209"/>
              <a:gd name="T30" fmla="*/ 4851 w 5265"/>
              <a:gd name="T31" fmla="*/ 6166 h 6209"/>
              <a:gd name="T32" fmla="*/ 5265 w 5265"/>
              <a:gd name="T33" fmla="*/ 5203 h 6209"/>
              <a:gd name="T34" fmla="*/ 4275 w 5265"/>
              <a:gd name="T35" fmla="*/ 4094 h 6209"/>
              <a:gd name="T36" fmla="*/ 2632 w 5265"/>
              <a:gd name="T37" fmla="*/ 1651 h 6209"/>
              <a:gd name="T38" fmla="*/ 3282 w 5265"/>
              <a:gd name="T39" fmla="*/ 2300 h 6209"/>
              <a:gd name="T40" fmla="*/ 2632 w 5265"/>
              <a:gd name="T41" fmla="*/ 2950 h 6209"/>
              <a:gd name="T42" fmla="*/ 1983 w 5265"/>
              <a:gd name="T43" fmla="*/ 2300 h 6209"/>
              <a:gd name="T44" fmla="*/ 2632 w 5265"/>
              <a:gd name="T45" fmla="*/ 1651 h 6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265" h="6209">
                <a:moveTo>
                  <a:pt x="4275" y="4094"/>
                </a:moveTo>
                <a:cubicBezTo>
                  <a:pt x="4322" y="3872"/>
                  <a:pt x="4349" y="3641"/>
                  <a:pt x="4349" y="3406"/>
                </a:cubicBezTo>
                <a:cubicBezTo>
                  <a:pt x="4349" y="1525"/>
                  <a:pt x="2632" y="0"/>
                  <a:pt x="2632" y="0"/>
                </a:cubicBezTo>
                <a:cubicBezTo>
                  <a:pt x="2632" y="0"/>
                  <a:pt x="916" y="1525"/>
                  <a:pt x="916" y="3406"/>
                </a:cubicBezTo>
                <a:cubicBezTo>
                  <a:pt x="916" y="3641"/>
                  <a:pt x="943" y="3872"/>
                  <a:pt x="990" y="4094"/>
                </a:cubicBezTo>
                <a:cubicBezTo>
                  <a:pt x="541" y="4332"/>
                  <a:pt x="187" y="4725"/>
                  <a:pt x="0" y="5203"/>
                </a:cubicBezTo>
                <a:lnTo>
                  <a:pt x="414" y="6166"/>
                </a:lnTo>
                <a:lnTo>
                  <a:pt x="1145" y="6166"/>
                </a:lnTo>
                <a:cubicBezTo>
                  <a:pt x="1145" y="6161"/>
                  <a:pt x="1145" y="6155"/>
                  <a:pt x="1145" y="6150"/>
                </a:cubicBezTo>
                <a:cubicBezTo>
                  <a:pt x="1145" y="5796"/>
                  <a:pt x="1231" y="5463"/>
                  <a:pt x="1384" y="5169"/>
                </a:cubicBezTo>
                <a:cubicBezTo>
                  <a:pt x="1596" y="5581"/>
                  <a:pt x="1850" y="5936"/>
                  <a:pt x="2072" y="6209"/>
                </a:cubicBezTo>
                <a:lnTo>
                  <a:pt x="3193" y="6209"/>
                </a:lnTo>
                <a:cubicBezTo>
                  <a:pt x="3415" y="5936"/>
                  <a:pt x="3668" y="5581"/>
                  <a:pt x="3881" y="5169"/>
                </a:cubicBezTo>
                <a:cubicBezTo>
                  <a:pt x="4033" y="5463"/>
                  <a:pt x="4120" y="5796"/>
                  <a:pt x="4120" y="6150"/>
                </a:cubicBezTo>
                <a:cubicBezTo>
                  <a:pt x="4120" y="6155"/>
                  <a:pt x="4119" y="6161"/>
                  <a:pt x="4119" y="6166"/>
                </a:cubicBezTo>
                <a:lnTo>
                  <a:pt x="4851" y="6166"/>
                </a:lnTo>
                <a:lnTo>
                  <a:pt x="5265" y="5203"/>
                </a:lnTo>
                <a:cubicBezTo>
                  <a:pt x="5078" y="4725"/>
                  <a:pt x="4724" y="4332"/>
                  <a:pt x="4275" y="4094"/>
                </a:cubicBezTo>
                <a:close/>
                <a:moveTo>
                  <a:pt x="2632" y="1651"/>
                </a:moveTo>
                <a:cubicBezTo>
                  <a:pt x="2991" y="1651"/>
                  <a:pt x="3282" y="1942"/>
                  <a:pt x="3282" y="2300"/>
                </a:cubicBezTo>
                <a:cubicBezTo>
                  <a:pt x="3282" y="2659"/>
                  <a:pt x="2991" y="2950"/>
                  <a:pt x="2632" y="2950"/>
                </a:cubicBezTo>
                <a:cubicBezTo>
                  <a:pt x="2274" y="2950"/>
                  <a:pt x="1983" y="2659"/>
                  <a:pt x="1983" y="2300"/>
                </a:cubicBezTo>
                <a:cubicBezTo>
                  <a:pt x="1983" y="1942"/>
                  <a:pt x="2274" y="1651"/>
                  <a:pt x="2632" y="165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</p:sp>
      <p:sp>
        <p:nvSpPr>
          <p:cNvPr id="34" name="vertical-rocket_62490"/>
          <p:cNvSpPr>
            <a:spLocks noChangeAspect="1"/>
          </p:cNvSpPr>
          <p:nvPr/>
        </p:nvSpPr>
        <p:spPr bwMode="auto">
          <a:xfrm>
            <a:off x="9287866" y="3501007"/>
            <a:ext cx="365852" cy="430798"/>
          </a:xfrm>
          <a:custGeom>
            <a:avLst/>
            <a:gdLst>
              <a:gd name="T0" fmla="*/ 4275 w 5265"/>
              <a:gd name="T1" fmla="*/ 4094 h 6209"/>
              <a:gd name="T2" fmla="*/ 4349 w 5265"/>
              <a:gd name="T3" fmla="*/ 3406 h 6209"/>
              <a:gd name="T4" fmla="*/ 2632 w 5265"/>
              <a:gd name="T5" fmla="*/ 0 h 6209"/>
              <a:gd name="T6" fmla="*/ 916 w 5265"/>
              <a:gd name="T7" fmla="*/ 3406 h 6209"/>
              <a:gd name="T8" fmla="*/ 990 w 5265"/>
              <a:gd name="T9" fmla="*/ 4094 h 6209"/>
              <a:gd name="T10" fmla="*/ 0 w 5265"/>
              <a:gd name="T11" fmla="*/ 5203 h 6209"/>
              <a:gd name="T12" fmla="*/ 414 w 5265"/>
              <a:gd name="T13" fmla="*/ 6166 h 6209"/>
              <a:gd name="T14" fmla="*/ 1145 w 5265"/>
              <a:gd name="T15" fmla="*/ 6166 h 6209"/>
              <a:gd name="T16" fmla="*/ 1145 w 5265"/>
              <a:gd name="T17" fmla="*/ 6150 h 6209"/>
              <a:gd name="T18" fmla="*/ 1384 w 5265"/>
              <a:gd name="T19" fmla="*/ 5169 h 6209"/>
              <a:gd name="T20" fmla="*/ 2072 w 5265"/>
              <a:gd name="T21" fmla="*/ 6209 h 6209"/>
              <a:gd name="T22" fmla="*/ 3193 w 5265"/>
              <a:gd name="T23" fmla="*/ 6209 h 6209"/>
              <a:gd name="T24" fmla="*/ 3881 w 5265"/>
              <a:gd name="T25" fmla="*/ 5169 h 6209"/>
              <a:gd name="T26" fmla="*/ 4120 w 5265"/>
              <a:gd name="T27" fmla="*/ 6150 h 6209"/>
              <a:gd name="T28" fmla="*/ 4119 w 5265"/>
              <a:gd name="T29" fmla="*/ 6166 h 6209"/>
              <a:gd name="T30" fmla="*/ 4851 w 5265"/>
              <a:gd name="T31" fmla="*/ 6166 h 6209"/>
              <a:gd name="T32" fmla="*/ 5265 w 5265"/>
              <a:gd name="T33" fmla="*/ 5203 h 6209"/>
              <a:gd name="T34" fmla="*/ 4275 w 5265"/>
              <a:gd name="T35" fmla="*/ 4094 h 6209"/>
              <a:gd name="T36" fmla="*/ 2632 w 5265"/>
              <a:gd name="T37" fmla="*/ 1651 h 6209"/>
              <a:gd name="T38" fmla="*/ 3282 w 5265"/>
              <a:gd name="T39" fmla="*/ 2300 h 6209"/>
              <a:gd name="T40" fmla="*/ 2632 w 5265"/>
              <a:gd name="T41" fmla="*/ 2950 h 6209"/>
              <a:gd name="T42" fmla="*/ 1983 w 5265"/>
              <a:gd name="T43" fmla="*/ 2300 h 6209"/>
              <a:gd name="T44" fmla="*/ 2632 w 5265"/>
              <a:gd name="T45" fmla="*/ 1651 h 6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265" h="6209">
                <a:moveTo>
                  <a:pt x="4275" y="4094"/>
                </a:moveTo>
                <a:cubicBezTo>
                  <a:pt x="4322" y="3872"/>
                  <a:pt x="4349" y="3641"/>
                  <a:pt x="4349" y="3406"/>
                </a:cubicBezTo>
                <a:cubicBezTo>
                  <a:pt x="4349" y="1525"/>
                  <a:pt x="2632" y="0"/>
                  <a:pt x="2632" y="0"/>
                </a:cubicBezTo>
                <a:cubicBezTo>
                  <a:pt x="2632" y="0"/>
                  <a:pt x="916" y="1525"/>
                  <a:pt x="916" y="3406"/>
                </a:cubicBezTo>
                <a:cubicBezTo>
                  <a:pt x="916" y="3641"/>
                  <a:pt x="943" y="3872"/>
                  <a:pt x="990" y="4094"/>
                </a:cubicBezTo>
                <a:cubicBezTo>
                  <a:pt x="541" y="4332"/>
                  <a:pt x="187" y="4725"/>
                  <a:pt x="0" y="5203"/>
                </a:cubicBezTo>
                <a:lnTo>
                  <a:pt x="414" y="6166"/>
                </a:lnTo>
                <a:lnTo>
                  <a:pt x="1145" y="6166"/>
                </a:lnTo>
                <a:cubicBezTo>
                  <a:pt x="1145" y="6161"/>
                  <a:pt x="1145" y="6155"/>
                  <a:pt x="1145" y="6150"/>
                </a:cubicBezTo>
                <a:cubicBezTo>
                  <a:pt x="1145" y="5796"/>
                  <a:pt x="1231" y="5463"/>
                  <a:pt x="1384" y="5169"/>
                </a:cubicBezTo>
                <a:cubicBezTo>
                  <a:pt x="1596" y="5581"/>
                  <a:pt x="1850" y="5936"/>
                  <a:pt x="2072" y="6209"/>
                </a:cubicBezTo>
                <a:lnTo>
                  <a:pt x="3193" y="6209"/>
                </a:lnTo>
                <a:cubicBezTo>
                  <a:pt x="3415" y="5936"/>
                  <a:pt x="3668" y="5581"/>
                  <a:pt x="3881" y="5169"/>
                </a:cubicBezTo>
                <a:cubicBezTo>
                  <a:pt x="4033" y="5463"/>
                  <a:pt x="4120" y="5796"/>
                  <a:pt x="4120" y="6150"/>
                </a:cubicBezTo>
                <a:cubicBezTo>
                  <a:pt x="4120" y="6155"/>
                  <a:pt x="4119" y="6161"/>
                  <a:pt x="4119" y="6166"/>
                </a:cubicBezTo>
                <a:lnTo>
                  <a:pt x="4851" y="6166"/>
                </a:lnTo>
                <a:lnTo>
                  <a:pt x="5265" y="5203"/>
                </a:lnTo>
                <a:cubicBezTo>
                  <a:pt x="5078" y="4725"/>
                  <a:pt x="4724" y="4332"/>
                  <a:pt x="4275" y="4094"/>
                </a:cubicBezTo>
                <a:close/>
                <a:moveTo>
                  <a:pt x="2632" y="1651"/>
                </a:moveTo>
                <a:cubicBezTo>
                  <a:pt x="2991" y="1651"/>
                  <a:pt x="3282" y="1942"/>
                  <a:pt x="3282" y="2300"/>
                </a:cubicBezTo>
                <a:cubicBezTo>
                  <a:pt x="3282" y="2659"/>
                  <a:pt x="2991" y="2950"/>
                  <a:pt x="2632" y="2950"/>
                </a:cubicBezTo>
                <a:cubicBezTo>
                  <a:pt x="2274" y="2950"/>
                  <a:pt x="1983" y="2659"/>
                  <a:pt x="1983" y="2300"/>
                </a:cubicBezTo>
                <a:cubicBezTo>
                  <a:pt x="1983" y="1942"/>
                  <a:pt x="2274" y="1651"/>
                  <a:pt x="2632" y="165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</p:sp>
      <p:sp>
        <p:nvSpPr>
          <p:cNvPr id="36" name="koppt-文本框"/>
          <p:cNvSpPr/>
          <p:nvPr/>
        </p:nvSpPr>
        <p:spPr>
          <a:xfrm>
            <a:off x="3161020" y="4077072"/>
            <a:ext cx="23251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扩张资源边界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提升产业协同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获取优质服务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解决融资的问题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0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41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33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4355892" y="1844824"/>
            <a:ext cx="4104456" cy="64807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产业整合最终目标：创造价值              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558702" y="3068960"/>
            <a:ext cx="1872208" cy="576064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产业收益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5477577" y="3068960"/>
            <a:ext cx="1872208" cy="576064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平台直接收益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8975526" y="3068960"/>
            <a:ext cx="1872208" cy="576064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资本收益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982638" y="4365104"/>
            <a:ext cx="1512168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规模化专业化带来的降本增效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2670825" y="4365104"/>
            <a:ext cx="1248140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智能协同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带来的区域竞争力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4094984" y="4365104"/>
            <a:ext cx="1512168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佣金、技术、金融、保险等收益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5783171" y="4365104"/>
            <a:ext cx="1248140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自营、投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资等产生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利润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7207330" y="4365104"/>
            <a:ext cx="1248140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沉淀资产、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大数据、资金等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8631489" y="4365104"/>
            <a:ext cx="1248140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市场非理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性的趋势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估值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0055646" y="4365104"/>
            <a:ext cx="1248140" cy="1512168"/>
          </a:xfrm>
          <a:prstGeom prst="roundRect">
            <a:avLst>
              <a:gd name="adj" fmla="val 0"/>
            </a:avLst>
          </a:prstGeom>
          <a:solidFill>
            <a:srgbClr val="4F81B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成长性导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致的价值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溢价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24" name="肘形连接符 23"/>
          <p:cNvCxnSpPr>
            <a:stCxn id="6" idx="2"/>
            <a:endCxn id="7" idx="0"/>
          </p:cNvCxnSpPr>
          <p:nvPr/>
        </p:nvCxnSpPr>
        <p:spPr>
          <a:xfrm rot="5400000">
            <a:off x="4163431" y="824271"/>
            <a:ext cx="576064" cy="391331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6" idx="2"/>
            <a:endCxn id="8" idx="0"/>
          </p:cNvCxnSpPr>
          <p:nvPr/>
        </p:nvCxnSpPr>
        <p:spPr>
          <a:xfrm rot="16200000" flipH="1">
            <a:off x="6122868" y="2778147"/>
            <a:ext cx="576064" cy="556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6" idx="2"/>
            <a:endCxn id="9" idx="0"/>
          </p:cNvCxnSpPr>
          <p:nvPr/>
        </p:nvCxnSpPr>
        <p:spPr>
          <a:xfrm rot="16200000" flipH="1">
            <a:off x="7871843" y="1029173"/>
            <a:ext cx="576064" cy="3503510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肘形连接符 29"/>
          <p:cNvCxnSpPr>
            <a:stCxn id="7" idx="2"/>
            <a:endCxn id="10" idx="0"/>
          </p:cNvCxnSpPr>
          <p:nvPr/>
        </p:nvCxnSpPr>
        <p:spPr>
          <a:xfrm rot="5400000">
            <a:off x="1756724" y="3627022"/>
            <a:ext cx="720080" cy="75608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连接符 31"/>
          <p:cNvCxnSpPr>
            <a:stCxn id="7" idx="2"/>
            <a:endCxn id="17" idx="0"/>
          </p:cNvCxnSpPr>
          <p:nvPr/>
        </p:nvCxnSpPr>
        <p:spPr>
          <a:xfrm rot="16200000" flipH="1">
            <a:off x="2534810" y="3605019"/>
            <a:ext cx="720080" cy="800089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连接符 33"/>
          <p:cNvCxnSpPr>
            <a:stCxn id="8" idx="2"/>
            <a:endCxn id="18" idx="0"/>
          </p:cNvCxnSpPr>
          <p:nvPr/>
        </p:nvCxnSpPr>
        <p:spPr>
          <a:xfrm rot="5400000">
            <a:off x="5272335" y="3223758"/>
            <a:ext cx="720080" cy="156261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肘形连接符 35"/>
          <p:cNvCxnSpPr>
            <a:stCxn id="8" idx="2"/>
            <a:endCxn id="19" idx="0"/>
          </p:cNvCxnSpPr>
          <p:nvPr/>
        </p:nvCxnSpPr>
        <p:spPr>
          <a:xfrm rot="5400000">
            <a:off x="6050421" y="4001844"/>
            <a:ext cx="720080" cy="6440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肘形连接符 37"/>
          <p:cNvCxnSpPr>
            <a:stCxn id="8" idx="2"/>
            <a:endCxn id="20" idx="0"/>
          </p:cNvCxnSpPr>
          <p:nvPr/>
        </p:nvCxnSpPr>
        <p:spPr>
          <a:xfrm rot="16200000" flipH="1">
            <a:off x="6762500" y="3296204"/>
            <a:ext cx="720080" cy="1417719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肘形连接符 41"/>
          <p:cNvCxnSpPr>
            <a:stCxn id="9" idx="2"/>
            <a:endCxn id="22" idx="0"/>
          </p:cNvCxnSpPr>
          <p:nvPr/>
        </p:nvCxnSpPr>
        <p:spPr>
          <a:xfrm rot="16200000" flipH="1">
            <a:off x="9935633" y="3621021"/>
            <a:ext cx="720080" cy="76808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肘形连接符 43"/>
          <p:cNvCxnSpPr>
            <a:stCxn id="9" idx="2"/>
            <a:endCxn id="21" idx="0"/>
          </p:cNvCxnSpPr>
          <p:nvPr/>
        </p:nvCxnSpPr>
        <p:spPr>
          <a:xfrm rot="5400000">
            <a:off x="9223555" y="3677029"/>
            <a:ext cx="720080" cy="65607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49744" y="405663"/>
            <a:ext cx="6253574" cy="668485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、产城产业平台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----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盈利模式</a:t>
            </a:r>
            <a:endParaRPr lang="zh-CN" altLang="en-US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日期占位符 1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35BCB1D-9D2B-4BC1-A4CA-5AC5F0E4632C}" type="datetime5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Verdana" panose="020B0604030504040204"/>
                <a:ea typeface="微软雅黑" panose="020B0503020204020204" pitchFamily="34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sz="quarter" idx="4294967295"/>
          </p:nvPr>
        </p:nvSpPr>
        <p:spPr>
          <a:xfrm>
            <a:off x="1176338" y="1268760"/>
            <a:ext cx="11014075" cy="504825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平台收益来源</a:t>
            </a:r>
            <a:endParaRPr lang="zh-CN" altLang="en-US" sz="2400" b="1" dirty="0"/>
          </a:p>
        </p:txBody>
      </p:sp>
      <p:sp>
        <p:nvSpPr>
          <p:cNvPr id="29" name="直角三角形 3"/>
          <p:cNvSpPr/>
          <p:nvPr/>
        </p:nvSpPr>
        <p:spPr>
          <a:xfrm rot="5400000">
            <a:off x="104761" y="119494"/>
            <a:ext cx="274602" cy="273014"/>
          </a:xfrm>
          <a:prstGeom prst="rtTriangle">
            <a:avLst/>
          </a:prstGeom>
          <a:solidFill>
            <a:srgbClr val="0176AB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31" name="图片 1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07574" y="450874"/>
            <a:ext cx="1833144" cy="43204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33" name="直角三角形 4"/>
          <p:cNvSpPr/>
          <p:nvPr/>
        </p:nvSpPr>
        <p:spPr>
          <a:xfrm rot="-5400000">
            <a:off x="11828510" y="6514698"/>
            <a:ext cx="273014" cy="273014"/>
          </a:xfrm>
          <a:prstGeom prst="rtTriangle">
            <a:avLst/>
          </a:prstGeom>
          <a:solidFill>
            <a:srgbClr val="ED7D3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0578992" y="6481048"/>
            <a:ext cx="1261720" cy="307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蓝源产城集团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KSO_WPP_MARK_KEY" val="757bec34-3608-4aa2-a0f6-7a505fc1eb50"/>
  <p:tag name="COMMONDATA" val="eyJoZGlkIjoiYTgzODJiZjg0ODEyNzcwMTI0OTM4ZTYwZDIwMzcxM2QifQ=="/>
</p:tagLst>
</file>

<file path=ppt/theme/theme1.xml><?xml version="1.0" encoding="utf-8"?>
<a:theme xmlns:a="http://schemas.openxmlformats.org/drawingml/2006/main" name="1_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">
  <a:themeElements>
    <a:clrScheme name="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1_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2652</Words>
  <Application>WPS 演示</Application>
  <PresentationFormat>自定义</PresentationFormat>
  <Paragraphs>376</Paragraphs>
  <Slides>11</Slides>
  <Notes>48</Notes>
  <HiddenSlides>0</HiddenSlides>
  <MMClips>0</MMClips>
  <ScaleCrop>false</ScaleCrop>
  <HeadingPairs>
    <vt:vector size="6" baseType="variant">
      <vt:variant>
        <vt:lpstr>已用的字体</vt:lpstr>
      </vt:variant>
      <vt:variant>
        <vt:i4>29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43" baseType="lpstr">
      <vt:lpstr>Arial</vt:lpstr>
      <vt:lpstr>宋体</vt:lpstr>
      <vt:lpstr>Wingdings</vt:lpstr>
      <vt:lpstr>Verdana</vt:lpstr>
      <vt:lpstr>Calibri</vt:lpstr>
      <vt:lpstr>微软雅黑</vt:lpstr>
      <vt:lpstr>Calibri</vt:lpstr>
      <vt:lpstr>Calibri Light</vt:lpstr>
      <vt:lpstr>思源黑体 Bold</vt:lpstr>
      <vt:lpstr>黑体</vt:lpstr>
      <vt:lpstr>Impact</vt:lpstr>
      <vt:lpstr>Times New Roman</vt:lpstr>
      <vt:lpstr>PingFang SC</vt:lpstr>
      <vt:lpstr>Segoe Print</vt:lpstr>
      <vt:lpstr>Open Sans</vt:lpstr>
      <vt:lpstr>Arial Unicode MS</vt:lpstr>
      <vt:lpstr>等线</vt:lpstr>
      <vt:lpstr>等线</vt:lpstr>
      <vt:lpstr>Verdana</vt:lpstr>
      <vt:lpstr>Cambria</vt:lpstr>
      <vt:lpstr>Arial</vt:lpstr>
      <vt:lpstr>Helvetica</vt:lpstr>
      <vt:lpstr>ITC Avant Garde Std Bk</vt:lpstr>
      <vt:lpstr>Century Gothic</vt:lpstr>
      <vt:lpstr>Cordia New</vt:lpstr>
      <vt:lpstr>华文黑体</vt:lpstr>
      <vt:lpstr>Gulim</vt:lpstr>
      <vt:lpstr>Franklin Gothic Book</vt:lpstr>
      <vt:lpstr>华文行楷</vt:lpstr>
      <vt:lpstr>1_</vt:lpstr>
      <vt:lpstr>1</vt:lpstr>
      <vt:lpstr>1_1_</vt:lpstr>
      <vt:lpstr>PowerPoint 演示文稿</vt:lpstr>
      <vt:lpstr>1.1.1、 产城现状及痛点</vt:lpstr>
      <vt:lpstr>1.1.2、产城现状及痛点</vt:lpstr>
      <vt:lpstr>PowerPoint 演示文稿</vt:lpstr>
      <vt:lpstr>PowerPoint 演示文稿</vt:lpstr>
      <vt:lpstr>2.7、建设“十个一”工程，打造新经济</vt:lpstr>
      <vt:lpstr>PowerPoint 演示文稿</vt:lpstr>
      <vt:lpstr>3.3、众产联平台----各方价值</vt:lpstr>
      <vt:lpstr>3.4、产城产业平台----盈利模式</vt:lpstr>
      <vt:lpstr>3.6、五大交易模式</vt:lpstr>
      <vt:lpstr>3.7、产城产业平台----总体优势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thinkpad</dc:creator>
  <cp:lastModifiedBy>为中华之崛起而学习</cp:lastModifiedBy>
  <cp:revision>1066</cp:revision>
  <dcterms:created xsi:type="dcterms:W3CDTF">2018-11-10T12:55:00Z</dcterms:created>
  <dcterms:modified xsi:type="dcterms:W3CDTF">2022-07-11T07:43:42Z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8A1B14229D8A430792F7D5AB0944EEDE</vt:lpwstr>
  </property>
</Properties>
</file>